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1" r:id="rId2"/>
    <p:sldId id="257" r:id="rId3"/>
    <p:sldId id="258" r:id="rId4"/>
    <p:sldId id="259" r:id="rId5"/>
    <p:sldId id="260" r:id="rId6"/>
    <p:sldId id="261" r:id="rId7"/>
    <p:sldId id="264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1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10.05.2024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comb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go.mail.ru/search_images?q=%D1%84%D0%BE%D1%82%D0%BE%20%D1%83%D1%87%D0%B8%D1%82%D0%B5%D0%BB%D1%8F%20%D1%84%D0%B8%D0%B7%D0%BA%D1%83%D0%BB%D1%8C%D1%82%D1%83%D1%80%D1%8B&amp;fr=web&amp;rch=l&amp;jsa=1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go.mail.ru/search_images?q=%D0%BF%D1%80%D0%BE%D1%84%D0%B5%D1%81%D1%81%D0%B8%D1%8F%20%D1%85%D0%BE%D1%80%D0%B5%D0%BE%D0%B3%D1%80%D0%B0%D1%84%D0%B0%20%D0%B8%20%D1%84%D0%BE%D1%82%D0%BE&amp;fr=web&amp;rch=l&amp;jsa=1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profguide.ru/professions/sportivniy-kommentator.html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www.profguide.ru/professions/massazhist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</a:t>
            </a:r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914400" y="-152399"/>
            <a:ext cx="6786610" cy="2831592"/>
          </a:xfrm>
        </p:spPr>
        <p:txBody>
          <a:bodyPr>
            <a:normAutofit/>
          </a:bodyPr>
          <a:lstStyle/>
          <a:p>
            <a:endParaRPr lang="en-US" sz="48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2600" b="1" dirty="0">
                <a:solidFill>
                  <a:schemeClr val="bg1"/>
                </a:solidFill>
              </a:rPr>
              <a:t>Муниципальное общеобразовательное учреждение "Средняя школа с углубленным изучением отдельных предметов №6 Центрального района </a:t>
            </a:r>
            <a:r>
              <a:rPr lang="ru-RU" sz="2600" b="1" dirty="0" smtClean="0">
                <a:solidFill>
                  <a:schemeClr val="bg1"/>
                </a:solidFill>
              </a:rPr>
              <a:t>Волгограда</a:t>
            </a:r>
          </a:p>
          <a:p>
            <a:endParaRPr lang="ru-RU" sz="4800" b="1" dirty="0">
              <a:solidFill>
                <a:schemeClr val="bg1"/>
              </a:solidFill>
            </a:endParaRPr>
          </a:p>
          <a:p>
            <a:endParaRPr lang="ru-RU" sz="4800" b="1" dirty="0" smtClean="0">
              <a:solidFill>
                <a:schemeClr val="bg1"/>
              </a:solidFill>
            </a:endParaRPr>
          </a:p>
          <a:p>
            <a:endParaRPr lang="ru-RU" sz="4800" b="1" dirty="0" smtClean="0">
              <a:solidFill>
                <a:schemeClr val="bg1"/>
              </a:solidFill>
            </a:endParaRPr>
          </a:p>
          <a:p>
            <a:endParaRPr lang="ru-RU" sz="4800" b="1" dirty="0" smtClean="0">
              <a:solidFill>
                <a:schemeClr val="bg1"/>
              </a:solidFill>
            </a:endParaRPr>
          </a:p>
          <a:p>
            <a:endParaRPr lang="ru-RU" sz="4800" b="1" dirty="0" smtClean="0">
              <a:solidFill>
                <a:schemeClr val="bg1"/>
              </a:solidFill>
            </a:endParaRPr>
          </a:p>
          <a:p>
            <a:endParaRPr lang="ru-RU" sz="4800" b="1" dirty="0" smtClean="0">
              <a:solidFill>
                <a:schemeClr val="bg1"/>
              </a:solidFill>
            </a:endParaRPr>
          </a:p>
          <a:p>
            <a:endParaRPr lang="ru-RU" sz="4800" b="1" dirty="0" smtClean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819400"/>
            <a:ext cx="4724400" cy="35433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181600" y="2971800"/>
            <a:ext cx="3733800" cy="286232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Ученик 9В класса</a:t>
            </a:r>
          </a:p>
          <a:p>
            <a:pPr algn="ctr"/>
            <a:r>
              <a:rPr lang="ru-RU" sz="3600" b="0" cap="none" spc="0" dirty="0" err="1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Гаврин</a:t>
            </a:r>
            <a:r>
              <a:rPr lang="ru-RU" sz="3600" b="0" cap="none" spc="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 Леонид</a:t>
            </a:r>
          </a:p>
          <a:p>
            <a:pPr algn="ctr"/>
            <a:r>
              <a:rPr lang="ru-RU" sz="360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Дисциплина:</a:t>
            </a:r>
          </a:p>
          <a:p>
            <a:pPr algn="ctr"/>
            <a:r>
              <a:rPr lang="ru-RU" sz="360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физическая культура</a:t>
            </a:r>
            <a:endParaRPr lang="ru-RU" sz="36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14282" y="214290"/>
            <a:ext cx="4501734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Calibri" pitchFamily="34" charset="0"/>
                <a:cs typeface="Tahoma" pitchFamily="34" charset="0"/>
              </a:rPr>
              <a:t>Гринкипер</a:t>
            </a:r>
            <a:endParaRPr kumimoji="0" lang="ru-RU" sz="4400" b="0" i="0" u="none" strike="noStrike" cap="none" normalizeH="0" baseline="0" dirty="0" smtClean="0">
              <a:ln>
                <a:noFill/>
              </a:ln>
              <a:effectLst/>
              <a:latin typeface="+mj-lt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1357299"/>
            <a:ext cx="608591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err="1" smtClean="0">
                <a:solidFill>
                  <a:srgbClr val="333333"/>
                </a:solidFill>
                <a:ea typeface="Calibri" pitchFamily="34" charset="0"/>
                <a:cs typeface="Times New Roman" pitchFamily="18" charset="0"/>
              </a:rPr>
              <a:t>Гринкипер</a:t>
            </a:r>
            <a:r>
              <a:rPr lang="ru-RU" sz="2400" b="1" dirty="0" smtClean="0">
                <a:solidFill>
                  <a:srgbClr val="333333"/>
                </a:solidFill>
                <a:ea typeface="Calibri" pitchFamily="34" charset="0"/>
                <a:cs typeface="Times New Roman" pitchFamily="18" charset="0"/>
              </a:rPr>
              <a:t> – специалист по спортивным газонам.</a:t>
            </a:r>
            <a:endParaRPr lang="ru-RU" sz="2000" b="1" dirty="0" smtClean="0"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333333"/>
                </a:solidFill>
                <a:ea typeface="Times New Roman" pitchFamily="18" charset="0"/>
                <a:cs typeface="Times New Roman" pitchFamily="18" charset="0"/>
              </a:rPr>
              <a:t>Особенности профессии</a:t>
            </a:r>
            <a:endParaRPr lang="ru-RU" sz="1050" dirty="0" smtClean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err="1" smtClean="0">
                <a:ea typeface="Calibri" pitchFamily="34" charset="0"/>
                <a:cs typeface="Times New Roman" pitchFamily="18" charset="0"/>
              </a:rPr>
              <a:t>Гринкипинг</a:t>
            </a:r>
            <a:r>
              <a:rPr lang="ru-RU" sz="2000" dirty="0" smtClean="0">
                <a:ea typeface="Calibri" pitchFamily="34" charset="0"/>
                <a:cs typeface="Times New Roman" pitchFamily="18" charset="0"/>
              </a:rPr>
              <a:t> – это направление агрономии, посвящённое созданию и уходу за спортивными газонами для любых видов спорта на траве.</a:t>
            </a:r>
            <a:br>
              <a:rPr lang="ru-RU" sz="2000" dirty="0" smtClean="0">
                <a:ea typeface="Calibri" pitchFamily="34" charset="0"/>
                <a:cs typeface="Times New Roman" pitchFamily="18" charset="0"/>
              </a:rPr>
            </a:br>
            <a:r>
              <a:rPr lang="ru-RU" sz="2000" dirty="0" smtClean="0">
                <a:ea typeface="Calibri" pitchFamily="34" charset="0"/>
                <a:cs typeface="Times New Roman" pitchFamily="18" charset="0"/>
              </a:rPr>
              <a:t>Спортивные газоны – это и футбольные поля, и поля для регби,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ea typeface="Calibri" pitchFamily="34" charset="0"/>
                <a:cs typeface="Times New Roman" pitchFamily="18" charset="0"/>
              </a:rPr>
              <a:t> и теннисные корты... Но в первую очередь профессию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 err="1" smtClean="0">
                <a:ea typeface="Calibri" pitchFamily="34" charset="0"/>
                <a:cs typeface="Times New Roman" pitchFamily="18" charset="0"/>
              </a:rPr>
              <a:t>гринкипера</a:t>
            </a:r>
            <a:r>
              <a:rPr lang="ru-RU" sz="2000" dirty="0" smtClean="0">
                <a:ea typeface="Calibri" pitchFamily="34" charset="0"/>
                <a:cs typeface="Times New Roman" pitchFamily="18" charset="0"/>
              </a:rPr>
              <a:t> связывают с гольфом, которому она и обязана своим появлением.  Лужайка для гольфа – сложная система. Она состоит из участков, на каждом из которых свои требования и к уклону газона, и к высоте травы. </a:t>
            </a:r>
            <a:r>
              <a:rPr lang="ru-RU" sz="2000" dirty="0" err="1" smtClean="0">
                <a:ea typeface="Calibri" pitchFamily="34" charset="0"/>
                <a:cs typeface="Times New Roman" pitchFamily="18" charset="0"/>
              </a:rPr>
              <a:t>Гринкипер</a:t>
            </a:r>
            <a:r>
              <a:rPr lang="ru-RU" sz="2000" dirty="0" smtClean="0">
                <a:ea typeface="Calibri" pitchFamily="34" charset="0"/>
                <a:cs typeface="Times New Roman" pitchFamily="18" charset="0"/>
              </a:rPr>
              <a:t> знает, как обустроить все элементы поля, и как сохранить их в идеальном для игры состоянии.</a:t>
            </a:r>
            <a:endParaRPr lang="ru-RU" sz="3600" dirty="0" smtClean="0"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5371" y="1"/>
            <a:ext cx="3018629" cy="227687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8741" y="3429000"/>
            <a:ext cx="3035259" cy="1879189"/>
          </a:xfrm>
          <a:prstGeom prst="rect">
            <a:avLst/>
          </a:prstGeom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725" y="980729"/>
            <a:ext cx="892876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/>
              <a:t>     </a:t>
            </a:r>
            <a:r>
              <a:rPr lang="ru-RU" sz="2400" dirty="0" smtClean="0"/>
              <a:t>Инструктор объясняет </a:t>
            </a:r>
            <a:r>
              <a:rPr lang="ru-RU" sz="2400" dirty="0" err="1" smtClean="0"/>
              <a:t>перворазникам</a:t>
            </a:r>
            <a:r>
              <a:rPr lang="ru-RU" sz="2400" dirty="0" smtClean="0"/>
              <a:t> (так называют тех, кто прыгает впервые), как устроен парашют, как вести себя в самолете, обеспечивает безопасность, морально поддерживает новичков в момент прыжка. </a:t>
            </a:r>
          </a:p>
          <a:p>
            <a:pPr algn="just"/>
            <a:r>
              <a:rPr lang="en-US" sz="2400" dirty="0" smtClean="0"/>
              <a:t>     </a:t>
            </a:r>
            <a:r>
              <a:rPr lang="ru-RU" sz="2400" dirty="0" smtClean="0"/>
              <a:t>Можно тренировать и опытных спортсменов – помогать осваивать новую технику, принимать зачеты по укладке, техническим характеристикам, управлению парашютом. </a:t>
            </a:r>
            <a:br>
              <a:rPr lang="ru-RU" sz="2400" dirty="0" smtClean="0"/>
            </a:br>
            <a:r>
              <a:rPr lang="ru-RU" sz="2400" b="1" dirty="0" err="1" smtClean="0"/>
              <a:t>Cпецифика</a:t>
            </a:r>
            <a:r>
              <a:rPr lang="ru-RU" sz="2400" b="1" dirty="0" smtClean="0"/>
              <a:t> работы инструктора парашютного спорта: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dirty="0" smtClean="0"/>
              <a:t>     </a:t>
            </a:r>
            <a:r>
              <a:rPr lang="ru-RU" sz="2400" dirty="0" smtClean="0"/>
              <a:t>Инструкторы не ищут работу стандартными способами (по вакансиям или через кадровые агентства) – в ход идут профессиональные связи. Незнакомцев со стороны берут редко – это рискованная работа.</a:t>
            </a:r>
            <a:endParaRPr lang="ru-RU" sz="24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714480" y="142852"/>
            <a:ext cx="6000792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itchFamily="34" charset="0"/>
                <a:cs typeface="Tahoma" pitchFamily="34" charset="0"/>
              </a:rPr>
              <a:t>Инструктор парашютного спорта</a:t>
            </a:r>
            <a:endParaRPr kumimoji="0" lang="ru-RU" sz="4400" b="0" i="0" u="none" strike="noStrike" cap="none" normalizeH="0" baseline="0" dirty="0" smtClean="0">
              <a:ln>
                <a:noFill/>
              </a:ln>
              <a:effectLst/>
              <a:latin typeface="+mj-lt"/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5013176"/>
            <a:ext cx="2765656" cy="1844824"/>
          </a:xfrm>
          <a:prstGeom prst="rect">
            <a:avLst/>
          </a:prstGeom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Рисунок 1" descr="Спортивный тренер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1000108"/>
            <a:ext cx="2629100" cy="1924836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57158" y="2579906"/>
            <a:ext cx="8286808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В спорте обучение проходит в процессе тренировок.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Тренер обучает своих воспитанников и помогает в совершенствовании мастерства.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Спортивный тренер руководит тренировками.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Начинающим спортсменам он прививает основные умения и навыки.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Главная задача тренера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– раскрыть способности спортсмена,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научить его максимально использовать ресурсы своего организма для победы.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Для этого нужно грамотно выстраивать режим тренировок, распределять нагрузки, подбирать эффективные упражнения.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порт – это не только физическая сила и ловкость.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Спортсмен должен понимать особенности своей физиологии, уметь управлять и своим телом и эмоциями. Тренер занимается теоретической и психологической подготовкой своих воспитанников.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1000108"/>
            <a:ext cx="54292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333333"/>
                </a:solidFill>
                <a:ea typeface="Times New Roman" pitchFamily="18" charset="0"/>
                <a:cs typeface="Times New Roman" pitchFamily="18" charset="0"/>
              </a:rPr>
              <a:t>Спортивный тренер </a:t>
            </a:r>
            <a:r>
              <a:rPr lang="ru-RU" sz="2400" dirty="0" smtClean="0">
                <a:solidFill>
                  <a:srgbClr val="333333"/>
                </a:solidFill>
                <a:ea typeface="Times New Roman" pitchFamily="18" charset="0"/>
                <a:cs typeface="Times New Roman" pitchFamily="18" charset="0"/>
              </a:rPr>
              <a:t>– специалист по воспитанию спортсменов и подготовке их к соревнованиям.</a:t>
            </a:r>
            <a:endParaRPr lang="ru-RU" dirty="0" smtClean="0"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85852" y="285728"/>
            <a:ext cx="5572164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333333"/>
                </a:solidFill>
                <a:ea typeface="Times New Roman" pitchFamily="18" charset="0"/>
                <a:cs typeface="Times New Roman" pitchFamily="18" charset="0"/>
              </a:rPr>
              <a:t>СПОРТИВНЫЙ ТРЕНЕР</a:t>
            </a:r>
            <a:endParaRPr lang="ru-RU" sz="2000" dirty="0" smtClean="0"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2143116"/>
            <a:ext cx="5429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333333"/>
                </a:solidFill>
                <a:ea typeface="Times New Roman" pitchFamily="18" charset="0"/>
                <a:cs typeface="Times New Roman" pitchFamily="18" charset="0"/>
              </a:rPr>
              <a:t>Особенности профессии</a:t>
            </a:r>
            <a:endParaRPr lang="ru-RU" dirty="0" smtClean="0">
              <a:cs typeface="Arial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Рисунок 29" descr="http://go4.imgsmail.ru/imgpreview?key=5d670117318449c9&amp;mb=imgdb_preview_305&amp;q=90&amp;w=13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2396" y="285728"/>
            <a:ext cx="1257300" cy="952500"/>
          </a:xfrm>
          <a:prstGeom prst="rect">
            <a:avLst/>
          </a:prstGeom>
          <a:noFill/>
        </p:spPr>
      </p:pic>
      <p:pic>
        <p:nvPicPr>
          <p:cNvPr id="2050" name="Рисунок 30" descr="http://go3.imgsmail.ru/imgpreview?key=532835bf17f01c6&amp;mb=imgdb_preview_534&amp;q=90&amp;w=134">
            <a:hlinkClick r:id="rId2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15272" y="5429264"/>
            <a:ext cx="1276350" cy="952500"/>
          </a:xfrm>
          <a:prstGeom prst="rect">
            <a:avLst/>
          </a:prstGeom>
          <a:noFill/>
        </p:spPr>
      </p:pic>
      <p:pic>
        <p:nvPicPr>
          <p:cNvPr id="2049" name="Рисунок 32" descr="http://go1.imgsmail.ru/imgpreview?key=27097b7dc6e905d&amp;mb=imgdb_preview_1053&amp;q=90&amp;w=134">
            <a:hlinkClick r:id="rId2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43834" y="2857496"/>
            <a:ext cx="1276350" cy="952500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214414" y="214290"/>
            <a:ext cx="5904656" cy="80021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+mj-lt"/>
                <a:ea typeface="Calibri" pitchFamily="34" charset="0"/>
                <a:cs typeface="Tahoma" pitchFamily="34" charset="0"/>
              </a:rPr>
              <a:t>Учитель физической культуры 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540354"/>
                </a:solidFill>
                <a:effectLst/>
                <a:latin typeface="+mj-lt"/>
                <a:ea typeface="Calibri" pitchFamily="34" charset="0"/>
                <a:cs typeface="Arial" pitchFamily="34" charset="0"/>
                <a:hlinkClick r:id="rId2"/>
              </a:rPr>
              <a:t>                                                                       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140970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236220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ru-RU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ru-RU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ru-RU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1071547"/>
            <a:ext cx="7572396" cy="6032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Учитель физкультуры учит правильно выполнять физические упражнения, помогает ребенку лучше заботиться о своем физическом здоровье.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ea typeface="Calibri" pitchFamily="34" charset="0"/>
                <a:cs typeface="Tahoma" pitchFamily="34" charset="0"/>
              </a:rPr>
              <a:t> 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ea typeface="Calibri" pitchFamily="34" charset="0"/>
                <a:cs typeface="Tahoma" pitchFamily="34" charset="0"/>
              </a:rPr>
              <a:t>Специфика профессии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Ответственная работа с детьми, подразумевает психологические нагрузки.  Востребованность и заработная плата – средние.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ea typeface="Calibri" pitchFamily="34" charset="0"/>
                <a:cs typeface="Tahoma" pitchFamily="34" charset="0"/>
              </a:rPr>
              <a:t>Необходимые качества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Профессиональные: профильные навыки, физическая форма, знание основных методик преподавания, умение оказать первую помощь.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Личностные:  ответственность, стрессоустойчивость,  коммуникабельность.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ea typeface="Calibri" pitchFamily="34" charset="0"/>
                <a:cs typeface="Tahoma" pitchFamily="34" charset="0"/>
              </a:rPr>
              <a:t>Обязанности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ea typeface="Calibri" pitchFamily="34" charset="0"/>
                <a:cs typeface="Tahoma" pitchFamily="34" charset="0"/>
              </a:rPr>
              <a:t>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Подготовка и проведение уроков, организация соревнований, контроль безопасности учащихся во время урока.  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ea typeface="Calibri" pitchFamily="34" charset="0"/>
                <a:cs typeface="Tahoma" pitchFamily="34" charset="0"/>
              </a:rPr>
              <a:t>Образование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еобходимо средне-специальное или высшее профильное образование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357290" y="142852"/>
            <a:ext cx="5786478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itchFamily="34" charset="0"/>
                <a:cs typeface="Tahoma" pitchFamily="34" charset="0"/>
              </a:rPr>
              <a:t>Спортивный врач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4400" b="0" i="0" u="none" strike="noStrike" cap="none" normalizeH="0" baseline="0" dirty="0" smtClean="0">
              <a:ln>
                <a:noFill/>
              </a:ln>
              <a:effectLst/>
              <a:latin typeface="+mj-lt"/>
              <a:cs typeface="Arial" pitchFamily="34" charset="0"/>
            </a:endParaRPr>
          </a:p>
        </p:txBody>
      </p:sp>
      <p:pic>
        <p:nvPicPr>
          <p:cNvPr id="1025" name="Рисунок 1" descr="http://static.medportal.ru/pic/news/2011/03/31/sportdocs/pic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3759573"/>
            <a:ext cx="2628681" cy="2662283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3786190"/>
            <a:ext cx="678661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4A619F"/>
                </a:solidFill>
                <a:effectLst/>
                <a:ea typeface="Times New Roman" pitchFamily="18" charset="0"/>
                <a:cs typeface="Tahoma" pitchFamily="34" charset="0"/>
              </a:rPr>
              <a:t>Cпецифика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4A619F"/>
                </a:solidFill>
                <a:effectLst/>
                <a:ea typeface="Times New Roman" pitchFamily="18" charset="0"/>
                <a:cs typeface="Tahoma" pitchFamily="34" charset="0"/>
              </a:rPr>
              <a:t> работы: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ea typeface="Times New Roman" pitchFamily="18" charset="0"/>
                <a:cs typeface="Tahoma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ea typeface="Times New Roman" pitchFamily="18" charset="0"/>
                <a:cs typeface="Tahoma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ea typeface="Times New Roman" pitchFamily="18" charset="0"/>
                <a:cs typeface="Tahoma" pitchFamily="34" charset="0"/>
              </a:rPr>
              <a:t>Часто врачу приходится быть и психологом: на него давят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ea typeface="Times New Roman" pitchFamily="18" charset="0"/>
                <a:cs typeface="Tahoma" pitchFamily="34" charset="0"/>
              </a:rPr>
              <a:t>и спортсмены, которые хотят во что бы то ни стало вернуться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ea typeface="Times New Roman" pitchFamily="18" charset="0"/>
                <a:cs typeface="Tahoma" pitchFamily="34" charset="0"/>
              </a:rPr>
              <a:t> в строй, даже не долечившись, и тренеры, которые хотят знать о здоровье спортсмена как можно больше.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57158" y="928670"/>
            <a:ext cx="850112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ea typeface="Calibri" pitchFamily="34" charset="0"/>
                <a:cs typeface="Tahoma" pitchFamily="34" charset="0"/>
              </a:rPr>
              <a:t>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ea typeface="Calibri" pitchFamily="34" charset="0"/>
                <a:cs typeface="Tahoma" pitchFamily="34" charset="0"/>
              </a:rPr>
              <a:t>Спортивным врачом можно назвать практически любого медика, регулярно работающего как с отдельными спортсменами, так и с целыми командами (в футболе, хоккее, волейболе и т. д.). Врач команды совмещает множество обязанностей: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ea typeface="Calibri" pitchFamily="34" charset="0"/>
                <a:cs typeface="Tahoma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ea typeface="Calibri" pitchFamily="34" charset="0"/>
                <a:cs typeface="Tahoma" pitchFamily="34" charset="0"/>
              </a:rPr>
              <a:t> следит за питанием спортсменов, их самочувствием, за работой на тренировках и соревнованиях, за использованием медицинских препаратов и т. д.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428596" y="1214422"/>
            <a:ext cx="8504379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Деятельность спортивного психолога является весьма многогранной, однако в целом можно выделить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два основных направления  в его работе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2400" b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образовательную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(связанную с обучением спортсменов,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тренеров психологическим методам, методикам, техникам для повышения качества выступления или с просвещением тренеров в области психологического знания) и </a:t>
            </a: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консультативную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(направленную, прежде всего, на оказание помощи спортсменам в борьбе с личностными проблемами).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357290" y="142852"/>
            <a:ext cx="5786478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itchFamily="34" charset="0"/>
                <a:cs typeface="Tahoma" pitchFamily="34" charset="0"/>
              </a:rPr>
              <a:t>Спортивный психолог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4400" b="0" i="0" u="none" strike="noStrike" cap="none" normalizeH="0" baseline="0" dirty="0" smtClean="0">
              <a:ln>
                <a:noFill/>
              </a:ln>
              <a:effectLst/>
              <a:latin typeface="+mj-lt"/>
              <a:cs typeface="Arial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6272" y="4130924"/>
            <a:ext cx="3629025" cy="2714625"/>
          </a:xfrm>
          <a:prstGeom prst="rect">
            <a:avLst/>
          </a:prstGeom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1287244"/>
            <a:ext cx="6858016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Хореограф работает с танцорами, чтобы придать их движениям  завершенность, которая предстает перед зрителями в виде танцевального произведения.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   Некоторые хореографы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используют свои навыки для переделки уже существующих танцев, другие при помощи техник наподобие контактной импровизации создают совершенно новые работы.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   Хореограф проводит тренировки с танцорами, вечером посещает </a:t>
            </a:r>
            <a:r>
              <a:rPr lang="ru-RU" sz="2400" dirty="0" smtClean="0">
                <a:ea typeface="Calibri" pitchFamily="34" charset="0"/>
                <a:cs typeface="Times New Roman" pitchFamily="18" charset="0"/>
              </a:rPr>
              <a:t>и оценивает их выступление, а в остальное занимается административной работой. Еще хореограф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разрабатывает идеи, </a:t>
            </a:r>
            <a:r>
              <a:rPr lang="ru-RU" sz="2400" dirty="0" smtClean="0">
                <a:ea typeface="Calibri" pitchFamily="34" charset="0"/>
                <a:cs typeface="Times New Roman" pitchFamily="18" charset="0"/>
              </a:rPr>
              <a:t>проводит оценивание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и отбор танцоров, подбирает костюмы, музыку и т.д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3" name="Рисунок 2" descr="http://go4.imgsmail.ru/imgpreview?key=11007e6fbbeaaaee&amp;mb=imgdb_preview_88&amp;q=90&amp;w=170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68" y="2143116"/>
            <a:ext cx="161925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go1.imgsmail.ru/imgpreview?key=6c3bd5a3cf5a489c&amp;mb=imgdb_preview_604&amp;q=90&amp;w=133">
            <a:hlinkClick r:id="rId2" tgtFrame="&quot;_blank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16" y="4786322"/>
            <a:ext cx="2106472" cy="1667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go3.imgsmail.ru/imgpreview?key=6cdc69b78bbe9d64&amp;mb=imgdb_preview_1133&amp;q=90&amp;w=134">
            <a:hlinkClick r:id="rId2" tgtFrame="&quot;_blank&quot;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76256" y="260648"/>
            <a:ext cx="2016224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000100" y="142852"/>
            <a:ext cx="5786478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itchFamily="34" charset="0"/>
                <a:cs typeface="Tahoma" pitchFamily="34" charset="0"/>
              </a:rPr>
              <a:t>Хореограф</a:t>
            </a:r>
            <a:endParaRPr kumimoji="0" lang="ru-RU" sz="4400" b="0" i="0" u="none" strike="noStrike" cap="none" normalizeH="0" baseline="0" dirty="0" smtClean="0">
              <a:ln>
                <a:noFill/>
              </a:ln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Рисунок 3" descr="http://para.by/media/para.by/base/article_text_10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1857364"/>
            <a:ext cx="2864961" cy="2500330"/>
          </a:xfrm>
          <a:prstGeom prst="rect">
            <a:avLst/>
          </a:prstGeom>
          <a:noFill/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00166" y="500042"/>
            <a:ext cx="5786478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itchFamily="34" charset="0"/>
                <a:cs typeface="Tahoma" pitchFamily="34" charset="0"/>
              </a:rPr>
              <a:t>Спортивный журналист</a:t>
            </a:r>
            <a:endParaRPr kumimoji="0" lang="ru-RU" sz="4400" b="0" i="0" u="none" strike="noStrike" cap="none" normalizeH="0" baseline="0" dirty="0" smtClean="0">
              <a:ln>
                <a:noFill/>
              </a:ln>
              <a:effectLst/>
              <a:latin typeface="+mj-lt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1928802"/>
            <a:ext cx="54292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ea typeface="Calibri" pitchFamily="34" charset="0"/>
                <a:cs typeface="Times New Roman" pitchFamily="18" charset="0"/>
              </a:rPr>
              <a:t>Спортивная тематика всегда привлекает к себе внимание любителей спорта.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ea typeface="Calibri" pitchFamily="34" charset="0"/>
                <a:cs typeface="Times New Roman" pitchFamily="18" charset="0"/>
              </a:rPr>
              <a:t>Развитие спортивного движения во всем мире, повышение интереса людей к здоровому образу жизни делают спортивную журналистику одним из перспективных направлений средств массовой информации (СМИ).</a:t>
            </a:r>
            <a:r>
              <a:rPr lang="ru-RU" sz="2000" dirty="0" smtClean="0">
                <a:ea typeface="Calibri" pitchFamily="34" charset="0"/>
                <a:cs typeface="Times New Roman" pitchFamily="18" charset="0"/>
              </a:rPr>
              <a:t> </a:t>
            </a:r>
            <a:endParaRPr lang="ru-RU" sz="1100" dirty="0" smtClean="0"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968" y="4357694"/>
            <a:ext cx="4242455" cy="2381249"/>
          </a:xfrm>
          <a:prstGeom prst="rect">
            <a:avLst/>
          </a:prstGeom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Рисунок 5" descr="http://www.profguide.ru/images/article/f8ESrY6S2fa5Qei4KiiEdA44aBiifYdr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36098" y="357166"/>
            <a:ext cx="3143272" cy="2639786"/>
          </a:xfrm>
          <a:prstGeom prst="rect">
            <a:avLst/>
          </a:prstGeom>
          <a:noFill/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00034" y="357166"/>
            <a:ext cx="5286444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itchFamily="34" charset="0"/>
                <a:cs typeface="Tahoma" pitchFamily="34" charset="0"/>
              </a:rPr>
              <a:t>Спортивный комментатор</a:t>
            </a:r>
            <a:endParaRPr kumimoji="0" lang="ru-RU" sz="4400" b="0" i="0" u="none" strike="noStrike" cap="none" normalizeH="0" baseline="0" dirty="0" smtClean="0">
              <a:ln>
                <a:noFill/>
              </a:ln>
              <a:effectLst/>
              <a:latin typeface="+mj-lt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2714620"/>
            <a:ext cx="842968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333333"/>
                </a:solidFill>
                <a:ea typeface="Times New Roman" pitchFamily="18" charset="0"/>
                <a:cs typeface="Arial" pitchFamily="34" charset="0"/>
              </a:rPr>
              <a:t>Особенности профессии</a:t>
            </a:r>
            <a:endParaRPr lang="ru-RU" sz="2400" b="1" dirty="0" smtClean="0"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ea typeface="Calibri" pitchFamily="34" charset="0"/>
                <a:cs typeface="Times New Roman" pitchFamily="18" charset="0"/>
              </a:rPr>
              <a:t>Комментатором, как правило, становятся профессиональные журналисты, имеющие отличные знания в том или ином виде спорта, яркий тому пример Василий Вячеславович Уткин. Он закончил четыре курса филологического факультета Московского педагогического государственного университета им. В. И. Ленина. Никогда не играл в футбол на каком-либо серьёзном уровне. С 1992 года получил работу на телевидении – редактором, вел телепередачу «Футбольный клуб», футбольным комментатором стал с 1996 года, а в 2004 и 2005 годах был лауреатом премии ТЭФИ, в номинации «Лучший спортивный комментатор года».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dirty="0" smtClean="0"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1285860"/>
            <a:ext cx="5429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ea typeface="Calibri" pitchFamily="34" charset="0"/>
                <a:cs typeface="Times New Roman" pitchFamily="18" charset="0"/>
              </a:rPr>
              <a:t>Спортивный комментатор – журналист, освещающий спортивные события в режиме реального времени.</a:t>
            </a:r>
            <a:r>
              <a:rPr lang="ru-RU" sz="2000" dirty="0" smtClean="0">
                <a:ea typeface="Calibri" pitchFamily="34" charset="0"/>
                <a:cs typeface="Times New Roman" pitchFamily="18" charset="0"/>
              </a:rPr>
              <a:t> </a:t>
            </a:r>
            <a:endParaRPr lang="ru-RU" sz="1100" dirty="0" smtClean="0">
              <a:cs typeface="Arial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Рисунок 3" descr="http://www.profguide.ru/images/article/akG_e9rt9TSKFn232sQdRSi_iAGSZSs3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2152" y="1628800"/>
            <a:ext cx="2688299" cy="2016224"/>
          </a:xfrm>
          <a:prstGeom prst="rect">
            <a:avLst/>
          </a:prstGeom>
          <a:noFill/>
        </p:spPr>
      </p:pic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285720" y="1500174"/>
            <a:ext cx="7383753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Особенности профессии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Массажист – специалист по поверхностному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ea typeface="Calibri" pitchFamily="34" charset="0"/>
                <a:cs typeface="Times New Roman" pitchFamily="18" charset="0"/>
              </a:rPr>
              <a:t>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еханическому воздействию на тело, улучшающему самочувствие.</a:t>
            </a:r>
            <a:r>
              <a:rPr lang="ru-RU" sz="1100" dirty="0" smtClean="0"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Массажист не вправляет суставы,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не трогает позвоночник, он работает только с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поверхностью тела.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Но прикосновения умелого мастера дают потрясающий эффект.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Массаж как лечебное средство применяли ещё в древности.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Сегодня массаж можно условно разделить на лечебный, спортивный и косметический.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Лечебный массаж применяют в больницах, в реабилитационных центрах, во время курортного лечения. С профессиональными спортсменами и посетителями фитнес - центров работают специалисты по спортивному массажу.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928794" y="0"/>
            <a:ext cx="5286444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itchFamily="34" charset="0"/>
                <a:cs typeface="Tahoma" pitchFamily="34" charset="0"/>
              </a:rPr>
              <a:t>Массажист</a:t>
            </a:r>
            <a:endParaRPr kumimoji="0" lang="ru-RU" sz="4400" b="0" i="0" u="none" strike="noStrike" cap="none" normalizeH="0" baseline="0" dirty="0" smtClean="0">
              <a:ln>
                <a:noFill/>
              </a:ln>
              <a:effectLst/>
              <a:latin typeface="+mj-lt"/>
              <a:cs typeface="Arial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12" y="642918"/>
            <a:ext cx="900118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Массаж – это система дозированных механических воздействий на кожу и мягкие ткани для улучшения самочувствия.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</a:b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479</TotalTime>
  <Words>670</Words>
  <Application>Microsoft Office PowerPoint</Application>
  <PresentationFormat>Экран (4:3)</PresentationFormat>
  <Paragraphs>69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Tahoma</vt:lpstr>
      <vt:lpstr>Times New Roman</vt:lpstr>
      <vt:lpstr>Wingdings 2</vt:lpstr>
      <vt:lpstr>Поток</vt:lpstr>
      <vt:lpstr>  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Кристина</dc:creator>
  <cp:lastModifiedBy>Учетная запись Майкрософт</cp:lastModifiedBy>
  <cp:revision>68</cp:revision>
  <dcterms:created xsi:type="dcterms:W3CDTF">2015-04-12T14:34:47Z</dcterms:created>
  <dcterms:modified xsi:type="dcterms:W3CDTF">2024-05-10T12:07:55Z</dcterms:modified>
</cp:coreProperties>
</file>