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355976" y="35730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Подготовила воспитатель:</a:t>
            </a:r>
          </a:p>
          <a:p>
            <a:pPr algn="r"/>
            <a:r>
              <a:rPr lang="ru-RU" dirty="0"/>
              <a:t>  </a:t>
            </a:r>
          </a:p>
          <a:p>
            <a:pPr algn="r"/>
            <a:r>
              <a:rPr lang="ru-RU" dirty="0"/>
              <a:t>Ирина Васильевна Бакулина  </a:t>
            </a:r>
          </a:p>
          <a:p>
            <a:pPr algn="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1772816"/>
            <a:ext cx="6586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Выступление на совете педагогов </a:t>
            </a:r>
          </a:p>
          <a:p>
            <a:pPr algn="ctr"/>
            <a:r>
              <a:rPr lang="ru-RU" sz="3200" dirty="0"/>
              <a:t>Тема: «</a:t>
            </a:r>
            <a:r>
              <a:rPr lang="ru-RU" sz="3200" b="1" dirty="0"/>
              <a:t>Методы работы с художественным словом</a:t>
            </a:r>
            <a:r>
              <a:rPr lang="ru-RU" sz="3200" dirty="0"/>
              <a:t>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27984" y="5877272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2024г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04664"/>
          <a:ext cx="8280920" cy="2952328"/>
        </p:xfrm>
        <a:graphic>
          <a:graphicData uri="http://schemas.openxmlformats.org/drawingml/2006/table">
            <a:tbl>
              <a:tblPr/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Aft>
                          <a:spcPts val="785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1800" b="1" i="1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</a:rPr>
                        <a:t>ЧТЕНИЕ – ЭТО ОКОШКО, ЧЕРЕЗ КОТОРОЕ ДЕТИ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785"/>
                        </a:spcAft>
                      </a:pPr>
                      <a:r>
                        <a:rPr lang="ru-RU" sz="1800" b="1" i="1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</a:rPr>
                        <a:t>ПОЗНАЮТ И ВИДЯТ МИР И САМИХ СЕБЯ»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785"/>
                        </a:spcAft>
                      </a:pPr>
                      <a:r>
                        <a:rPr lang="ru-RU" sz="1800" b="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</a:rPr>
                        <a:t>В.А. СУХОМЛИНСКИЙ</a:t>
                      </a:r>
                      <a:endParaRPr lang="ru-RU" sz="1800" b="0" dirty="0"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458" name="Picture 2" descr="https://konodyukolga.ru/images/%D1%81%D0%BA%D0%B0%D0%B7%D0%BA%D0%B8_%D0%B4%D0%B5%D1%82%D1%81%D0%B0%D0%B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5258315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123728" y="764704"/>
            <a:ext cx="5256584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cap="all" dirty="0">
                <a:solidFill>
                  <a:schemeClr val="tx1"/>
                </a:solidFill>
              </a:rPr>
              <a:t>Традиционные методы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3429000"/>
            <a:ext cx="1872208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Чтение</a:t>
            </a:r>
            <a:r>
              <a:rPr lang="ru-RU" sz="4000" b="1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3429000"/>
            <a:ext cx="3312368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Рассказывание</a:t>
            </a:r>
            <a:r>
              <a:rPr lang="ru-RU" sz="3600" b="1" dirty="0"/>
              <a:t>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915816" y="2060848"/>
            <a:ext cx="72008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940152" y="2060848"/>
            <a:ext cx="108012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1619672" y="2564904"/>
            <a:ext cx="5832648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cap="all" dirty="0">
                <a:solidFill>
                  <a:schemeClr val="tx1"/>
                </a:solidFill>
              </a:rPr>
              <a:t>нетрадиционные методы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40152" y="4293096"/>
            <a:ext cx="3024336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Занятия  с использованием </a:t>
            </a:r>
            <a:r>
              <a:rPr lang="ru-RU" sz="2800" b="1" dirty="0" err="1"/>
              <a:t>мультимедийных</a:t>
            </a:r>
            <a:r>
              <a:rPr lang="ru-RU" sz="2800" b="1" dirty="0"/>
              <a:t> средств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980728"/>
            <a:ext cx="2376264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Проектная  деятельность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293096"/>
            <a:ext cx="2880320" cy="2088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Обсуждение  иллюстраций известных художников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4365104"/>
            <a:ext cx="2376264" cy="17281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Интегрированные  занятия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052736"/>
            <a:ext cx="3096344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Театрализованные  представления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980728"/>
            <a:ext cx="2304256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«Салат  из сказок» 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4860032" y="19888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2339752" y="2060848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948264" y="3789040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267744" y="3789040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16016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164288" y="2060848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123728" y="260648"/>
            <a:ext cx="5256584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Методы работы с художественным словом</a:t>
            </a:r>
          </a:p>
          <a:p>
            <a:pPr algn="r"/>
            <a:r>
              <a:rPr lang="ru-RU" sz="1600" dirty="0"/>
              <a:t>Лилия Александровна </a:t>
            </a:r>
            <a:r>
              <a:rPr lang="ru-RU" sz="1600" dirty="0" err="1"/>
              <a:t>Таллер</a:t>
            </a:r>
            <a:endParaRPr lang="ru-RU" sz="1600" cap="all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2132856"/>
            <a:ext cx="3240360" cy="1224136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Методы, помогающие ребенку </a:t>
            </a:r>
            <a:r>
              <a:rPr lang="ru-RU" sz="2400" b="1" dirty="0"/>
              <a:t>воспринимать</a:t>
            </a:r>
            <a:r>
              <a:rPr lang="ru-RU" sz="2400" dirty="0"/>
              <a:t> авторские средства</a:t>
            </a:r>
            <a:r>
              <a:rPr lang="ru-RU" sz="2400" b="1" dirty="0"/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3717032"/>
            <a:ext cx="3600400" cy="1368152"/>
          </a:xfrm>
          <a:prstGeom prst="rect">
            <a:avLst/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Методы, помогающие </a:t>
            </a:r>
            <a:r>
              <a:rPr lang="ru-RU" sz="2400" b="1" dirty="0"/>
              <a:t>организовывать и систематизировать </a:t>
            </a:r>
            <a:r>
              <a:rPr lang="ru-RU" sz="2400" dirty="0"/>
              <a:t>опыт детей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5301208"/>
            <a:ext cx="3888432" cy="1368152"/>
          </a:xfrm>
          <a:prstGeom prst="rect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Методы организации </a:t>
            </a:r>
            <a:r>
              <a:rPr lang="ru-RU" sz="2400" b="1" dirty="0"/>
              <a:t>повторного переживания </a:t>
            </a:r>
            <a:r>
              <a:rPr lang="ru-RU" sz="2400" dirty="0"/>
              <a:t>детьми впечатлений от чтения </a:t>
            </a:r>
            <a:endParaRPr lang="ru-RU" sz="24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427984" y="2132856"/>
            <a:ext cx="4464496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выразительное чтение произведений, беседа о прочитанном, беседа с использованием драматизации, словесные игры и </a:t>
            </a:r>
            <a:r>
              <a:rPr lang="ru-RU" i="1" dirty="0" err="1">
                <a:solidFill>
                  <a:schemeClr val="tx1"/>
                </a:solidFill>
              </a:rPr>
              <a:t>т.д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79504" y="3933056"/>
            <a:ext cx="3924944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рассматривание иллюстраций, репродукций, проведение экскурсий и </a:t>
            </a:r>
            <a:r>
              <a:rPr lang="ru-RU" i="1" dirty="0" err="1">
                <a:solidFill>
                  <a:schemeClr val="tx1"/>
                </a:solidFill>
              </a:rPr>
              <a:t>т.д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52120" y="5445224"/>
            <a:ext cx="3312368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художественная  и игровая деятельность, рисование детьми того, что они услышали и </a:t>
            </a:r>
            <a:r>
              <a:rPr lang="ru-RU" i="1" dirty="0" err="1">
                <a:solidFill>
                  <a:schemeClr val="tx1"/>
                </a:solidFill>
              </a:rPr>
              <a:t>т.д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34" name="Прямая со стрелкой 33"/>
          <p:cNvCxnSpPr>
            <a:stCxn id="8" idx="3"/>
            <a:endCxn id="30" idx="1"/>
          </p:cNvCxnSpPr>
          <p:nvPr/>
        </p:nvCxnSpPr>
        <p:spPr>
          <a:xfrm>
            <a:off x="3563888" y="2744924"/>
            <a:ext cx="864096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5" idx="3"/>
            <a:endCxn id="31" idx="1"/>
          </p:cNvCxnSpPr>
          <p:nvPr/>
        </p:nvCxnSpPr>
        <p:spPr>
          <a:xfrm flipV="1">
            <a:off x="4355976" y="4365104"/>
            <a:ext cx="323528" cy="3600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6" idx="3"/>
            <a:endCxn id="32" idx="1"/>
          </p:cNvCxnSpPr>
          <p:nvPr/>
        </p:nvCxnSpPr>
        <p:spPr>
          <a:xfrm>
            <a:off x="5292080" y="5985284"/>
            <a:ext cx="360040" cy="3600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Пятиугольник 4"/>
          <p:cNvSpPr/>
          <p:nvPr/>
        </p:nvSpPr>
        <p:spPr>
          <a:xfrm>
            <a:off x="683568" y="1700808"/>
            <a:ext cx="7488832" cy="1296144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800" b="1" dirty="0"/>
              <a:t>2 – 3 года</a:t>
            </a:r>
          </a:p>
          <a:p>
            <a:pPr>
              <a:lnSpc>
                <a:spcPct val="150000"/>
              </a:lnSpc>
            </a:pPr>
            <a:r>
              <a:rPr lang="ru-RU" sz="2400" i="1" dirty="0" err="1"/>
              <a:t>Потешки</a:t>
            </a:r>
            <a:r>
              <a:rPr lang="ru-RU" sz="2400" i="1" dirty="0"/>
              <a:t>, песенки, </a:t>
            </a:r>
            <a:r>
              <a:rPr lang="ru-RU" sz="2400" i="1" dirty="0" err="1"/>
              <a:t>попевки</a:t>
            </a:r>
            <a:r>
              <a:rPr lang="ru-RU" sz="2400" i="1" dirty="0"/>
              <a:t>, сказки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683568" y="3284984"/>
            <a:ext cx="7632848" cy="1224136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800" b="1" dirty="0"/>
              <a:t>3 – 5 лет</a:t>
            </a:r>
          </a:p>
          <a:p>
            <a:r>
              <a:rPr lang="ru-RU" sz="2400" i="1" dirty="0"/>
              <a:t>Загадки, </a:t>
            </a:r>
            <a:r>
              <a:rPr lang="ru-RU" sz="2400" i="1" dirty="0" err="1"/>
              <a:t>заклички</a:t>
            </a:r>
            <a:r>
              <a:rPr lang="ru-RU" sz="2400" i="1" dirty="0"/>
              <a:t>, поговорки, поэзия, сказки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683568" y="4725144"/>
            <a:ext cx="7704856" cy="1368152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800" b="1" dirty="0"/>
              <a:t>5 – 7 лет</a:t>
            </a:r>
          </a:p>
          <a:p>
            <a:r>
              <a:rPr lang="ru-RU" sz="2400" i="1" dirty="0"/>
              <a:t>Волшебные  сказки, былины, литературные прозы  и поэзии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92696"/>
            <a:ext cx="91193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/>
              <a:t>возрастные особенности  использования</a:t>
            </a:r>
          </a:p>
          <a:p>
            <a:pPr algn="ctr"/>
            <a:r>
              <a:rPr lang="ru-RU" sz="2800" b="1" cap="all" dirty="0"/>
              <a:t> художественного слова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627993"/>
            <a:ext cx="828092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600" b="1" i="0" u="sng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года</a:t>
            </a:r>
            <a:endParaRPr kumimoji="0" lang="ru-RU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Продолжать учить детей слушать сказку и,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опираясь на свой личный опыт, называть главных персонажей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Учить детей  последовательно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называть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героев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литературного произведения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и события,  которые  следуют друг за другом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Формировать общие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знания о предметах, цветах и формах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процессе обыгрывания литературного произведения.  Развивать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наглядно-действенное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мышление.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Формировать, посредством  художественного слова,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культурно-гигиенические навыки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95536" y="312331"/>
            <a:ext cx="835292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3</a:t>
            </a:r>
            <a:r>
              <a:rPr lang="en-US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5</a:t>
            </a:r>
            <a:r>
              <a:rPr lang="en-US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лет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Учить детей осмысленно воспринимать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содержание литературного произведения, сопереживать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его героям.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Учить детей устанавливать простые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причинно-следственные связи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в сюжете литературного произведения и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оценивать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поступки героев.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В процессе обыгрывания литературного произведения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углублять и уточнять знания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дошкольников о предметах и явлениях, о их назначении, строении, о способе использования,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развивать мыслительные способности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дошкольников.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Воспитывать умение использовать художественное слово в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режимных моментах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ge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301829"/>
            <a:ext cx="849694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5 – 7 </a:t>
            </a:r>
            <a:r>
              <a:rPr lang="ru-RU" sz="3600" b="1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лет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Помогать детям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понять скрытые мотивы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поведения героев произведения,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выражать свое отношение к прочитанному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Учить детей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осмысленному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восприятию литературного произведения,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испытывать сострадание и сочувствие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к героям,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отождествлять себя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 с полюбившимся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персонажем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Обогащать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умственное развитие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за счет произведений более сложных жанров художественного слова (</a:t>
            </a:r>
            <a:r>
              <a:rPr lang="ru-RU" sz="2400" i="1" dirty="0">
                <a:ea typeface="Calibri" pitchFamily="34" charset="0"/>
                <a:cs typeface="Times New Roman" pitchFamily="18" charset="0"/>
              </a:rPr>
              <a:t>волшебные и бытовые сказки, метафорические загадки, былины), 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литературной прозы (</a:t>
            </a:r>
            <a:r>
              <a:rPr lang="ru-RU" sz="2400" i="1" dirty="0">
                <a:ea typeface="Calibri" pitchFamily="34" charset="0"/>
                <a:cs typeface="Times New Roman" pitchFamily="18" charset="0"/>
              </a:rPr>
              <a:t>сказка-повесть, рассказ с нравственным подтекстом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) и поэзии (</a:t>
            </a:r>
            <a:r>
              <a:rPr lang="ru-RU" sz="2400" i="1" dirty="0">
                <a:ea typeface="Calibri" pitchFamily="34" charset="0"/>
                <a:cs typeface="Times New Roman" pitchFamily="18" charset="0"/>
              </a:rPr>
              <a:t>басни, лирические стихи, литературные загадки с метафорой, поэтические сказки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).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ea typeface="Calibri" pitchFamily="34" charset="0"/>
                <a:cs typeface="Times New Roman" pitchFamily="18" charset="0"/>
              </a:rPr>
              <a:t>Воспитывать 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умение использоват</a:t>
            </a:r>
            <a:r>
              <a:rPr lang="ru-RU" sz="2400" dirty="0">
                <a:ea typeface="Calibri" pitchFamily="34" charset="0"/>
                <a:cs typeface="Times New Roman" pitchFamily="18" charset="0"/>
              </a:rPr>
              <a:t>ь пословицы, поговорки в повседневной жизни в соответствующих ситуациях.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000" u="sng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425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Ирина Бакулина</cp:lastModifiedBy>
  <cp:revision>43</cp:revision>
  <dcterms:created xsi:type="dcterms:W3CDTF">2022-03-11T06:40:04Z</dcterms:created>
  <dcterms:modified xsi:type="dcterms:W3CDTF">2024-05-12T14:20:22Z</dcterms:modified>
</cp:coreProperties>
</file>