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EDA46-C059-4902-B193-B93AE2A3D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459832"/>
            <a:ext cx="6815669" cy="1926833"/>
          </a:xfrm>
        </p:spPr>
        <p:txBody>
          <a:bodyPr/>
          <a:lstStyle/>
          <a:p>
            <a:r>
              <a:rPr lang="ru-RU" sz="2400" b="1" dirty="0">
                <a:solidFill>
                  <a:srgbClr val="DD8C3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ПЕСКОТЕРАПИИ В РАБОТЕ С ДЕТЬМИ СТАРШЕГО ДОШКОЛЬНОГО ВОЗРАСТА ПО КОРРЕКЦИИ ОНР</a:t>
            </a:r>
            <a:b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B52A95-2F74-4F2D-A661-40FBAF098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Clr>
                <a:srgbClr val="AB946B"/>
              </a:buClr>
            </a:pPr>
            <a:r>
              <a:rPr lang="ru-RU" sz="1700" dirty="0">
                <a:solidFill>
                  <a:srgbClr val="8E684C">
                    <a:lumMod val="50000"/>
                  </a:srgbClr>
                </a:solidFill>
              </a:rPr>
              <a:t>ПОДГОТОВИЛА:</a:t>
            </a:r>
          </a:p>
          <a:p>
            <a:pPr lvl="0">
              <a:buClr>
                <a:srgbClr val="AB946B"/>
              </a:buClr>
            </a:pPr>
            <a:r>
              <a:rPr lang="ru-RU" sz="1700" dirty="0">
                <a:solidFill>
                  <a:srgbClr val="8E684C">
                    <a:lumMod val="50000"/>
                  </a:srgbClr>
                </a:solidFill>
              </a:rPr>
              <a:t>УЧИТЕЛЬ-ЛОГОПЕД ФИЛИАЛА № 1 «ЗОРЕНЬКА»          </a:t>
            </a:r>
          </a:p>
          <a:p>
            <a:pPr lvl="0">
              <a:buClr>
                <a:srgbClr val="AB946B"/>
              </a:buClr>
            </a:pPr>
            <a:r>
              <a:rPr lang="ru-RU" sz="1700" dirty="0">
                <a:solidFill>
                  <a:srgbClr val="8E684C">
                    <a:lumMod val="50000"/>
                  </a:srgbClr>
                </a:solidFill>
              </a:rPr>
              <a:t>МБДОУ детского сада № 152 </a:t>
            </a:r>
            <a:r>
              <a:rPr lang="ru-RU" sz="1700" dirty="0" err="1">
                <a:solidFill>
                  <a:srgbClr val="8E684C">
                    <a:lumMod val="50000"/>
                  </a:srgbClr>
                </a:solidFill>
              </a:rPr>
              <a:t>г.Пензы</a:t>
            </a:r>
            <a:endParaRPr lang="ru-RU" sz="1700" dirty="0">
              <a:solidFill>
                <a:srgbClr val="8E684C">
                  <a:lumMod val="50000"/>
                </a:srgbClr>
              </a:solidFill>
            </a:endParaRPr>
          </a:p>
          <a:p>
            <a:pPr lvl="0">
              <a:buClr>
                <a:srgbClr val="AB946B"/>
              </a:buClr>
            </a:pPr>
            <a:r>
              <a:rPr lang="ru-RU" sz="1700" dirty="0">
                <a:solidFill>
                  <a:srgbClr val="8E684C">
                    <a:lumMod val="50000"/>
                  </a:srgbClr>
                </a:solidFill>
              </a:rPr>
              <a:t>БИЖКО МАРИЯ ВЛАДИМИРОВНА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38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BF082-30F2-405B-8E58-7BA30248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1609" cy="130386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8E684C">
                    <a:lumMod val="75000"/>
                  </a:srgbClr>
                </a:solidFill>
              </a:rPr>
              <a:t>«Самая лучшая игрушка</a:t>
            </a:r>
            <a:br>
              <a:rPr lang="ru-RU" sz="2000" b="1" dirty="0">
                <a:solidFill>
                  <a:srgbClr val="8E684C">
                    <a:lumMod val="75000"/>
                  </a:srgbClr>
                </a:solidFill>
              </a:rPr>
            </a:br>
            <a:r>
              <a:rPr lang="ru-RU" sz="2000" b="1" dirty="0">
                <a:solidFill>
                  <a:srgbClr val="8E684C">
                    <a:lumMod val="75000"/>
                  </a:srgbClr>
                </a:solidFill>
              </a:rPr>
              <a:t>для детей – кучка песка»</a:t>
            </a:r>
            <a:br>
              <a:rPr lang="ru-RU" sz="2000" b="1" dirty="0">
                <a:solidFill>
                  <a:srgbClr val="8E684C">
                    <a:lumMod val="75000"/>
                  </a:srgbClr>
                </a:solidFill>
              </a:rPr>
            </a:br>
            <a:r>
              <a:rPr lang="ru-RU" sz="2000" b="1" dirty="0">
                <a:solidFill>
                  <a:srgbClr val="8E684C">
                    <a:lumMod val="75000"/>
                  </a:srgbClr>
                </a:solidFill>
              </a:rPr>
              <a:t>К.Д. Ушинский</a:t>
            </a:r>
            <a:endParaRPr lang="ru-RU" sz="16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205AA2-BD50-4C54-A569-4E514A7CF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389" y="2413084"/>
            <a:ext cx="4921611" cy="36989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4ABCEA-A9C5-4225-B539-964C229EBCF4}"/>
              </a:ext>
            </a:extLst>
          </p:cNvPr>
          <p:cNvSpPr/>
          <p:nvPr/>
        </p:nvSpPr>
        <p:spPr>
          <a:xfrm>
            <a:off x="6785810" y="788277"/>
            <a:ext cx="4110788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8E684C">
                    <a:lumMod val="75000"/>
                  </a:srgbClr>
                </a:solidFill>
                <a:effectLst/>
                <a:uLnTx/>
                <a:uFillTx/>
              </a:rPr>
              <a:t>Что нужно для игры в песок?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8E684C">
                    <a:lumMod val="75000"/>
                  </a:srgbClr>
                </a:solidFill>
                <a:effectLst/>
                <a:uLnTx/>
                <a:uFillTx/>
              </a:rPr>
              <a:t>А нужно, в сущности, так мало: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8E684C">
                    <a:lumMod val="75000"/>
                  </a:srgbClr>
                </a:solidFill>
                <a:effectLst/>
                <a:uLnTx/>
                <a:uFillTx/>
              </a:rPr>
              <a:t>Любовь, желанье, доброта,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8E684C">
                    <a:lumMod val="75000"/>
                  </a:srgbClr>
                </a:solidFill>
                <a:effectLst/>
                <a:uLnTx/>
                <a:uFillTx/>
              </a:rPr>
              <a:t>Чтоб вера в детство не пропала.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8E684C">
                    <a:lumMod val="75000"/>
                  </a:srgbClr>
                </a:solidFill>
                <a:effectLst/>
                <a:uLnTx/>
                <a:uFillTx/>
              </a:rPr>
              <a:t>Простейший ящик из стола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8E684C">
                    <a:lumMod val="75000"/>
                  </a:srgbClr>
                </a:solidFill>
                <a:effectLst/>
                <a:uLnTx/>
                <a:uFillTx/>
              </a:rPr>
              <a:t>Покрасим голубою краской,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8E684C">
                    <a:lumMod val="75000"/>
                  </a:srgbClr>
                </a:solidFill>
                <a:effectLst/>
                <a:uLnTx/>
                <a:uFillTx/>
              </a:rPr>
              <a:t>Горсть золотистого песка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8E684C">
                    <a:lumMod val="75000"/>
                  </a:srgbClr>
                </a:solidFill>
                <a:effectLst/>
                <a:uLnTx/>
                <a:uFillTx/>
              </a:rPr>
              <a:t>Туда вольется дивной сказкой.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8E684C">
                    <a:lumMod val="75000"/>
                  </a:srgbClr>
                </a:solidFill>
                <a:effectLst/>
                <a:uLnTx/>
                <a:uFillTx/>
              </a:rPr>
              <a:t>Игрушек маленьких набор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8E684C">
                    <a:lumMod val="75000"/>
                  </a:srgbClr>
                </a:solidFill>
                <a:effectLst/>
                <a:uLnTx/>
                <a:uFillTx/>
              </a:rPr>
              <a:t>Возьмем в игру…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8E684C">
                    <a:lumMod val="75000"/>
                  </a:srgbClr>
                </a:solidFill>
                <a:effectLst/>
                <a:uLnTx/>
                <a:uFillTx/>
              </a:rPr>
              <a:t>Подобно Богу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8E684C">
                    <a:lumMod val="75000"/>
                  </a:srgbClr>
                </a:solidFill>
                <a:effectLst/>
                <a:uLnTx/>
                <a:uFillTx/>
              </a:rPr>
              <a:t>Мы создадим свой мир чудес,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8E684C">
                    <a:lumMod val="75000"/>
                  </a:srgbClr>
                </a:solidFill>
                <a:effectLst/>
                <a:uLnTx/>
                <a:uFillTx/>
              </a:rPr>
              <a:t>Пройдя познания дорогу.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996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9A9E4-50F1-4B93-AB31-2D08EA858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86063"/>
            <a:ext cx="4527882" cy="524576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8E684C">
                    <a:lumMod val="75000"/>
                  </a:srgbClr>
                </a:solidFill>
              </a:rPr>
              <a:t>Песок – это уникальный природный</a:t>
            </a:r>
            <a:br>
              <a:rPr lang="ru-RU" sz="2000" b="1" dirty="0">
                <a:solidFill>
                  <a:srgbClr val="8E684C">
                    <a:lumMod val="75000"/>
                  </a:srgbClr>
                </a:solidFill>
              </a:rPr>
            </a:br>
            <a:r>
              <a:rPr lang="ru-RU" sz="2000" b="1" dirty="0">
                <a:solidFill>
                  <a:srgbClr val="8E684C">
                    <a:lumMod val="75000"/>
                  </a:srgbClr>
                </a:solidFill>
              </a:rPr>
              <a:t>материал, таящий в себе огромный</a:t>
            </a:r>
            <a:br>
              <a:rPr lang="ru-RU" sz="2000" b="1" dirty="0">
                <a:solidFill>
                  <a:srgbClr val="8E684C">
                    <a:lumMod val="75000"/>
                  </a:srgbClr>
                </a:solidFill>
              </a:rPr>
            </a:br>
            <a:r>
              <a:rPr lang="ru-RU" sz="2000" b="1" dirty="0">
                <a:solidFill>
                  <a:srgbClr val="8E684C">
                    <a:lumMod val="75000"/>
                  </a:srgbClr>
                </a:solidFill>
              </a:rPr>
              <a:t>потенциал для всестороннего развития</a:t>
            </a:r>
            <a:br>
              <a:rPr lang="ru-RU" sz="2000" b="1" dirty="0">
                <a:solidFill>
                  <a:srgbClr val="8E684C">
                    <a:lumMod val="75000"/>
                  </a:srgbClr>
                </a:solidFill>
              </a:rPr>
            </a:br>
            <a:r>
              <a:rPr lang="ru-RU" sz="2000" b="1" dirty="0">
                <a:solidFill>
                  <a:srgbClr val="8E684C">
                    <a:lumMod val="75000"/>
                  </a:srgbClr>
                </a:solidFill>
              </a:rPr>
              <a:t>ребенка. При работе с песком</a:t>
            </a:r>
            <a:br>
              <a:rPr lang="ru-RU" sz="2000" b="1" dirty="0">
                <a:solidFill>
                  <a:srgbClr val="8E684C">
                    <a:lumMod val="75000"/>
                  </a:srgbClr>
                </a:solidFill>
              </a:rPr>
            </a:br>
            <a:r>
              <a:rPr lang="ru-RU" sz="2000" b="1" dirty="0">
                <a:solidFill>
                  <a:srgbClr val="8E684C">
                    <a:lumMod val="75000"/>
                  </a:srgbClr>
                </a:solidFill>
              </a:rPr>
              <a:t>активизируется чувствительные точки</a:t>
            </a:r>
            <a:br>
              <a:rPr lang="ru-RU" sz="2000" b="1" dirty="0">
                <a:solidFill>
                  <a:srgbClr val="8E684C">
                    <a:lumMod val="75000"/>
                  </a:srgbClr>
                </a:solidFill>
              </a:rPr>
            </a:br>
            <a:r>
              <a:rPr lang="ru-RU" sz="2000" b="1" dirty="0">
                <a:solidFill>
                  <a:srgbClr val="8E684C">
                    <a:lumMod val="75000"/>
                  </a:srgbClr>
                </a:solidFill>
              </a:rPr>
              <a:t>на кончиках пальцев и нервные</a:t>
            </a:r>
            <a:br>
              <a:rPr lang="ru-RU" sz="2000" b="1" dirty="0">
                <a:solidFill>
                  <a:srgbClr val="8E684C">
                    <a:lumMod val="75000"/>
                  </a:srgbClr>
                </a:solidFill>
              </a:rPr>
            </a:br>
            <a:r>
              <a:rPr lang="ru-RU" sz="2000" b="1" dirty="0">
                <a:solidFill>
                  <a:srgbClr val="8E684C">
                    <a:lumMod val="75000"/>
                  </a:srgbClr>
                </a:solidFill>
              </a:rPr>
              <a:t>окончания на ладонях. А как известно,</a:t>
            </a:r>
            <a:br>
              <a:rPr lang="ru-RU" sz="2000" b="1" dirty="0">
                <a:solidFill>
                  <a:srgbClr val="8E684C">
                    <a:lumMod val="75000"/>
                  </a:srgbClr>
                </a:solidFill>
              </a:rPr>
            </a:br>
            <a:r>
              <a:rPr lang="ru-RU" sz="2000" b="1" dirty="0">
                <a:solidFill>
                  <a:srgbClr val="8E684C">
                    <a:lumMod val="75000"/>
                  </a:srgbClr>
                </a:solidFill>
              </a:rPr>
              <a:t>тактильно кинестетические ощущения</a:t>
            </a:r>
            <a:br>
              <a:rPr lang="ru-RU" sz="2000" b="1" dirty="0">
                <a:solidFill>
                  <a:srgbClr val="8E684C">
                    <a:lumMod val="75000"/>
                  </a:srgbClr>
                </a:solidFill>
              </a:rPr>
            </a:br>
            <a:r>
              <a:rPr lang="ru-RU" sz="2000" b="1" dirty="0">
                <a:solidFill>
                  <a:srgbClr val="8E684C">
                    <a:lumMod val="75000"/>
                  </a:srgbClr>
                </a:solidFill>
              </a:rPr>
              <a:t>напрямую связаны с мыслительными</a:t>
            </a:r>
            <a:br>
              <a:rPr lang="ru-RU" sz="2000" b="1" dirty="0">
                <a:solidFill>
                  <a:srgbClr val="8E684C">
                    <a:lumMod val="75000"/>
                  </a:srgbClr>
                </a:solidFill>
              </a:rPr>
            </a:br>
            <a:r>
              <a:rPr lang="ru-RU" sz="2000" b="1" dirty="0">
                <a:solidFill>
                  <a:srgbClr val="8E684C">
                    <a:lumMod val="75000"/>
                  </a:srgbClr>
                </a:solidFill>
              </a:rPr>
              <a:t>операциями, с познанием ми</a:t>
            </a: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1057E2-89C7-4FA3-A350-FE602582D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2374232"/>
            <a:ext cx="502211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78C7E-0803-45DD-93F8-82486DE1A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8E684C">
                    <a:lumMod val="50000"/>
                  </a:srgbClr>
                </a:solidFill>
              </a:rPr>
              <a:t>Цель песочной терапии:</a:t>
            </a:r>
            <a:br>
              <a:rPr lang="ru-RU" sz="2400" b="1" dirty="0">
                <a:solidFill>
                  <a:srgbClr val="8E684C">
                    <a:lumMod val="50000"/>
                  </a:srgbClr>
                </a:solidFill>
              </a:rPr>
            </a:br>
            <a:br>
              <a:rPr lang="ru-RU" sz="2400" b="1" dirty="0">
                <a:solidFill>
                  <a:srgbClr val="8E684C">
                    <a:lumMod val="50000"/>
                  </a:srgbClr>
                </a:solidFill>
              </a:rPr>
            </a:br>
            <a:r>
              <a:rPr lang="ru-RU" sz="2400" b="1" dirty="0">
                <a:solidFill>
                  <a:srgbClr val="DD8C3C">
                    <a:lumMod val="50000"/>
                  </a:srgbClr>
                </a:solidFill>
              </a:rPr>
              <a:t> Развитие эмоционально-личностной, познавательной и речевой сферы ребенка</a:t>
            </a:r>
            <a:r>
              <a:rPr lang="ru-RU" sz="2400" dirty="0">
                <a:solidFill>
                  <a:srgbClr val="DD8C3C">
                    <a:lumMod val="50000"/>
                  </a:srgbClr>
                </a:solidFill>
              </a:rPr>
              <a:t>.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9803BF7-2CF6-4EB1-A262-920B69570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887" y="2424987"/>
            <a:ext cx="2426418" cy="32372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34C822-159D-48FE-8E9D-6D616E8B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811" y="2424987"/>
            <a:ext cx="2499577" cy="33348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686680-BFC5-4204-B5E5-396E3F916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263" y="2424987"/>
            <a:ext cx="2499577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09C5F-E70A-46EC-B7F2-F3B77660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682" y="982132"/>
            <a:ext cx="5481915" cy="81080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8E684C">
                    <a:lumMod val="50000"/>
                  </a:srgbClr>
                </a:solidFill>
              </a:rPr>
              <a:t>Игры на развитие диафрагмального дыхан</a:t>
            </a:r>
            <a:r>
              <a:rPr lang="ru-RU" sz="2000" b="1" dirty="0">
                <a:solidFill>
                  <a:srgbClr val="8E684C">
                    <a:lumMod val="75000"/>
                  </a:srgbClr>
                </a:solidFill>
              </a:rPr>
              <a:t>ия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981344-2B4B-40E3-8682-1BA29D072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92941"/>
            <a:ext cx="5885328" cy="4222848"/>
          </a:xfrm>
        </p:spPr>
        <p:txBody>
          <a:bodyPr>
            <a:normAutofit/>
          </a:bodyPr>
          <a:lstStyle/>
          <a:p>
            <a:pPr marL="0" lvl="0" indent="0">
              <a:buClr>
                <a:srgbClr val="AB946B"/>
              </a:buClr>
              <a:buNone/>
            </a:pPr>
            <a:r>
              <a:rPr lang="ru-RU" sz="1600" b="1" dirty="0">
                <a:solidFill>
                  <a:srgbClr val="DD8C3C">
                    <a:lumMod val="50000"/>
                  </a:srgbClr>
                </a:solidFill>
              </a:rPr>
              <a:t>Перед началом работы по развитию дыхания необходимо обучить детей следующим правилам, применяя игровые моменты:</a:t>
            </a:r>
          </a:p>
          <a:p>
            <a:pPr marL="0" lvl="0" indent="0">
              <a:buClr>
                <a:srgbClr val="AB946B"/>
              </a:buClr>
              <a:buNone/>
            </a:pPr>
            <a:endParaRPr lang="ru-RU" sz="1600" b="1" dirty="0">
              <a:solidFill>
                <a:srgbClr val="DD8C3C">
                  <a:lumMod val="50000"/>
                </a:srgbClr>
              </a:solidFill>
            </a:endParaRPr>
          </a:p>
          <a:p>
            <a:pPr marL="0" lvl="0" indent="0">
              <a:buClr>
                <a:srgbClr val="AB946B"/>
              </a:buClr>
              <a:buNone/>
            </a:pPr>
            <a:r>
              <a:rPr lang="ru-RU" sz="1600" b="1" dirty="0">
                <a:solidFill>
                  <a:srgbClr val="DD8C3C">
                    <a:lumMod val="75000"/>
                  </a:srgbClr>
                </a:solidFill>
              </a:rPr>
              <a:t>• Набирай воздух через нос, не поднимая плечи, и надувай живот «шариком»;</a:t>
            </a:r>
          </a:p>
          <a:p>
            <a:pPr marL="0" lvl="0" indent="0">
              <a:buClr>
                <a:srgbClr val="AB946B"/>
              </a:buClr>
              <a:buNone/>
            </a:pPr>
            <a:r>
              <a:rPr lang="ru-RU" sz="1600" b="1" dirty="0">
                <a:solidFill>
                  <a:srgbClr val="DD8C3C">
                    <a:lumMod val="75000"/>
                  </a:srgbClr>
                </a:solidFill>
              </a:rPr>
              <a:t>• Выдыхай медленно и плавно;</a:t>
            </a:r>
          </a:p>
          <a:p>
            <a:pPr marL="0" lvl="0" indent="0">
              <a:buClr>
                <a:srgbClr val="AB946B"/>
              </a:buClr>
              <a:buNone/>
            </a:pPr>
            <a:r>
              <a:rPr lang="ru-RU" sz="1600" b="1" dirty="0">
                <a:solidFill>
                  <a:srgbClr val="DD8C3C">
                    <a:lumMod val="75000"/>
                  </a:srgbClr>
                </a:solidFill>
              </a:rPr>
              <a:t>• Старайся дуть так, чтобы воздушная струя была очень долгой;</a:t>
            </a:r>
          </a:p>
          <a:p>
            <a:pPr marL="0" lvl="0" indent="0">
              <a:buClr>
                <a:srgbClr val="AB946B"/>
              </a:buClr>
              <a:buNone/>
            </a:pPr>
            <a:r>
              <a:rPr lang="ru-RU" sz="1600" b="1" dirty="0">
                <a:solidFill>
                  <a:srgbClr val="DD8C3C">
                    <a:lumMod val="75000"/>
                  </a:srgbClr>
                </a:solidFill>
              </a:rPr>
              <a:t>• Не надувай щёки;</a:t>
            </a:r>
          </a:p>
          <a:p>
            <a:pPr marL="0" lvl="0" indent="0">
              <a:buClr>
                <a:srgbClr val="AB946B"/>
              </a:buClr>
              <a:buNone/>
            </a:pPr>
            <a:r>
              <a:rPr lang="ru-RU" sz="1600" b="1" dirty="0">
                <a:solidFill>
                  <a:srgbClr val="DD8C3C">
                    <a:lumMod val="75000"/>
                  </a:srgbClr>
                </a:solidFill>
              </a:rPr>
              <a:t>• Воспользуйся трубочкой, если станет слишком сложно.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D5B485-1FF9-4B1B-B00A-6343D01D2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455" y="2406316"/>
            <a:ext cx="3156914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5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017E7-F265-4343-ABAD-0BEA5FCE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870030" cy="670205"/>
          </a:xfrm>
        </p:spPr>
        <p:txBody>
          <a:bodyPr/>
          <a:lstStyle/>
          <a:p>
            <a:r>
              <a:rPr lang="ru-RU" sz="2000" b="1" dirty="0">
                <a:solidFill>
                  <a:srgbClr val="8E684C">
                    <a:lumMod val="50000"/>
                  </a:srgbClr>
                </a:solidFill>
              </a:rPr>
              <a:t>Автоматизация звуков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D068A7-6133-4E0D-B8C6-64AD26823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121441" cy="3318936"/>
          </a:xfrm>
        </p:spPr>
        <p:txBody>
          <a:bodyPr/>
          <a:lstStyle/>
          <a:p>
            <a:pPr lvl="0">
              <a:buClr>
                <a:srgbClr val="AB946B"/>
              </a:buClr>
            </a:pPr>
            <a:r>
              <a:rPr lang="ru-RU" sz="1600" b="1" dirty="0">
                <a:solidFill>
                  <a:srgbClr val="DD8C3C">
                    <a:lumMod val="50000"/>
                  </a:srgbClr>
                </a:solidFill>
              </a:rPr>
              <a:t>Горочка. Набрать песок в руку. Насыпать горку, произнося </a:t>
            </a:r>
            <a:r>
              <a:rPr lang="ru-RU" sz="1600" b="1" dirty="0" err="1">
                <a:solidFill>
                  <a:srgbClr val="DD8C3C">
                    <a:lumMod val="50000"/>
                  </a:srgbClr>
                </a:solidFill>
              </a:rPr>
              <a:t>коррегируемый</a:t>
            </a:r>
            <a:r>
              <a:rPr lang="ru-RU" sz="1600" b="1" dirty="0">
                <a:solidFill>
                  <a:srgbClr val="DD8C3C">
                    <a:lumMod val="50000"/>
                  </a:srgbClr>
                </a:solidFill>
              </a:rPr>
              <a:t> звук.</a:t>
            </a:r>
          </a:p>
          <a:p>
            <a:pPr lvl="0">
              <a:buClr>
                <a:srgbClr val="AB946B"/>
              </a:buClr>
            </a:pPr>
            <a:r>
              <a:rPr lang="ru-RU" sz="1600" b="1" dirty="0">
                <a:solidFill>
                  <a:srgbClr val="DD8C3C">
                    <a:lumMod val="50000"/>
                  </a:srgbClr>
                </a:solidFill>
              </a:rPr>
              <a:t>Спрячь игрушку. То же самое. Песок сыпать на игрушку.</a:t>
            </a:r>
          </a:p>
          <a:p>
            <a:pPr lvl="0">
              <a:buClr>
                <a:srgbClr val="AB946B"/>
              </a:buClr>
            </a:pPr>
            <a:r>
              <a:rPr lang="ru-RU" sz="1600" b="1" dirty="0">
                <a:solidFill>
                  <a:srgbClr val="DD8C3C">
                    <a:lumMod val="50000"/>
                  </a:srgbClr>
                </a:solidFill>
              </a:rPr>
              <a:t>Дорожка. «</a:t>
            </a:r>
            <a:r>
              <a:rPr lang="ru-RU" sz="1600" b="1" dirty="0" err="1">
                <a:solidFill>
                  <a:srgbClr val="DD8C3C">
                    <a:lumMod val="50000"/>
                  </a:srgbClr>
                </a:solidFill>
              </a:rPr>
              <a:t>Прошагивать</a:t>
            </a:r>
            <a:r>
              <a:rPr lang="ru-RU" sz="1600" b="1" dirty="0">
                <a:solidFill>
                  <a:srgbClr val="DD8C3C">
                    <a:lumMod val="50000"/>
                  </a:srgbClr>
                </a:solidFill>
              </a:rPr>
              <a:t>» или продвигать пальчиками по заданным дорожкам (зигзаг, волна, спираль, геометрические формы), произнося </a:t>
            </a:r>
            <a:r>
              <a:rPr lang="ru-RU" sz="1600" b="1" dirty="0" err="1">
                <a:solidFill>
                  <a:srgbClr val="DD8C3C">
                    <a:lumMod val="50000"/>
                  </a:srgbClr>
                </a:solidFill>
              </a:rPr>
              <a:t>коррегируемый</a:t>
            </a:r>
            <a:r>
              <a:rPr lang="ru-RU" sz="1600" b="1" dirty="0">
                <a:solidFill>
                  <a:srgbClr val="DD8C3C">
                    <a:lumMod val="50000"/>
                  </a:srgbClr>
                </a:solidFill>
              </a:rPr>
              <a:t> звук.</a:t>
            </a:r>
          </a:p>
          <a:p>
            <a:pPr lvl="0">
              <a:buClr>
                <a:srgbClr val="AB946B"/>
              </a:buClr>
            </a:pPr>
            <a:r>
              <a:rPr lang="ru-RU" sz="1600" b="1" dirty="0">
                <a:solidFill>
                  <a:srgbClr val="DD8C3C">
                    <a:lumMod val="50000"/>
                  </a:srgbClr>
                </a:solidFill>
              </a:rPr>
              <a:t>Найди игрушку. Находить в глубине песка игрушки разными способами (рукой, пальчиком), произнося корригируемый звук.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EC219B-4179-40EC-91D8-7156D6D07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42" y="991336"/>
            <a:ext cx="2420322" cy="32250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1218E7-B983-49A8-AAE9-34434E472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003" y="3679691"/>
            <a:ext cx="2926334" cy="21154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9175DE-CC83-4206-BF52-550BC95EB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556" y="1359842"/>
            <a:ext cx="1804572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8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C12C8-C177-4AE4-945C-652B21CE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02658"/>
            <a:ext cx="5750857" cy="863389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8E684C">
                    <a:lumMod val="50000"/>
                  </a:srgbClr>
                </a:solidFill>
              </a:rPr>
              <a:t>Игры на формирование грамматического строя речи</a:t>
            </a:r>
            <a:br>
              <a:rPr lang="ru-RU" sz="1800" b="1" dirty="0">
                <a:solidFill>
                  <a:srgbClr val="8E684C">
                    <a:lumMod val="50000"/>
                  </a:srgbClr>
                </a:solidFill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9D821D6-B84E-4B87-8A2E-34AAA2C18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766047"/>
            <a:ext cx="2274743" cy="30307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ECFEEF-58BA-40A7-94C7-B91DDC0C4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267" y="2384503"/>
            <a:ext cx="2694666" cy="35969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9B960B-4F50-4AB8-842D-46A91939A227}"/>
              </a:ext>
            </a:extLst>
          </p:cNvPr>
          <p:cNvSpPr/>
          <p:nvPr/>
        </p:nvSpPr>
        <p:spPr>
          <a:xfrm>
            <a:off x="1091067" y="1839334"/>
            <a:ext cx="4969411" cy="391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DD8C3C">
                    <a:lumMod val="50000"/>
                  </a:srgbClr>
                </a:solidFill>
                <a:effectLst/>
                <a:uLnTx/>
                <a:uFillTx/>
              </a:rPr>
              <a:t>«Лодочка» - в этом игровом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DD8C3C">
                    <a:lumMod val="50000"/>
                  </a:srgbClr>
                </a:solidFill>
                <a:effectLst/>
                <a:uLnTx/>
                <a:uFillTx/>
              </a:rPr>
              <a:t>упражнениие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DD8C3C">
                    <a:lumMod val="50000"/>
                  </a:srgbClr>
                </a:solidFill>
                <a:effectLst/>
                <a:uLnTx/>
                <a:uFillTx/>
              </a:rPr>
              <a:t> с песком можно учить правильно употреблять в речи некоторые грамматические категории: предлоги от, к, над, между, в, из-за, у, перед.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DD8C3C">
                    <a:lumMod val="50000"/>
                  </a:srgbClr>
                </a:solidFill>
                <a:effectLst/>
                <a:uLnTx/>
                <a:uFillTx/>
              </a:rPr>
              <a:t>Используя лексические темы по плану, мы работаем на песке. Например, тема «Деревья». Мы рисуем пальцами ствол и подбираем листья, раскладывая на песке. При этом проговаривая с какого дерева этот лист, образуя прилагательные.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DD8C3C">
                    <a:lumMod val="50000"/>
                  </a:srgbClr>
                </a:solidFill>
                <a:effectLst/>
                <a:uLnTx/>
                <a:uFillTx/>
              </a:rPr>
              <a:t>Лист с дуба – дубовый, лист с березы – березовый, и т. д.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DD8C3C">
                    <a:lumMod val="50000"/>
                  </a:srgbClr>
                </a:solidFill>
                <a:effectLst/>
                <a:uLnTx/>
                <a:uFillTx/>
              </a:rPr>
              <a:t>Так же можно использовать шаблоны и трафареты.</a:t>
            </a:r>
          </a:p>
        </p:txBody>
      </p:sp>
    </p:spTree>
    <p:extLst>
      <p:ext uri="{BB962C8B-B14F-4D97-AF65-F5344CB8AC3E}">
        <p14:creationId xmlns:p14="http://schemas.microsoft.com/office/powerpoint/2010/main" val="207528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2DA1F-1828-426E-B7A2-83BEAD72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052918"/>
            <a:ext cx="4142872" cy="415962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DD8C3C">
                    <a:lumMod val="50000"/>
                  </a:srgbClr>
                </a:solidFill>
              </a:rPr>
              <a:t>Таким образом, применение нетрадиционной </a:t>
            </a:r>
            <a:r>
              <a:rPr lang="ru-RU" sz="1600" b="1" dirty="0" err="1">
                <a:solidFill>
                  <a:srgbClr val="DD8C3C">
                    <a:lumMod val="50000"/>
                  </a:srgbClr>
                </a:solidFill>
              </a:rPr>
              <a:t>здоровьесберегающей</a:t>
            </a:r>
            <a:r>
              <a:rPr lang="ru-RU" sz="1600" b="1" dirty="0">
                <a:solidFill>
                  <a:srgbClr val="DD8C3C">
                    <a:lumMod val="50000"/>
                  </a:srgbClr>
                </a:solidFill>
              </a:rPr>
              <a:t> логопедической технологии – </a:t>
            </a:r>
            <a:r>
              <a:rPr lang="ru-RU" sz="1600" b="1" dirty="0" err="1">
                <a:solidFill>
                  <a:srgbClr val="DD8C3C">
                    <a:lumMod val="50000"/>
                  </a:srgbClr>
                </a:solidFill>
              </a:rPr>
              <a:t>пескотерапии</a:t>
            </a:r>
            <a:r>
              <a:rPr lang="ru-RU" sz="1600" b="1" dirty="0">
                <a:solidFill>
                  <a:srgbClr val="DD8C3C">
                    <a:lumMod val="50000"/>
                  </a:srgbClr>
                </a:solidFill>
              </a:rPr>
              <a:t>, учитывающей специфику работы логопеда, закономерности и особенности развития детей с речевыми нарушениями, позволяет повысить эффективность коррекционного обучения, улучшить качество работы по исправлению недоразвития всех компонентов речи воспитанников, повысить результативность и качество коррекционно-развивающей работы.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D301215-ECFE-44FB-BD64-57139D20C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1313" y="3642374"/>
            <a:ext cx="2627604" cy="24569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717EAD-BAD1-4B90-AF7D-2F528AAA6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665" y="816845"/>
            <a:ext cx="2298391" cy="22983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E01703-E4BE-453B-92E5-1923016E5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046" y="911134"/>
            <a:ext cx="2414225" cy="25178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ED8EC9-08E6-4EFD-823C-B9DE9B06E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770" y="3004808"/>
            <a:ext cx="2316681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69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408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Натуральные материалы</vt:lpstr>
      <vt:lpstr>ИСПОЛЬЗОВАНИЕ ПЕСКОТЕРАПИИ В РАБОТЕ С ДЕТЬМИ СТАРШЕГО ДОШКОЛЬНОГО ВОЗРАСТА ПО КОРРЕКЦИИ ОНР </vt:lpstr>
      <vt:lpstr>«Самая лучшая игрушка для детей – кучка песка» К.Д. Ушинский</vt:lpstr>
      <vt:lpstr>Песок – это уникальный природный материал, таящий в себе огромный потенциал для всестороннего развития ребенка. При работе с песком активизируется чувствительные точки на кончиках пальцев и нервные окончания на ладонях. А как известно, тактильно кинестетические ощущения напрямую связаны с мыслительными операциями, с познанием ми</vt:lpstr>
      <vt:lpstr>Цель песочной терапии:   Развитие эмоционально-личностной, познавательной и речевой сферы ребенка.</vt:lpstr>
      <vt:lpstr>Игры на развитие диафрагмального дыхания</vt:lpstr>
      <vt:lpstr>Автоматизация звуков</vt:lpstr>
      <vt:lpstr>Игры на формирование грамматического строя речи </vt:lpstr>
      <vt:lpstr>Таким образом, применение нетрадиционной здоровьесберегающей логопедической технологии – пескотерапии, учитывающей специфику работы логопеда, закономерности и особенности развития детей с речевыми нарушениями, позволяет повысить эффективность коррекционного обучения, улучшить качество работы по исправлению недоразвития всех компонентов речи воспитанников, повысить результативность и качество коррекционно-развивающей работы.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ПЕСКОТЕРАПИИ В РАБОТЕ С ДЕТЬМИ СТАРШЕГО ДОШКОЛЬНОГО ВОЗРАСТА ПО КОРРЕКЦИИ ОНР</dc:title>
  <dc:creator>Мария Бижко</dc:creator>
  <cp:lastModifiedBy>Мария Бижко</cp:lastModifiedBy>
  <cp:revision>2</cp:revision>
  <dcterms:created xsi:type="dcterms:W3CDTF">2024-05-12T18:51:33Z</dcterms:created>
  <dcterms:modified xsi:type="dcterms:W3CDTF">2024-05-12T19:05:42Z</dcterms:modified>
</cp:coreProperties>
</file>