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62148" y="2404531"/>
            <a:ext cx="8751489" cy="1646302"/>
          </a:xfrm>
        </p:spPr>
        <p:txBody>
          <a:bodyPr/>
          <a:lstStyle/>
          <a:p>
            <a:r>
              <a:rPr lang="ru-RU" dirty="0" smtClean="0"/>
              <a:t>Хвойные растения Новосибирской области.</a:t>
            </a:r>
            <a:endParaRPr lang="ru-RU" dirty="0"/>
          </a:p>
        </p:txBody>
      </p:sp>
      <p:sp>
        <p:nvSpPr>
          <p:cNvPr id="3" name="Подзаголовок 2"/>
          <p:cNvSpPr>
            <a:spLocks noGrp="1"/>
          </p:cNvSpPr>
          <p:nvPr>
            <p:ph type="subTitle" idx="1"/>
          </p:nvPr>
        </p:nvSpPr>
        <p:spPr/>
        <p:txBody>
          <a:bodyPr>
            <a:normAutofit lnSpcReduction="10000"/>
          </a:bodyPr>
          <a:lstStyle/>
          <a:p>
            <a:r>
              <a:rPr lang="ru-RU" dirty="0" smtClean="0"/>
              <a:t>Презентация к уроку биологии. 7 класс.</a:t>
            </a:r>
          </a:p>
          <a:p>
            <a:r>
              <a:rPr lang="ru-RU" dirty="0" smtClean="0"/>
              <a:t>Смирнова Е.В.</a:t>
            </a:r>
          </a:p>
          <a:p>
            <a:r>
              <a:rPr lang="ru-RU" dirty="0" smtClean="0"/>
              <a:t>МБОУ «Лицей № 136» г. </a:t>
            </a:r>
            <a:r>
              <a:rPr lang="ru-RU" smtClean="0"/>
              <a:t>Новосибирск </a:t>
            </a:r>
            <a:endParaRPr lang="ru-RU" dirty="0"/>
          </a:p>
        </p:txBody>
      </p:sp>
    </p:spTree>
    <p:extLst>
      <p:ext uri="{BB962C8B-B14F-4D97-AF65-F5344CB8AC3E}">
        <p14:creationId xmlns:p14="http://schemas.microsoft.com/office/powerpoint/2010/main" val="227321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821" y="1881389"/>
            <a:ext cx="4040053" cy="4976611"/>
          </a:xfrm>
          <a:prstGeom prst="rect">
            <a:avLst/>
          </a:prstGeom>
        </p:spPr>
      </p:pic>
      <p:sp>
        <p:nvSpPr>
          <p:cNvPr id="3" name="TextBox 2"/>
          <p:cNvSpPr txBox="1"/>
          <p:nvPr/>
        </p:nvSpPr>
        <p:spPr>
          <a:xfrm>
            <a:off x="313508" y="261258"/>
            <a:ext cx="9196251" cy="1569660"/>
          </a:xfrm>
          <a:prstGeom prst="rect">
            <a:avLst/>
          </a:prstGeom>
          <a:noFill/>
        </p:spPr>
        <p:txBody>
          <a:bodyPr wrap="square" rtlCol="0">
            <a:spAutoFit/>
          </a:bodyPr>
          <a:lstStyle/>
          <a:p>
            <a:r>
              <a:rPr lang="ru-RU" sz="2400" dirty="0"/>
              <a:t>Можжевельник </a:t>
            </a:r>
            <a:r>
              <a:rPr lang="ru-RU" sz="2400" dirty="0" smtClean="0"/>
              <a:t>— </a:t>
            </a:r>
            <a:r>
              <a:rPr lang="ru-RU" sz="2400" dirty="0"/>
              <a:t>это кустарники или деревца с прямым стволом, до 12 м вышины, гораз­до чаще 1—3 м, с серо-бурой шелушащейся корой; ветви то прижатые кверху, то отстоящие, почему форма кроны весьма </a:t>
            </a:r>
            <a:r>
              <a:rPr lang="ru-RU" sz="2400" dirty="0" smtClean="0"/>
              <a:t>различна.</a:t>
            </a:r>
            <a:endParaRPr lang="ru-RU" sz="2400" dirty="0"/>
          </a:p>
        </p:txBody>
      </p:sp>
      <p:sp>
        <p:nvSpPr>
          <p:cNvPr id="4" name="TextBox 3"/>
          <p:cNvSpPr txBox="1"/>
          <p:nvPr/>
        </p:nvSpPr>
        <p:spPr>
          <a:xfrm>
            <a:off x="4545874" y="4369694"/>
            <a:ext cx="5421087" cy="1477328"/>
          </a:xfrm>
          <a:prstGeom prst="rect">
            <a:avLst/>
          </a:prstGeom>
          <a:noFill/>
        </p:spPr>
        <p:txBody>
          <a:bodyPr wrap="square" rtlCol="0">
            <a:spAutoFit/>
          </a:bodyPr>
          <a:lstStyle/>
          <a:p>
            <a:r>
              <a:rPr lang="ru-RU" dirty="0"/>
              <a:t>Древесина можжевельника довольно прочная, обладает приятным за­пахом, употребляется на различные мелкие поделки, например для оболочки карандашей. «Ягоды» можжевель­ника имеют значение как лекар­ственное </a:t>
            </a:r>
            <a:r>
              <a:rPr lang="ru-RU" dirty="0" smtClean="0"/>
              <a:t>средство.</a:t>
            </a:r>
            <a:endParaRPr lang="ru-RU" dirty="0"/>
          </a:p>
        </p:txBody>
      </p:sp>
    </p:spTree>
    <p:extLst>
      <p:ext uri="{BB962C8B-B14F-4D97-AF65-F5344CB8AC3E}">
        <p14:creationId xmlns:p14="http://schemas.microsoft.com/office/powerpoint/2010/main" val="54833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837" y="1975272"/>
            <a:ext cx="4595676" cy="4595676"/>
          </a:xfrm>
          <a:prstGeom prst="rect">
            <a:avLst/>
          </a:prstGeom>
        </p:spPr>
      </p:pic>
      <p:sp>
        <p:nvSpPr>
          <p:cNvPr id="3" name="TextBox 2"/>
          <p:cNvSpPr txBox="1"/>
          <p:nvPr/>
        </p:nvSpPr>
        <p:spPr>
          <a:xfrm>
            <a:off x="927464" y="365760"/>
            <a:ext cx="5917473" cy="923330"/>
          </a:xfrm>
          <a:prstGeom prst="rect">
            <a:avLst/>
          </a:prstGeom>
          <a:noFill/>
        </p:spPr>
        <p:txBody>
          <a:bodyPr wrap="square" rtlCol="0">
            <a:spAutoFit/>
          </a:bodyPr>
          <a:lstStyle/>
          <a:p>
            <a:r>
              <a:rPr lang="ru-RU"/>
              <a:t>Лиственница - высокое, до 50 м дерево и живёт до 500 лет. У неё прочная и такая тяжёлая древесина, что тонет в воде.</a:t>
            </a:r>
            <a:endParaRPr lang="ru-RU" dirty="0"/>
          </a:p>
        </p:txBody>
      </p:sp>
      <p:sp>
        <p:nvSpPr>
          <p:cNvPr id="4" name="TextBox 3"/>
          <p:cNvSpPr txBox="1"/>
          <p:nvPr/>
        </p:nvSpPr>
        <p:spPr>
          <a:xfrm>
            <a:off x="4741817" y="2125113"/>
            <a:ext cx="5512526" cy="2031325"/>
          </a:xfrm>
          <a:prstGeom prst="rect">
            <a:avLst/>
          </a:prstGeom>
          <a:noFill/>
        </p:spPr>
        <p:txBody>
          <a:bodyPr wrap="square" rtlCol="0">
            <a:spAutoFit/>
          </a:bodyPr>
          <a:lstStyle/>
          <a:p>
            <a:r>
              <a:rPr lang="ru-RU" dirty="0" smtClean="0"/>
              <a:t>Шишки </a:t>
            </a:r>
            <a:r>
              <a:rPr lang="ru-RU" dirty="0"/>
              <a:t>на лиственнице выглядят по-разному. Мужские - овальной формы и размером с ягоду малины. Под каждой чешуйкой спрятаны по два мешочка с пыльцой. Женские шишки - цилиндрические, раза в три крупнее мужских. Под каждой толстой чешуйкой сидят по две семяпочки - зачатки будущих семян.</a:t>
            </a:r>
          </a:p>
        </p:txBody>
      </p:sp>
    </p:spTree>
    <p:extLst>
      <p:ext uri="{BB962C8B-B14F-4D97-AF65-F5344CB8AC3E}">
        <p14:creationId xmlns:p14="http://schemas.microsoft.com/office/powerpoint/2010/main" val="678075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771" y="1600813"/>
            <a:ext cx="3674785" cy="4891960"/>
          </a:xfrm>
          <a:prstGeom prst="rect">
            <a:avLst/>
          </a:prstGeom>
        </p:spPr>
      </p:pic>
      <p:sp>
        <p:nvSpPr>
          <p:cNvPr id="3" name="TextBox 2"/>
          <p:cNvSpPr txBox="1"/>
          <p:nvPr/>
        </p:nvSpPr>
        <p:spPr>
          <a:xfrm>
            <a:off x="287383" y="123485"/>
            <a:ext cx="8634548" cy="1200329"/>
          </a:xfrm>
          <a:prstGeom prst="rect">
            <a:avLst/>
          </a:prstGeom>
          <a:noFill/>
        </p:spPr>
        <p:txBody>
          <a:bodyPr wrap="square" rtlCol="0">
            <a:spAutoFit/>
          </a:bodyPr>
          <a:lstStyle/>
          <a:p>
            <a:r>
              <a:rPr lang="ru-RU" dirty="0" smtClean="0"/>
              <a:t>Ель– </a:t>
            </a:r>
            <a:r>
              <a:rPr lang="ru-RU" dirty="0"/>
              <a:t>это вечнозеленое хвойное дерево, символ Нового года. Относится к порядку сосновые, семейству сосновые, роду ель. Высота ели может достигать 50 метров, а продолжительность жизни дерева может составлять и 600 лет, хотя обычно дерево живет до 250-300 лет.</a:t>
            </a:r>
          </a:p>
        </p:txBody>
      </p:sp>
      <p:sp>
        <p:nvSpPr>
          <p:cNvPr id="4" name="TextBox 3"/>
          <p:cNvSpPr txBox="1"/>
          <p:nvPr/>
        </p:nvSpPr>
        <p:spPr>
          <a:xfrm>
            <a:off x="4604657" y="2508068"/>
            <a:ext cx="5747657" cy="1754326"/>
          </a:xfrm>
          <a:prstGeom prst="rect">
            <a:avLst/>
          </a:prstGeom>
          <a:noFill/>
        </p:spPr>
        <p:txBody>
          <a:bodyPr wrap="square" rtlCol="0">
            <a:spAutoFit/>
          </a:bodyPr>
          <a:lstStyle/>
          <a:p>
            <a:r>
              <a:rPr lang="ru-RU"/>
              <a:t>Шишки ели имеют слегка заостренную, чуть удлиненную цилиндрическую форму. Они могут достигать в длину 15 см и имеют  диаметр не менее 4 см. Еловая шишка представляет собой ось, а вокруг нее растет множество кроющих чешуй, в пазухах которых расположены семенные чешуи.</a:t>
            </a:r>
            <a:endParaRPr lang="ru-RU" dirty="0"/>
          </a:p>
        </p:txBody>
      </p:sp>
    </p:spTree>
    <p:extLst>
      <p:ext uri="{BB962C8B-B14F-4D97-AF65-F5344CB8AC3E}">
        <p14:creationId xmlns:p14="http://schemas.microsoft.com/office/powerpoint/2010/main" val="2381065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155" y="2183675"/>
            <a:ext cx="3285172" cy="4269056"/>
          </a:xfrm>
          <a:prstGeom prst="rect">
            <a:avLst/>
          </a:prstGeom>
        </p:spPr>
      </p:pic>
      <p:sp>
        <p:nvSpPr>
          <p:cNvPr id="3" name="TextBox 2"/>
          <p:cNvSpPr txBox="1"/>
          <p:nvPr/>
        </p:nvSpPr>
        <p:spPr>
          <a:xfrm>
            <a:off x="457201" y="666207"/>
            <a:ext cx="8229600" cy="923330"/>
          </a:xfrm>
          <a:prstGeom prst="rect">
            <a:avLst/>
          </a:prstGeom>
          <a:noFill/>
        </p:spPr>
        <p:txBody>
          <a:bodyPr wrap="square" rtlCol="0">
            <a:spAutoFit/>
          </a:bodyPr>
          <a:lstStyle/>
          <a:p>
            <a:r>
              <a:rPr lang="ru-RU" dirty="0" smtClean="0"/>
              <a:t>Дерево </a:t>
            </a:r>
            <a:r>
              <a:rPr lang="ru-RU" dirty="0"/>
              <a:t>сосна является  одной из ценнейших пород хвойных в нашей стране. Достигая 35-40 м в высоту, относится к деревьям первой величины. Окружность ствола достигает 1 м. </a:t>
            </a:r>
          </a:p>
        </p:txBody>
      </p:sp>
      <p:sp>
        <p:nvSpPr>
          <p:cNvPr id="4" name="TextBox 3"/>
          <p:cNvSpPr txBox="1"/>
          <p:nvPr/>
        </p:nvSpPr>
        <p:spPr>
          <a:xfrm>
            <a:off x="4702629" y="3056709"/>
            <a:ext cx="5708469" cy="2308324"/>
          </a:xfrm>
          <a:prstGeom prst="rect">
            <a:avLst/>
          </a:prstGeom>
          <a:noFill/>
        </p:spPr>
        <p:txBody>
          <a:bodyPr wrap="square" rtlCol="0">
            <a:spAutoFit/>
          </a:bodyPr>
          <a:lstStyle/>
          <a:p>
            <a:r>
              <a:rPr lang="ru-RU"/>
              <a:t>Шишки расположены одиночно или по 2-3 штуки на опущенных вниз ножках. Незрелая шишка имеет коническую форму и темно-зеленый цвет. Иногда может присутствовать буроватый оттенок. Созревают сосновые шишки на второй год. Созревшие шишки становятся коричневого или бурого цвета. Длина составляет 3-6 см, ширина 2-3 см.</a:t>
            </a:r>
            <a:endParaRPr lang="ru-RU" dirty="0"/>
          </a:p>
        </p:txBody>
      </p:sp>
    </p:spTree>
    <p:extLst>
      <p:ext uri="{BB962C8B-B14F-4D97-AF65-F5344CB8AC3E}">
        <p14:creationId xmlns:p14="http://schemas.microsoft.com/office/powerpoint/2010/main" val="431360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491" y="1778965"/>
            <a:ext cx="5374640" cy="5079035"/>
          </a:xfrm>
          <a:prstGeom prst="rect">
            <a:avLst/>
          </a:prstGeom>
        </p:spPr>
      </p:pic>
      <p:sp>
        <p:nvSpPr>
          <p:cNvPr id="3" name="TextBox 2"/>
          <p:cNvSpPr txBox="1"/>
          <p:nvPr/>
        </p:nvSpPr>
        <p:spPr>
          <a:xfrm>
            <a:off x="0" y="182880"/>
            <a:ext cx="10437223" cy="1477328"/>
          </a:xfrm>
          <a:prstGeom prst="rect">
            <a:avLst/>
          </a:prstGeom>
          <a:noFill/>
        </p:spPr>
        <p:txBody>
          <a:bodyPr wrap="square" rtlCol="0">
            <a:spAutoFit/>
          </a:bodyPr>
          <a:lstStyle/>
          <a:p>
            <a:r>
              <a:rPr lang="ru-RU" dirty="0"/>
              <a:t>Сибирский кедр, или сосна сибирская </a:t>
            </a:r>
            <a:r>
              <a:rPr lang="ru-RU" dirty="0" smtClean="0"/>
              <a:t>кедровая— </a:t>
            </a:r>
            <a:r>
              <a:rPr lang="ru-RU" dirty="0"/>
              <a:t>один из видов рода Сосна. Хвойное, вечнозеленое крупное стройное, светолюбивое дерево высотой до 40 м. Одно из самых древних деревьев семейства сосновых (около 100 млн лет), достигает возраста 400 лет, хотя более распространены кедровники в возрасте 200-250 лет. В благоприятных условиях кедр живет до 800 лет.</a:t>
            </a:r>
          </a:p>
        </p:txBody>
      </p:sp>
      <p:sp>
        <p:nvSpPr>
          <p:cNvPr id="4" name="TextBox 3"/>
          <p:cNvSpPr txBox="1"/>
          <p:nvPr/>
        </p:nvSpPr>
        <p:spPr>
          <a:xfrm>
            <a:off x="5950131" y="3291839"/>
            <a:ext cx="3944983" cy="1477328"/>
          </a:xfrm>
          <a:prstGeom prst="rect">
            <a:avLst/>
          </a:prstGeom>
          <a:noFill/>
        </p:spPr>
        <p:txBody>
          <a:bodyPr wrap="square" rtlCol="0">
            <a:spAutoFit/>
          </a:bodyPr>
          <a:lstStyle/>
          <a:p>
            <a:r>
              <a:rPr lang="ru-RU"/>
              <a:t>Шишки крупные, вытянутые, яйцевидной формы, сначала фиолетовые, а затем коричневые, 5—8 сантиметров шириной, в длину до 13 сантиметров. </a:t>
            </a:r>
            <a:endParaRPr lang="ru-RU" dirty="0"/>
          </a:p>
        </p:txBody>
      </p:sp>
    </p:spTree>
    <p:extLst>
      <p:ext uri="{BB962C8B-B14F-4D97-AF65-F5344CB8AC3E}">
        <p14:creationId xmlns:p14="http://schemas.microsoft.com/office/powerpoint/2010/main" val="1861582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464" y="1214846"/>
            <a:ext cx="3694922" cy="5643154"/>
          </a:xfrm>
          <a:prstGeom prst="rect">
            <a:avLst/>
          </a:prstGeom>
        </p:spPr>
      </p:pic>
      <p:sp>
        <p:nvSpPr>
          <p:cNvPr id="3" name="TextBox 2"/>
          <p:cNvSpPr txBox="1"/>
          <p:nvPr/>
        </p:nvSpPr>
        <p:spPr>
          <a:xfrm>
            <a:off x="182880" y="0"/>
            <a:ext cx="8908869" cy="1200329"/>
          </a:xfrm>
          <a:prstGeom prst="rect">
            <a:avLst/>
          </a:prstGeom>
          <a:noFill/>
        </p:spPr>
        <p:txBody>
          <a:bodyPr wrap="square" rtlCol="0">
            <a:spAutoFit/>
          </a:bodyPr>
          <a:lstStyle/>
          <a:p>
            <a:r>
              <a:rPr lang="ru-RU"/>
              <a:t>Пихта — мощное растение. Диаметр ствола взрослого дерева 1,5-2 метра, высота — 80-100 метров, примерно с 30-этажный дом! Это самое высокое дерево в России. Его густая тёмно-зелёная крона растет от самого низа ствола, имеет форму конуса. Издали дерево похоже на огромную тёмно-зелёную пирамиду.</a:t>
            </a:r>
            <a:endParaRPr lang="ru-RU" dirty="0"/>
          </a:p>
        </p:txBody>
      </p:sp>
      <p:sp>
        <p:nvSpPr>
          <p:cNvPr id="4" name="TextBox 3"/>
          <p:cNvSpPr txBox="1"/>
          <p:nvPr/>
        </p:nvSpPr>
        <p:spPr>
          <a:xfrm>
            <a:off x="4637314" y="2704011"/>
            <a:ext cx="5826034" cy="1754326"/>
          </a:xfrm>
          <a:prstGeom prst="rect">
            <a:avLst/>
          </a:prstGeom>
          <a:noFill/>
        </p:spPr>
        <p:txBody>
          <a:bodyPr wrap="square" rtlCol="0">
            <a:spAutoFit/>
          </a:bodyPr>
          <a:lstStyle/>
          <a:p>
            <a:r>
              <a:rPr lang="ru-RU"/>
              <a:t>Пихта — однодомное растение. Это значит, что на одном дереве одновременно растут мужские и женские шишки. Их легко различить между собой. Мужские шишки свисают вниз, как сережки, а женские стоят вертикально, как свечки. Этим пихта отличается от других хвойных деревьев.</a:t>
            </a:r>
            <a:endParaRPr lang="ru-RU" dirty="0"/>
          </a:p>
        </p:txBody>
      </p:sp>
    </p:spTree>
    <p:extLst>
      <p:ext uri="{BB962C8B-B14F-4D97-AF65-F5344CB8AC3E}">
        <p14:creationId xmlns:p14="http://schemas.microsoft.com/office/powerpoint/2010/main" val="1790769124"/>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534</Words>
  <Application>Microsoft Office PowerPoint</Application>
  <PresentationFormat>Произвольный</PresentationFormat>
  <Paragraphs>16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Аспект</vt:lpstr>
      <vt:lpstr>Хвойные растения Новосибирской области.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Хвойная растения Новосибирской области.</dc:title>
  <dc:creator>User</dc:creator>
  <cp:lastModifiedBy>Пользователь Windows</cp:lastModifiedBy>
  <cp:revision>6</cp:revision>
  <dcterms:created xsi:type="dcterms:W3CDTF">2018-05-28T10:06:14Z</dcterms:created>
  <dcterms:modified xsi:type="dcterms:W3CDTF">2024-05-18T04:34:21Z</dcterms:modified>
</cp:coreProperties>
</file>