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0D70-622F-4E71-BCE8-B5012615BDF5}" type="datetimeFigureOut">
              <a:rPr lang="ru-RU" smtClean="0"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21F2-749E-45FA-9099-AF531C6FB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aloved.ru/ludi-urala/mamin-sibiryak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raloved.ru/mesta/sverdlovskaya-obl/oopt-sverdl-ob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uraloved.ru/goroda-i-sela/sverdlovskaya-obl/verhnaya-sald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Город Верхняя Салда. История и достопримечательности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Верхнесалдинская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rikoooo.com/images/jdownloads/screenshots/boeing_747-8xx_mega_package_vol.7_fsx_p3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5" y="332656"/>
            <a:ext cx="11600613" cy="65253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80112" cy="27089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1990-е годы предприятие начало сотрудничество с зарубежными компаниями. Позже завод стал поставлять титановые детали 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Боинга</a:t>
            </a:r>
            <a:r>
              <a:rPr lang="ru-RU" dirty="0"/>
              <a:t>, компания глубоко интегрировалась в мировую </a:t>
            </a:r>
            <a:r>
              <a:rPr lang="ru-RU" dirty="0" err="1"/>
              <a:t>авиакосмическую</a:t>
            </a:r>
            <a:r>
              <a:rPr lang="ru-RU" dirty="0"/>
              <a:t> индустрию.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Корпорация ВСМПО-АВИСМА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i.vimeocdn.com/filter/overlay?src0=https%3A%2F%2Fi.vimeocdn.com%2Fvideo%2F723712107_1280x720.jpg&amp;src1=https%3A%2F%2Ff.vimeocdn.com%2Fimages_v6%2Fshare%2Fplay_icon_over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21702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°Ð¼ÑÑÐ½Ð¸Ðº ÐÐ¾ÐºÐ¾ÑÐ¸ÑÐµÐ»ÑÐ¼ ÐºÐ¾ÑÐ¼Ð¾ÑÐ° Ð¸Ð· ÑÐ°Ð»Ð´Ð¸Ð½ÑÐºÐ¾Ð³Ð¾ ÑÐ¸ÑÐ°Ð½Ð° Ð² ÐÐ¾ÑÐºÐ²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1176"/>
            <a:ext cx="4280022" cy="6416824"/>
          </a:xfrm>
          <a:prstGeom prst="rect">
            <a:avLst/>
          </a:prstGeom>
          <a:noFill/>
        </p:spPr>
      </p:pic>
      <p:pic>
        <p:nvPicPr>
          <p:cNvPr id="24580" name="Picture 4" descr="ÐÐ°Ð¼ÑÑÐ½Ð¸Ðº ÐÐ¾ÐºÐ¾ÑÐ¸ÑÐµÐ»ÑÐ¼ ÐºÐ¾ÑÐ¼Ð¾ÑÐ° Ð² ÐÐ¾ÑÐºÐ²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75" y="377280"/>
            <a:ext cx="4361525" cy="648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Монумент </a:t>
            </a:r>
            <a:r>
              <a:rPr lang="ru-RU" sz="2800" dirty="0"/>
              <a:t>«Покорителям космоса» на проспекте Мира.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Он </a:t>
            </a:r>
            <a:r>
              <a:rPr lang="ru-RU" sz="2800" dirty="0"/>
              <a:t>был открыт 4 ноября 1964 года.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«Титановая долина»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www.oblgazeta.ru/media/_versions/2-1a1a100710d726f13832fd64183a27bb%5B1%5D_typ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62875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ravdaurfo.ru/sites/default/files/62zavo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747464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Ð¾Ð°Ð½Ð½Ð¾-ÐÐ¾Ð³Ð¾ÑÐ»Ð¾Ð²ÑÐºÐ¸Ð¹ ÑÑÐ°Ð¼ ÐÐµÑÑÐ½ÐµÐ¹ Ð¡Ð°Ð»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60648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купеческий дом</a:t>
            </a:r>
            <a:r>
              <a:rPr lang="ru-RU" dirty="0"/>
              <a:t> </a:t>
            </a:r>
            <a:r>
              <a:rPr lang="ru-RU" dirty="0" smtClean="0"/>
              <a:t>(Калинина,36)</a:t>
            </a:r>
            <a:br>
              <a:rPr lang="ru-RU" dirty="0" smtClean="0"/>
            </a:br>
            <a:r>
              <a:rPr lang="ru-RU" dirty="0" smtClean="0"/>
              <a:t>1860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Ð¡ÑÐ°ÑÑÐ¹ ÐºÑÐ¿ÐµÑÐµÑÐºÐ¸Ð¹ Ð´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71712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Б</a:t>
            </a:r>
            <a:r>
              <a:rPr lang="ru-RU" dirty="0" smtClean="0"/>
              <a:t>ывший </a:t>
            </a:r>
            <a:r>
              <a:rPr lang="ru-RU" b="1" dirty="0" smtClean="0"/>
              <a:t>поповский дом</a:t>
            </a:r>
            <a:r>
              <a:rPr lang="ru-RU" dirty="0"/>
              <a:t> (ул. Ленина, 54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ÑÐ²ÑÐ¸Ð¹ Ð¿Ð¾Ð¿Ð¾Ð²ÑÐºÐ¸Ð¹ Ð´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836712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Одноэтажный зеленый дом на ул. Ленина, 62 – бывший </a:t>
            </a:r>
            <a:r>
              <a:rPr lang="ru-RU" sz="3100" b="1" dirty="0"/>
              <a:t>заводской госпиталь</a:t>
            </a:r>
            <a:r>
              <a:rPr lang="ru-RU" dirty="0"/>
              <a:t>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ÐÑÑÐ¾ÑÐ¸ÑÐµÑÐºÐ¸Ð¹ ÑÐµÐ½ÑÑ ÐÐµÑÑÐ½ÐµÐ¹ Ð¡Ð°Ð»Ð´Ñ. ÐÐ´Ð°Ð½Ð¸Ðµ Ð·Ð°Ð²Ð¾Ð´ÑÐºÐ¾Ð³Ð¾ Ð³Ð¾ÑÐ¿Ð¸ÑÐ°Ð»Ñ"/>
          <p:cNvPicPr>
            <a:picLocks noChangeAspect="1" noChangeArrowheads="1"/>
          </p:cNvPicPr>
          <p:nvPr/>
        </p:nvPicPr>
        <p:blipFill>
          <a:blip r:embed="rId2" cstate="print"/>
          <a:srcRect t="23359"/>
          <a:stretch>
            <a:fillRect/>
          </a:stretch>
        </p:blipFill>
        <p:spPr bwMode="auto">
          <a:xfrm>
            <a:off x="-381000" y="1484784"/>
            <a:ext cx="952500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3600" dirty="0"/>
              <a:t>З</a:t>
            </a:r>
            <a:r>
              <a:rPr lang="ru-RU" sz="3600" b="1" dirty="0" smtClean="0"/>
              <a:t>дание </a:t>
            </a:r>
            <a:r>
              <a:rPr lang="ru-RU" sz="3600" b="1" dirty="0"/>
              <a:t>конторы управления </a:t>
            </a:r>
            <a:r>
              <a:rPr lang="ru-RU" sz="3600" b="1" dirty="0" err="1"/>
              <a:t>Верхнесалдинского</a:t>
            </a:r>
            <a:r>
              <a:rPr lang="ru-RU" sz="3600" b="1" dirty="0"/>
              <a:t> завода</a:t>
            </a:r>
            <a:r>
              <a:rPr lang="ru-RU" sz="3600" dirty="0"/>
              <a:t> (ул. Ленина, 64)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ÐÐ´Ð°Ð½Ð¸Ðµ ÐºÐ¾Ð½ÑÐ¾ÑÑ ÑÐ¿ÑÐ°Ð²Ð»ÐµÐ½Ð¸Ñ ÐÐµÑÑÐ½ÐµÑÐ°Ð»Ð´Ð¸Ð½ÑÐºÐ¾Ð³Ð¾ Ð·Ð°Ð²Ð¾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452320" cy="4970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Никита </a:t>
            </a:r>
            <a:r>
              <a:rPr lang="ru-RU" dirty="0" err="1" smtClean="0"/>
              <a:t>Акинфиевич</a:t>
            </a:r>
            <a:r>
              <a:rPr lang="ru-RU" dirty="0" smtClean="0"/>
              <a:t> Демидов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imn.chernyahovsk.ru/upload/main/b35/b354b7ebe5e437576478a4137df17f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549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200" b="1" dirty="0"/>
              <a:t>дом управителя </a:t>
            </a:r>
            <a:r>
              <a:rPr lang="ru-RU" sz="3200" b="1" dirty="0" err="1"/>
              <a:t>Верхнесалдинского</a:t>
            </a:r>
            <a:r>
              <a:rPr lang="ru-RU" sz="3200" b="1" dirty="0"/>
              <a:t> </a:t>
            </a:r>
            <a:r>
              <a:rPr lang="ru-RU" sz="3200" b="1" dirty="0" smtClean="0"/>
              <a:t>завода</a:t>
            </a:r>
            <a:br>
              <a:rPr lang="ru-RU" sz="3200" b="1" dirty="0" smtClean="0"/>
            </a:br>
            <a:r>
              <a:rPr lang="ru-RU" sz="3200" dirty="0"/>
              <a:t> (ул. Ленина, 66).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ÐÐ¾Ð¼ ÑÐ¿ÑÐ°Ð²Ð¸ÑÐµÐ»Ñ ÐÐµÑÑÐ½ÐµÑÐ°Ð»Ð´Ð¸Ð½ÑÐºÐ¾Ð³Ð¾ Ð·Ð°Ð²Ð¾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68344" cy="511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xn----7sbapucamgwpycfeq1th.xn--p1ai/images/ludi/alekseeva-m-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86000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3789041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Мария </a:t>
            </a:r>
            <a:r>
              <a:rPr lang="ru-RU" dirty="0" err="1"/>
              <a:t>Якимовна</a:t>
            </a:r>
            <a:r>
              <a:rPr lang="ru-RU" dirty="0"/>
              <a:t> Алексеева – первая жена </a:t>
            </a:r>
            <a:r>
              <a:rPr lang="ru-RU" dirty="0">
                <a:hlinkClick r:id="rId3"/>
              </a:rPr>
              <a:t>писателя Д.Н. </a:t>
            </a:r>
            <a:r>
              <a:rPr lang="ru-RU" dirty="0" err="1">
                <a:hlinkClick r:id="rId3"/>
              </a:rPr>
              <a:t>Мамина-Сибиряка</a:t>
            </a:r>
            <a:r>
              <a:rPr lang="ru-RU" dirty="0"/>
              <a:t>.</a:t>
            </a:r>
          </a:p>
        </p:txBody>
      </p:sp>
      <p:pic>
        <p:nvPicPr>
          <p:cNvPr id="35846" name="Picture 6" descr="http://v-salda.ru/upload/medialibrary/c95/%D0%B3%D1%80%D1%83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535" y="0"/>
            <a:ext cx="2197439" cy="33627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1897-1901 годы здесь жила семья выдающегося ученого-металлурга Владимира Ефимовича </a:t>
            </a:r>
            <a:r>
              <a:rPr lang="ru-RU" dirty="0" err="1"/>
              <a:t>Грум-Гржимайло</a:t>
            </a:r>
            <a:r>
              <a:rPr lang="ru-RU" dirty="0"/>
              <a:t> после его назначения на должность управляющего </a:t>
            </a:r>
            <a:r>
              <a:rPr lang="ru-RU" dirty="0" err="1"/>
              <a:t>Верхнесалдинским</a:t>
            </a:r>
            <a:r>
              <a:rPr lang="ru-RU" dirty="0"/>
              <a:t> заводом, о чем напоминает мемориальная табличка. </a:t>
            </a:r>
          </a:p>
        </p:txBody>
      </p:sp>
      <p:pic>
        <p:nvPicPr>
          <p:cNvPr id="35848" name="Picture 8" descr="http://forum.orbita96.ru/uploads/monthly_05_2015/post-68-0-60263500-1432187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12792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65104"/>
            <a:ext cx="9144000" cy="230425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dirty="0" err="1"/>
              <a:t>Верхнесалдинский</a:t>
            </a:r>
            <a:r>
              <a:rPr lang="ru-RU" b="1" dirty="0"/>
              <a:t> пруд</a:t>
            </a:r>
            <a:r>
              <a:rPr lang="ru-RU" dirty="0"/>
              <a:t> на реке </a:t>
            </a:r>
            <a:r>
              <a:rPr lang="ru-RU" dirty="0" smtClean="0"/>
              <a:t>Салда -гидрологический</a:t>
            </a:r>
            <a:r>
              <a:rPr lang="ru-RU" dirty="0"/>
              <a:t> </a:t>
            </a:r>
            <a:r>
              <a:rPr lang="ru-RU" dirty="0" smtClean="0">
                <a:hlinkClick r:id="rId2"/>
              </a:rPr>
              <a:t>памятник природы </a:t>
            </a:r>
            <a:r>
              <a:rPr lang="ru-RU" dirty="0">
                <a:hlinkClick r:id="rId2"/>
              </a:rPr>
              <a:t>Свердловской области</a:t>
            </a:r>
            <a:r>
              <a:rPr lang="ru-RU" dirty="0"/>
              <a:t>. </a:t>
            </a:r>
          </a:p>
        </p:txBody>
      </p:sp>
      <p:pic>
        <p:nvPicPr>
          <p:cNvPr id="36866" name="Picture 2" descr="http://forum.orbita96.ru/uploads/monthly_06_2016/post-68-0-32305700-1467019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-1035496"/>
            <a:ext cx="7370101" cy="552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Памятник </a:t>
            </a:r>
            <a:r>
              <a:rPr lang="ru-RU" b="1" dirty="0"/>
              <a:t>героям Гражданской </a:t>
            </a:r>
            <a:r>
              <a:rPr lang="ru-RU" b="1" dirty="0" smtClean="0"/>
              <a:t>войны, </a:t>
            </a:r>
            <a:r>
              <a:rPr lang="ru-RU" dirty="0" smtClean="0"/>
              <a:t>1955 г., </a:t>
            </a:r>
            <a:r>
              <a:rPr lang="ru-RU" dirty="0"/>
              <a:t>Л.М. </a:t>
            </a:r>
            <a:r>
              <a:rPr lang="ru-RU" dirty="0" smtClean="0"/>
              <a:t>Писаревский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ÐÐ°Ð¼ÑÑÐ½Ð¸Ðº Ð³ÐµÑÐ¾ÑÐ¼ ÐÑÐ°Ð¶Ð´Ð°Ð½ÑÐºÐ¾Ð¹ Ð²Ð¾Ð¹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8912" cy="479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памятный камень жертвам политических репрессий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ÐÐ°Ð¼ÑÑÐ½Ð¸Ðº Ð¶ÐµÑÑÐ²Ð°Ð¼ ÑÐµÐ¿ÑÐµÑÑÐ¸Ð¹ Ð¸ Ð·Ð´Ð°Ð½Ð¸Ðµ ÐÐ»ÐµÐºÑÐ°Ð½Ð´ÑÐ¾Ð²ÑÐºÐ¾Ð³Ð¾ ÑÑÐ¸Ð»Ð¸ÑÐ°"/>
          <p:cNvPicPr>
            <a:picLocks noChangeAspect="1" noChangeArrowheads="1"/>
          </p:cNvPicPr>
          <p:nvPr/>
        </p:nvPicPr>
        <p:blipFill>
          <a:blip r:embed="rId2" cstate="print"/>
          <a:srcRect l="17224" t="14303" r="9445"/>
          <a:stretch>
            <a:fillRect/>
          </a:stretch>
        </p:blipFill>
        <p:spPr bwMode="auto">
          <a:xfrm>
            <a:off x="1115616" y="1413545"/>
            <a:ext cx="6984776" cy="544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здание </a:t>
            </a:r>
            <a:r>
              <a:rPr lang="ru-RU" b="1" dirty="0"/>
              <a:t>Александровского начального земского училища</a:t>
            </a:r>
            <a:r>
              <a:rPr lang="ru-RU" dirty="0"/>
              <a:t> (ул. Ленина, 31)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ÐÐ°Ð¼ÑÑÐ½Ð¸Ðº Ð¶ÐµÑÑÐ²Ð°Ð¼ ÑÐµÐ¿ÑÐµÑÑÐ¸Ð¹ Ð¸ Ð·Ð´Ð°Ð½Ð¸Ðµ ÐÐ»ÐµÐºÑÐ°Ð½Ð´ÑÐ¾Ð²ÑÐºÐ¾Ð³Ð¾ ÑÑÐ¸Ð»Ð¸Ñ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двухэтажное </a:t>
            </a:r>
            <a:r>
              <a:rPr lang="ru-RU" b="1" dirty="0"/>
              <a:t>здание бывшего волостного правления</a:t>
            </a:r>
            <a:r>
              <a:rPr lang="ru-RU" dirty="0"/>
              <a:t> (ул. Ленина, 50)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ÐÑÐ²ÑÐµÐµ Ð·Ð´Ð°Ð½Ð¸Ðµ Ð²Ð¾Ð»Ð¾ÑÑÐ½Ð¾Ð³Ð¾ Ð¿ÑÐ°Ð²Ð»ÐµÐ½Ð¸Ñ Ð¸ Ð´Ð¾Ð¼ Ð¾ÑÑÐ° ÐÐ»ÐµÐºÑÐµÑ"/>
          <p:cNvPicPr>
            <a:picLocks noChangeAspect="1" noChangeArrowheads="1"/>
          </p:cNvPicPr>
          <p:nvPr/>
        </p:nvPicPr>
        <p:blipFill>
          <a:blip r:embed="rId2" cstate="print"/>
          <a:srcRect t="29038"/>
          <a:stretch>
            <a:fillRect/>
          </a:stretch>
        </p:blipFill>
        <p:spPr bwMode="auto">
          <a:xfrm>
            <a:off x="0" y="1772816"/>
            <a:ext cx="9525000" cy="450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дом купца Вершинина</a:t>
            </a:r>
            <a:r>
              <a:rPr lang="ru-RU" dirty="0"/>
              <a:t> (ул. Ленина, 44)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ÐÐ¾Ð¼ ÐºÑÐ¿ÑÐ° ÐÐµÑÑÐ¸Ð½Ð¸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96752"/>
            <a:ext cx="809685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Дворца культуры им. Г.Д. </a:t>
            </a:r>
            <a:r>
              <a:rPr lang="ru-RU" b="1" dirty="0" err="1"/>
              <a:t>Агаркова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ул. Энгельса, 32)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Ð²Ð¾ÑÐµÑ ÐºÑÐ»ÑÑÑÑÑ Ð¸Ð¼. ÐÐ³Ð°ÑÐºÐ¾Ð²Ð° Ð¸ ÑÐ¾Ð½ÑÐ°Ð½ ÐÐ°Ð½Ð¸Ð»Ð° Ð¼Ð°ÑÑ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416824" cy="494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Придворцовая</a:t>
            </a:r>
            <a:r>
              <a:rPr lang="ru-RU" sz="2800" dirty="0"/>
              <a:t> площадь с </a:t>
            </a:r>
            <a:r>
              <a:rPr lang="ru-RU" sz="2800" b="1" dirty="0"/>
              <a:t>фонтаном «Данила мастер»</a:t>
            </a:r>
            <a:r>
              <a:rPr lang="ru-RU" sz="2800" dirty="0"/>
              <a:t>. Металлическая скульптура изображает героя сказа П.П. Бажова, держащего в руках «каменный цветок».</a:t>
            </a:r>
          </a:p>
        </p:txBody>
      </p:sp>
      <p:pic>
        <p:nvPicPr>
          <p:cNvPr id="44034" name="Picture 2" descr="ÐÐ²Ð¾ÑÐµÑ ÐºÑÐ»ÑÑÑÑÑ Ð¸Ð¼. ÐÐ³Ð°ÑÐºÐ¾Ð²Ð° Ð¸ ÑÐ¾Ð½ÑÐ°Ð½ ÐÐ°Ð½Ð¸Ð»Ð° Ð¼Ð°ÑÑÐµ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16006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декабря 1778 года – первый чугун,</a:t>
            </a:r>
            <a:br>
              <a:rPr lang="ru-RU" dirty="0" smtClean="0"/>
            </a:br>
            <a:r>
              <a:rPr lang="ru-RU" dirty="0" smtClean="0"/>
              <a:t>день рождения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salde.ru/uploads/posts/2014-06/1402406309_zavod-1-vsald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892480" cy="539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памятник «Девочка с ласточками</a:t>
            </a:r>
            <a:r>
              <a:rPr lang="ru-RU" dirty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ÐÐ°Ð¼ÑÑÐ½Ð¸Ðº &quot;ÐÐµÐ²Ð¾ÑÐºÐ° Ñ Ð»Ð°ÑÑÐ¾ÑÐºÐ°Ð¼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памятник природы «</a:t>
            </a:r>
            <a:r>
              <a:rPr lang="ru-RU" dirty="0" err="1"/>
              <a:t>Ломовский</a:t>
            </a:r>
            <a:r>
              <a:rPr lang="ru-RU" dirty="0"/>
              <a:t> сад» - памятник </a:t>
            </a:r>
            <a:r>
              <a:rPr lang="ru-RU" dirty="0" err="1"/>
              <a:t>лесокультурной</a:t>
            </a:r>
            <a:r>
              <a:rPr lang="ru-RU" dirty="0"/>
              <a:t> деятельности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mw2.google.com/mw-panoramio/photos/medium/53409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Подземелье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Ð¡ÑÐµÐ¼Ð° Ð¿Ð¾Ð´Ð·ÐµÐ¼Ð½ÑÑ ÑÐ¾Ð´Ð¾Ð² ÐÐµÑÑÐ½ÐµÐ¹ Ð¡Ð°Ð»Ð´Ñ Ð¸Ð· ÐºÐ½Ð¸Ð³Ð¸ Ð.Ð. Ð¡Ð»ÑÐºÐ¸Ð½Ð° &quot;Ð¢Ð°Ð¹Ð½Ñ ÑÑÐ°Ð»ÑÑÐºÐ¸Ñ Ð¿Ð¾Ð´Ð·ÐµÐ¼ÐµÐ»Ð¸Ð¹&quot;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28926" y="1556792"/>
            <a:ext cx="8219537" cy="4437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ÐÐ¾Ð´Ð·ÐµÐ¼Ð½ÑÐ¹ ÑÐ¾Ð´ Ð² ÐÐµÑÑÐ½ÐµÐ¹ Ð¡Ð°Ð»Ð´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ÐÐ¾Ð´Ð·ÐµÐ¼ÐµÐ»ÑÑ ÐÐµÑÑÐ½ÐµÐ¹ Ð¡Ð°Ð»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https://uraloved.ru/goroda-i-sela/sverdlovskaya-obl/verhnaya-salda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салт</a:t>
            </a:r>
            <a:r>
              <a:rPr lang="ru-RU" dirty="0" smtClean="0"/>
              <a:t>» - «мочало», «лыко»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ytimg.com/vi/rMohupwTGA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5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Чусовая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td3.mycdn.me/image?id=837691050449&amp;t=20&amp;plc=WEB&amp;tkn=*tE2i4HqPPMf4TalQ_IhfUwoBv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500172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400" dirty="0"/>
              <a:t>В 1836 году на </a:t>
            </a:r>
            <a:r>
              <a:rPr lang="ru-RU" sz="2400" dirty="0" err="1"/>
              <a:t>Верхнесалдинском</a:t>
            </a:r>
            <a:r>
              <a:rPr lang="ru-RU" sz="2400" dirty="0"/>
              <a:t> заводе была построена православная деревянная церковь во имя Иоанна Богослова.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1896 году ее заменила каменная церковь.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i9.photo.2gis.com/images/geo/45/6333187004804459_e459.jpg"/>
          <p:cNvPicPr>
            <a:picLocks noChangeAspect="1" noChangeArrowheads="1"/>
          </p:cNvPicPr>
          <p:nvPr/>
        </p:nvPicPr>
        <p:blipFill>
          <a:blip r:embed="rId2" cstate="print"/>
          <a:srcRect l="11340" t="17588" r="11801" b="14343"/>
          <a:stretch>
            <a:fillRect/>
          </a:stretch>
        </p:blipFill>
        <p:spPr bwMode="auto">
          <a:xfrm>
            <a:off x="4751512" y="1178396"/>
            <a:ext cx="4392488" cy="5679604"/>
          </a:xfrm>
          <a:prstGeom prst="rect">
            <a:avLst/>
          </a:prstGeom>
          <a:noFill/>
        </p:spPr>
      </p:pic>
      <p:pic>
        <p:nvPicPr>
          <p:cNvPr id="9220" name="Picture 4" descr="ÐÐµÑÑÐ½ÐµÑÐ°Ð»Ð´Ð¸Ð½ÑÐºÐ¸Ð¹ Ð·Ð°Ð²Ð¾Ð´. Ð¡ÑÐ°ÑÐ¾Ðµ ÑÐ¾ÑÐ¾"/>
          <p:cNvPicPr>
            <a:picLocks noChangeAspect="1" noChangeArrowheads="1"/>
          </p:cNvPicPr>
          <p:nvPr/>
        </p:nvPicPr>
        <p:blipFill>
          <a:blip r:embed="rId3" cstate="print"/>
          <a:srcRect l="13540" t="8014" r="51180" b="56368"/>
          <a:stretch>
            <a:fillRect/>
          </a:stretch>
        </p:blipFill>
        <p:spPr bwMode="auto">
          <a:xfrm>
            <a:off x="323528" y="2276872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r>
              <a:rPr lang="ru-RU" dirty="0"/>
              <a:t>В 1895 году была пущена </a:t>
            </a:r>
            <a:r>
              <a:rPr lang="ru-RU" b="1" dirty="0"/>
              <a:t>железная дорога </a:t>
            </a:r>
            <a:r>
              <a:rPr lang="ru-RU" dirty="0"/>
              <a:t>Нижний Тагил – Верхняя Салда.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1930 году в Верхней Салде началось строительство  </a:t>
            </a:r>
            <a:r>
              <a:rPr lang="ru-RU" b="1" dirty="0" smtClean="0"/>
              <a:t>завода </a:t>
            </a:r>
            <a:r>
              <a:rPr lang="ru-RU" b="1" dirty="0"/>
              <a:t>стальных мостов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декабря 1938 года </a:t>
            </a:r>
            <a:r>
              <a:rPr lang="ru-RU" dirty="0" smtClean="0"/>
              <a:t>- рабочий </a:t>
            </a:r>
            <a:r>
              <a:rPr lang="ru-RU" dirty="0"/>
              <a:t>поселок Верхняя Салда был преобразован в </a:t>
            </a:r>
            <a:r>
              <a:rPr lang="ru-RU" b="1" dirty="0"/>
              <a:t>город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1942 году он стал городом </a:t>
            </a:r>
            <a:r>
              <a:rPr lang="ru-RU" b="1" dirty="0"/>
              <a:t>областного</a:t>
            </a:r>
            <a:r>
              <a:rPr lang="ru-RU" dirty="0"/>
              <a:t> подчинения.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С началом Великой Отечественной войны в Верхнюю Салду были эвакуированы заводы №95 и №519, занимавшиеся производством алюминиевых изделий </a:t>
            </a:r>
            <a:r>
              <a:rPr lang="ru-RU" sz="2200" dirty="0" smtClean="0"/>
              <a:t>для боевых </a:t>
            </a:r>
            <a:r>
              <a:rPr lang="ru-RU" sz="2200" dirty="0"/>
              <a:t>самолетов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avatars.mds.yandex.net/get-zen_doc/197997/pub_5aa51cd33dceb70c460ba5ee_5aa51f6d5f4967eddade79fd/scale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63307"/>
            <a:ext cx="7812360" cy="5494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ÐÐµÑÑÐ½ÑÑ Ð¡Ð°Ð»Ð´Ð° ÑÐ»Ð°Ð²Ð¸ÑÑÑ ÑÐ²Ð¾Ð¸Ð¼ ÑÐ¸ÑÐ°Ð½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525000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271</Words>
  <Application>Microsoft Office PowerPoint</Application>
  <PresentationFormat>Экран (4:3)</PresentationFormat>
  <Paragraphs>38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Город Верхняя Салда. История и достопримечательности </vt:lpstr>
      <vt:lpstr>Никита Акинфиевич Демидов</vt:lpstr>
      <vt:lpstr>6 декабря 1778 года – первый чугун, день рождения города</vt:lpstr>
      <vt:lpstr>«салт» - «мочало», «лыко»</vt:lpstr>
      <vt:lpstr>Река Чусовая</vt:lpstr>
      <vt:lpstr>В 1836 году на Верхнесалдинском заводе была построена православная деревянная церковь во имя Иоанна Богослова.  В 1896 году ее заменила каменная церковь. </vt:lpstr>
      <vt:lpstr>Презентация PowerPoint</vt:lpstr>
      <vt:lpstr>С началом Великой Отечественной войны в Верхнюю Салду были эвакуированы заводы №95 и №519, занимавшиеся производством алюминиевых изделий для боевых самолетов.</vt:lpstr>
      <vt:lpstr>Презентация PowerPoint</vt:lpstr>
      <vt:lpstr>Презентация PowerPoint</vt:lpstr>
      <vt:lpstr>Корпорация ВСМПО-АВИСМА</vt:lpstr>
      <vt:lpstr>Монумент «Покорителям космоса» на проспекте Мира.  Он был открыт 4 ноября 1964 года. </vt:lpstr>
      <vt:lpstr>«Титановая долина»</vt:lpstr>
      <vt:lpstr>Презентация PowerPoint</vt:lpstr>
      <vt:lpstr>Презентация PowerPoint</vt:lpstr>
      <vt:lpstr>купеческий дом (Калинина,36) 1860 год</vt:lpstr>
      <vt:lpstr>Бывший поповский дом (ул. Ленина, 54). </vt:lpstr>
      <vt:lpstr>Одноэтажный зеленый дом на ул. Ленина, 62 – бывший заводской госпиталь. </vt:lpstr>
      <vt:lpstr>Здание конторы управления Верхнесалдинского завода (ул. Ленина, 64)</vt:lpstr>
      <vt:lpstr>дом управителя Верхнесалдинского завода  (ул. Ленина, 66).</vt:lpstr>
      <vt:lpstr>Презентация PowerPoint</vt:lpstr>
      <vt:lpstr> Верхнесалдинский пруд на реке Салда -гидрологический памятник природы Свердловской области. </vt:lpstr>
      <vt:lpstr>Памятник героям Гражданской войны, 1955 г., Л.М. Писаревский</vt:lpstr>
      <vt:lpstr>памятный камень жертвам политических репрессий</vt:lpstr>
      <vt:lpstr>здание Александровского начального земского училища (ул. Ленина, 31)</vt:lpstr>
      <vt:lpstr>двухэтажное здание бывшего волостного правления (ул. Ленина, 50)</vt:lpstr>
      <vt:lpstr>дом купца Вершинина (ул. Ленина, 44)</vt:lpstr>
      <vt:lpstr>Дворца культуры им. Г.Д. Агаркова  (ул. Энгельса, 32)</vt:lpstr>
      <vt:lpstr>Придворцовая площадь с фонтаном «Данила мастер». Металлическая скульптура изображает героя сказа П.П. Бажова, держащего в руках «каменный цветок».</vt:lpstr>
      <vt:lpstr>памятник «Девочка с ласточками»</vt:lpstr>
      <vt:lpstr> памятник природы «Ломовский сад» - памятник лесокультурной деятельности человека</vt:lpstr>
      <vt:lpstr>Подземелье </vt:lpstr>
      <vt:lpstr>Презентация PowerPoint</vt:lpstr>
      <vt:lpstr>Презентация PowerPoint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Верхняя Салда. История и достопримечательности</dc:title>
  <dc:creator>Игорь</dc:creator>
  <cp:lastModifiedBy>User</cp:lastModifiedBy>
  <cp:revision>8</cp:revision>
  <dcterms:created xsi:type="dcterms:W3CDTF">2019-01-15T14:40:15Z</dcterms:created>
  <dcterms:modified xsi:type="dcterms:W3CDTF">2024-05-18T11:46:58Z</dcterms:modified>
</cp:coreProperties>
</file>