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8CCC5-0F90-4093-A7C7-95E6AAEF56CC}" type="doc">
      <dgm:prSet loTypeId="urn:microsoft.com/office/officeart/2005/8/layout/lProcess1" loCatId="process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1A0E015-353B-44D6-A856-488D303C4BAB}">
      <dgm:prSet phldrT="[Текст]"/>
      <dgm:spPr/>
      <dgm:t>
        <a:bodyPr/>
        <a:lstStyle/>
        <a:p>
          <a:r>
            <a:rPr lang="ru-RU" dirty="0"/>
            <a:t>одушевленные</a:t>
          </a:r>
        </a:p>
      </dgm:t>
    </dgm:pt>
    <dgm:pt modelId="{30E37051-D176-49C4-9A0B-C2759D5B40D5}" type="parTrans" cxnId="{3B1746E1-745F-41FD-9D35-213D002F37A4}">
      <dgm:prSet/>
      <dgm:spPr/>
      <dgm:t>
        <a:bodyPr/>
        <a:lstStyle/>
        <a:p>
          <a:endParaRPr lang="ru-RU"/>
        </a:p>
      </dgm:t>
    </dgm:pt>
    <dgm:pt modelId="{6764D398-B81A-46D1-8156-018A7DFF2C14}" type="sibTrans" cxnId="{3B1746E1-745F-41FD-9D35-213D002F37A4}">
      <dgm:prSet/>
      <dgm:spPr/>
      <dgm:t>
        <a:bodyPr/>
        <a:lstStyle/>
        <a:p>
          <a:endParaRPr lang="ru-RU"/>
        </a:p>
      </dgm:t>
    </dgm:pt>
    <dgm:pt modelId="{4AF3A341-060D-41A3-AF5E-DB66DCA37136}">
      <dgm:prSet phldrT="[Текст]"/>
      <dgm:spPr/>
      <dgm:t>
        <a:bodyPr/>
        <a:lstStyle/>
        <a:p>
          <a:r>
            <a:rPr lang="ru-RU" dirty="0"/>
            <a:t>неодушевленные</a:t>
          </a:r>
        </a:p>
      </dgm:t>
    </dgm:pt>
    <dgm:pt modelId="{4A04647A-7597-4840-A550-E8A69A3846B8}" type="sibTrans" cxnId="{D2B68687-CBEB-4083-B2A6-06D0CFE965F2}">
      <dgm:prSet/>
      <dgm:spPr/>
      <dgm:t>
        <a:bodyPr/>
        <a:lstStyle/>
        <a:p>
          <a:endParaRPr lang="ru-RU"/>
        </a:p>
      </dgm:t>
    </dgm:pt>
    <dgm:pt modelId="{312E89C3-88E7-4230-B228-1C3FAC59AECA}" type="parTrans" cxnId="{D2B68687-CBEB-4083-B2A6-06D0CFE965F2}">
      <dgm:prSet/>
      <dgm:spPr/>
      <dgm:t>
        <a:bodyPr/>
        <a:lstStyle/>
        <a:p>
          <a:endParaRPr lang="ru-RU"/>
        </a:p>
      </dgm:t>
    </dgm:pt>
    <dgm:pt modelId="{485105F2-6108-4976-B0A8-B0A1367FE205}" type="pres">
      <dgm:prSet presAssocID="{11C8CCC5-0F90-4093-A7C7-95E6AAEF56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9EDF93-1F26-47CE-9A28-39D45CD79117}" type="pres">
      <dgm:prSet presAssocID="{61A0E015-353B-44D6-A856-488D303C4BAB}" presName="vertFlow" presStyleCnt="0"/>
      <dgm:spPr/>
    </dgm:pt>
    <dgm:pt modelId="{0DBAC19C-8876-4936-9FA4-61E0C966F994}" type="pres">
      <dgm:prSet presAssocID="{61A0E015-353B-44D6-A856-488D303C4BAB}" presName="header" presStyleLbl="node1" presStyleIdx="0" presStyleCnt="2"/>
      <dgm:spPr/>
      <dgm:t>
        <a:bodyPr/>
        <a:lstStyle/>
        <a:p>
          <a:endParaRPr lang="ru-RU"/>
        </a:p>
      </dgm:t>
    </dgm:pt>
    <dgm:pt modelId="{81242B4D-438B-4E3E-B666-B368D1647E64}" type="pres">
      <dgm:prSet presAssocID="{61A0E015-353B-44D6-A856-488D303C4BAB}" presName="hSp" presStyleCnt="0"/>
      <dgm:spPr/>
    </dgm:pt>
    <dgm:pt modelId="{8EF03E3F-624E-4A63-94CE-2ACD8A8C884F}" type="pres">
      <dgm:prSet presAssocID="{4AF3A341-060D-41A3-AF5E-DB66DCA37136}" presName="vertFlow" presStyleCnt="0"/>
      <dgm:spPr/>
    </dgm:pt>
    <dgm:pt modelId="{C2470901-B12E-4C02-997A-4AFE070D930C}" type="pres">
      <dgm:prSet presAssocID="{4AF3A341-060D-41A3-AF5E-DB66DCA37136}" presName="header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28E65619-D6AC-4BE6-B368-E7A4E6E119E2}" type="presOf" srcId="{11C8CCC5-0F90-4093-A7C7-95E6AAEF56CC}" destId="{485105F2-6108-4976-B0A8-B0A1367FE205}" srcOrd="0" destOrd="0" presId="urn:microsoft.com/office/officeart/2005/8/layout/lProcess1"/>
    <dgm:cxn modelId="{3B1746E1-745F-41FD-9D35-213D002F37A4}" srcId="{11C8CCC5-0F90-4093-A7C7-95E6AAEF56CC}" destId="{61A0E015-353B-44D6-A856-488D303C4BAB}" srcOrd="0" destOrd="0" parTransId="{30E37051-D176-49C4-9A0B-C2759D5B40D5}" sibTransId="{6764D398-B81A-46D1-8156-018A7DFF2C14}"/>
    <dgm:cxn modelId="{3330E00B-DD8D-47C9-8D19-6B0E63F5A59E}" type="presOf" srcId="{61A0E015-353B-44D6-A856-488D303C4BAB}" destId="{0DBAC19C-8876-4936-9FA4-61E0C966F994}" srcOrd="0" destOrd="0" presId="urn:microsoft.com/office/officeart/2005/8/layout/lProcess1"/>
    <dgm:cxn modelId="{01ECCD7F-1768-4F96-BE00-C75FB47E179D}" type="presOf" srcId="{4AF3A341-060D-41A3-AF5E-DB66DCA37136}" destId="{C2470901-B12E-4C02-997A-4AFE070D930C}" srcOrd="0" destOrd="0" presId="urn:microsoft.com/office/officeart/2005/8/layout/lProcess1"/>
    <dgm:cxn modelId="{D2B68687-CBEB-4083-B2A6-06D0CFE965F2}" srcId="{11C8CCC5-0F90-4093-A7C7-95E6AAEF56CC}" destId="{4AF3A341-060D-41A3-AF5E-DB66DCA37136}" srcOrd="1" destOrd="0" parTransId="{312E89C3-88E7-4230-B228-1C3FAC59AECA}" sibTransId="{4A04647A-7597-4840-A550-E8A69A3846B8}"/>
    <dgm:cxn modelId="{EE5E6B5B-E6DD-49FB-93D6-A5235345A4F2}" type="presParOf" srcId="{485105F2-6108-4976-B0A8-B0A1367FE205}" destId="{8A9EDF93-1F26-47CE-9A28-39D45CD79117}" srcOrd="0" destOrd="0" presId="urn:microsoft.com/office/officeart/2005/8/layout/lProcess1"/>
    <dgm:cxn modelId="{1AB7E707-1E36-456D-93AD-32A89A224644}" type="presParOf" srcId="{8A9EDF93-1F26-47CE-9A28-39D45CD79117}" destId="{0DBAC19C-8876-4936-9FA4-61E0C966F994}" srcOrd="0" destOrd="0" presId="urn:microsoft.com/office/officeart/2005/8/layout/lProcess1"/>
    <dgm:cxn modelId="{EBED555A-0DBA-4518-8067-C42043798F74}" type="presParOf" srcId="{485105F2-6108-4976-B0A8-B0A1367FE205}" destId="{81242B4D-438B-4E3E-B666-B368D1647E64}" srcOrd="1" destOrd="0" presId="urn:microsoft.com/office/officeart/2005/8/layout/lProcess1"/>
    <dgm:cxn modelId="{DE39925E-D67A-4DDC-B2BB-D1845D9835D4}" type="presParOf" srcId="{485105F2-6108-4976-B0A8-B0A1367FE205}" destId="{8EF03E3F-624E-4A63-94CE-2ACD8A8C884F}" srcOrd="2" destOrd="0" presId="urn:microsoft.com/office/officeart/2005/8/layout/lProcess1"/>
    <dgm:cxn modelId="{75CB4449-115B-40EF-B3F9-4CAD0C859939}" type="presParOf" srcId="{8EF03E3F-624E-4A63-94CE-2ACD8A8C884F}" destId="{C2470901-B12E-4C02-997A-4AFE070D930C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AC19C-8876-4936-9FA4-61E0C966F994}">
      <dsp:nvSpPr>
        <dsp:cNvPr id="0" name=""/>
        <dsp:cNvSpPr/>
      </dsp:nvSpPr>
      <dsp:spPr>
        <a:xfrm>
          <a:off x="1679" y="950531"/>
          <a:ext cx="3796560" cy="949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одушевленные</a:t>
          </a:r>
        </a:p>
      </dsp:txBody>
      <dsp:txXfrm>
        <a:off x="29478" y="978330"/>
        <a:ext cx="3740962" cy="893542"/>
      </dsp:txXfrm>
    </dsp:sp>
    <dsp:sp modelId="{C2470901-B12E-4C02-997A-4AFE070D930C}">
      <dsp:nvSpPr>
        <dsp:cNvPr id="0" name=""/>
        <dsp:cNvSpPr/>
      </dsp:nvSpPr>
      <dsp:spPr>
        <a:xfrm>
          <a:off x="4329759" y="950531"/>
          <a:ext cx="3796560" cy="949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неодушевленные</a:t>
          </a:r>
        </a:p>
      </dsp:txBody>
      <dsp:txXfrm>
        <a:off x="4357558" y="978330"/>
        <a:ext cx="3740962" cy="893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43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34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496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400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871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655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1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9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90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8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49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2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1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10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02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76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9E8FF-1BA7-4321-A1B9-A7C2C95EC21D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929A04E-9725-4BE6-85B4-484B90C9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53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F30152-D0B7-4A34-83E7-A63C6CE22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04" b="96174" l="3800" r="34600">
                        <a14:foregroundMark x1="8800" y1="22776" x2="7000" y2="16904"/>
                        <a14:foregroundMark x1="16067" y1="96085" x2="32933" y2="85053"/>
                        <a14:foregroundMark x1="32933" y1="85053" x2="34600" y2="82918"/>
                        <a14:foregroundMark x1="14600" y1="95730" x2="20933" y2="96174"/>
                        <a14:foregroundMark x1="20933" y1="96174" x2="22200" y2="95107"/>
                        <a14:backgroundMark x1="12400" y1="28025" x2="12133" y2="20907"/>
                        <a14:backgroundMark x1="12133" y1="20907" x2="11733" y2="19751"/>
                      </a14:backgroundRemoval>
                    </a14:imgEffect>
                  </a14:imgLayer>
                </a14:imgProps>
              </a:ext>
            </a:extLst>
          </a:blip>
          <a:srcRect t="15026" r="61760" b="-1111"/>
          <a:stretch/>
        </p:blipFill>
        <p:spPr>
          <a:xfrm flipH="1">
            <a:off x="8620126" y="1400175"/>
            <a:ext cx="3729732" cy="54578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12ADED-E8B4-454A-992A-86564C96A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619" y="561975"/>
            <a:ext cx="9656762" cy="4695825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Franklin Gothic Heavy" panose="020B0903020102020204" pitchFamily="34" charset="0"/>
                <a:cs typeface="Mongolian Baiti" panose="03000500000000000000" pitchFamily="66" charset="0"/>
              </a:rPr>
              <a:t>Методическая разработка урока по теме: </a:t>
            </a:r>
            <a:br>
              <a:rPr lang="ru-RU" sz="4800" dirty="0">
                <a:latin typeface="Franklin Gothic Heavy" panose="020B0903020102020204" pitchFamily="34" charset="0"/>
                <a:cs typeface="Mongolian Baiti" panose="03000500000000000000" pitchFamily="66" charset="0"/>
              </a:rPr>
            </a:br>
            <a:r>
              <a:rPr lang="ru-RU" sz="4800" dirty="0">
                <a:latin typeface="Franklin Gothic Heavy" panose="020B0903020102020204" pitchFamily="34" charset="0"/>
                <a:cs typeface="Mongolian Baiti" panose="03000500000000000000" pitchFamily="66" charset="0"/>
              </a:rPr>
              <a:t>«Имя существительное как часть речи».</a:t>
            </a:r>
            <a:br>
              <a:rPr lang="ru-RU" sz="4800" dirty="0">
                <a:latin typeface="Franklin Gothic Heavy" panose="020B0903020102020204" pitchFamily="34" charset="0"/>
                <a:cs typeface="Mongolian Baiti" panose="03000500000000000000" pitchFamily="66" charset="0"/>
              </a:rPr>
            </a:br>
            <a:r>
              <a:rPr lang="ru-RU" sz="4800" i="1" dirty="0">
                <a:latin typeface="Franklin Gothic Heavy" panose="020B0903020102020204" pitchFamily="34" charset="0"/>
              </a:rPr>
              <a:t>5 класс </a:t>
            </a:r>
            <a:r>
              <a:rPr lang="ru-RU" sz="4800" dirty="0">
                <a:latin typeface="Franklin Gothic Heavy" panose="020B0903020102020204" pitchFamily="34" charset="0"/>
              </a:rPr>
              <a:t/>
            </a:r>
            <a:br>
              <a:rPr lang="ru-RU" sz="4800" dirty="0">
                <a:latin typeface="Franklin Gothic Heavy" panose="020B0903020102020204" pitchFamily="34" charset="0"/>
              </a:rPr>
            </a:br>
            <a:endParaRPr lang="ru-RU" sz="48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66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864B4C-7013-4281-A325-1D412BFF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261" y="196093"/>
            <a:ext cx="8911687" cy="1280890"/>
          </a:xfrm>
        </p:spPr>
        <p:txBody>
          <a:bodyPr/>
          <a:lstStyle/>
          <a:p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Heavy" panose="020B0903020102020204" pitchFamily="34" charset="0"/>
                <a:ea typeface="+mj-ea"/>
                <a:cs typeface="+mj-cs"/>
              </a:rPr>
              <a:t>Страна знаний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B1550C-007A-4CFF-AEE8-35EEF0173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33" y="1151106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ru-RU" sz="2000" b="1" dirty="0"/>
              <a:t>У какой науки в гостях мы побывали? </a:t>
            </a:r>
          </a:p>
          <a:p>
            <a:r>
              <a:rPr lang="ru-RU" sz="2000" b="1" dirty="0"/>
              <a:t>Что она изучает?</a:t>
            </a:r>
          </a:p>
          <a:p>
            <a:r>
              <a:rPr lang="ru-RU" sz="2000" b="1" dirty="0"/>
              <a:t>Какие морфологические признаки имени существительного вы знаете?</a:t>
            </a:r>
          </a:p>
          <a:p>
            <a:r>
              <a:rPr lang="ru-RU" sz="2000" b="1" dirty="0"/>
              <a:t>Что существительное имеет, а другие части речи изменяются?</a:t>
            </a:r>
          </a:p>
          <a:p>
            <a:r>
              <a:rPr lang="ru-RU" sz="2000" b="1" dirty="0"/>
              <a:t> Как называются имена существительные, обозначающие живые предметы? неживые предметы?</a:t>
            </a:r>
          </a:p>
          <a:p>
            <a:r>
              <a:rPr lang="ru-RU" sz="2000" b="1" dirty="0"/>
              <a:t>Какие имена существительные называются собственными?  нарицательными?</a:t>
            </a:r>
          </a:p>
          <a:p>
            <a:r>
              <a:rPr lang="ru-RU" sz="2000" b="1" dirty="0"/>
              <a:t>Как еще изменяются существительные?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7EEFFD7-D318-4CCB-989A-3DF15EA87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573" y="4756191"/>
            <a:ext cx="5609519" cy="21018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AA5D44-0EA5-4D12-AE19-EEE8CCB20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556">
                        <a14:foregroundMark x1="29000" y1="37000" x2="31333" y2="32500"/>
                        <a14:foregroundMark x1="29889" y1="25375" x2="28889" y2="17500"/>
                        <a14:foregroundMark x1="37444" y1="53250" x2="41111" y2="53250"/>
                        <a14:foregroundMark x1="85444" y1="53625" x2="90556" y2="53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0513" y="-243192"/>
            <a:ext cx="2818452" cy="25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Синквейн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Имя существительное</a:t>
            </a:r>
          </a:p>
          <a:p>
            <a:r>
              <a:rPr lang="ru-RU" dirty="0" smtClean="0"/>
              <a:t>Собственное, именное</a:t>
            </a:r>
          </a:p>
          <a:p>
            <a:r>
              <a:rPr lang="ru-RU" dirty="0" smtClean="0"/>
              <a:t>Называет, определяет, склоняется</a:t>
            </a:r>
          </a:p>
          <a:p>
            <a:r>
              <a:rPr lang="ru-RU" dirty="0" smtClean="0"/>
              <a:t>Самостоятельная часть речи</a:t>
            </a:r>
          </a:p>
          <a:p>
            <a:r>
              <a:rPr lang="ru-RU" dirty="0" smtClean="0"/>
              <a:t>слово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70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Спасибо за внимание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353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B97AFA-2CFE-48FB-B253-0D759EA8E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4" b="98907" l="5077" r="94308">
                        <a14:foregroundMark x1="38154" y1="22404" x2="57231" y2="7650"/>
                        <a14:foregroundMark x1="57231" y1="7650" x2="57231" y2="7650"/>
                        <a14:foregroundMark x1="93538" y1="81694" x2="90154" y2="55464"/>
                        <a14:foregroundMark x1="90154" y1="55464" x2="94308" y2="15027"/>
                        <a14:foregroundMark x1="14000" y1="89344" x2="23846" y2="55464"/>
                        <a14:foregroundMark x1="14615" y1="98907" x2="5077" y2="75137"/>
                        <a14:foregroundMark x1="29538" y1="97814" x2="34615" y2="65301"/>
                        <a14:foregroundMark x1="14000" y1="50000" x2="14769" y2="23770"/>
                        <a14:foregroundMark x1="15538" y1="24317" x2="16769" y2="15574"/>
                        <a14:foregroundMark x1="18769" y1="14481" x2="19692" y2="10109"/>
                        <a14:foregroundMark x1="46769" y1="94536" x2="46000" y2="88525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4750" y="704849"/>
            <a:ext cx="4667250" cy="3357561"/>
          </a:xfrm>
          <a:prstGeom prst="ellipse">
            <a:avLst/>
          </a:prstGeom>
          <a:effectLst>
            <a:softEdge rad="889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A557EE-A773-4D70-9205-20E64FB6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963" y="333374"/>
            <a:ext cx="8911687" cy="962025"/>
          </a:xfrm>
        </p:spPr>
        <p:txBody>
          <a:bodyPr/>
          <a:lstStyle/>
          <a:p>
            <a:r>
              <a:rPr lang="ru-RU" dirty="0">
                <a:latin typeface="Franklin Gothic Heavy" panose="020B0903020102020204" pitchFamily="34" charset="0"/>
              </a:rPr>
              <a:t>        Цели урока: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4C5392-57DF-4FD8-99A0-BDD34E9CC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838" y="1295399"/>
            <a:ext cx="8596825" cy="4657725"/>
          </a:xfrm>
        </p:spPr>
        <p:txBody>
          <a:bodyPr>
            <a:normAutofit/>
          </a:bodyPr>
          <a:lstStyle/>
          <a:p>
            <a:r>
              <a:rPr lang="ru-RU" sz="2200" b="1" dirty="0"/>
              <a:t>обобщить и систематизировать знания о существительном как части речи (уметь                определять общее грамматическое                     значение, морфологические признаки, синтаксическую роль);</a:t>
            </a:r>
          </a:p>
          <a:p>
            <a:r>
              <a:rPr lang="ru-RU" sz="2200" b="1" dirty="0"/>
              <a:t>развивать внимание, наблюдательность, умение анализировать информацию и делать выводы; развивать речевые умения, необходимые                        для участия в диалоге;</a:t>
            </a:r>
          </a:p>
          <a:p>
            <a:r>
              <a:rPr lang="ru-RU" sz="2200" b="1" dirty="0"/>
              <a:t>содействовать формированию осознанного                  интереса к изучению русского языка.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F158F9E-AC52-478D-A9B2-F50E73B4E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25" y="2771775"/>
            <a:ext cx="4667250" cy="40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7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1EB548-9F3A-4D29-A9F3-FBEB2CA3EA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101" y="1"/>
            <a:ext cx="9334899" cy="6797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0CE48A-3744-4680-87DE-1410C3BCDCBD}"/>
              </a:ext>
            </a:extLst>
          </p:cNvPr>
          <p:cNvSpPr txBox="1"/>
          <p:nvPr/>
        </p:nvSpPr>
        <p:spPr>
          <a:xfrm>
            <a:off x="3302000" y="1419225"/>
            <a:ext cx="832273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atin typeface="Monotype Corsiva" panose="03010101010201010101" pitchFamily="66" charset="0"/>
              </a:rPr>
              <a:t>Имя существительное-</a:t>
            </a:r>
          </a:p>
          <a:p>
            <a:r>
              <a:rPr lang="ru-RU" sz="6000" b="1" dirty="0">
                <a:latin typeface="Monotype Corsiva" panose="03010101010201010101" pitchFamily="66" charset="0"/>
              </a:rPr>
              <a:t>                        хлеб языка.</a:t>
            </a:r>
            <a:r>
              <a:rPr lang="ru-RU" sz="5400" b="1" dirty="0">
                <a:latin typeface="Monotype Corsiva" panose="03010101010201010101" pitchFamily="66" charset="0"/>
              </a:rPr>
              <a:t>                   </a:t>
            </a:r>
            <a:r>
              <a:rPr lang="ru-RU" b="1" dirty="0"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b="1" dirty="0">
                <a:latin typeface="Monotype Corsiva" panose="03010101010201010101" pitchFamily="66" charset="0"/>
              </a:rPr>
              <a:t>                                                                                                    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  <a:p>
            <a:r>
              <a:rPr lang="ru-RU" sz="2800" dirty="0">
                <a:latin typeface="Monotype Corsiva" panose="03010101010201010101" pitchFamily="66" charset="0"/>
              </a:rPr>
              <a:t>                                                                        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 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                                                                    </a:t>
            </a:r>
            <a:r>
              <a:rPr lang="ru-RU" sz="4000" b="1" dirty="0">
                <a:latin typeface="Monotype Corsiva" panose="03010101010201010101" pitchFamily="66" charset="0"/>
              </a:rPr>
              <a:t>Лев Успенский</a:t>
            </a:r>
          </a:p>
        </p:txBody>
      </p:sp>
    </p:spTree>
    <p:extLst>
      <p:ext uri="{BB962C8B-B14F-4D97-AF65-F5344CB8AC3E}">
        <p14:creationId xmlns:p14="http://schemas.microsoft.com/office/powerpoint/2010/main" val="81092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6BF79-183C-4273-9574-9E66D181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000" y="123778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latin typeface="Franklin Gothic Heavy" panose="020B0903020102020204" pitchFamily="34" charset="0"/>
              </a:rPr>
              <a:t>Блиц-опрос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44A114-7E0C-416A-BECC-035A012EF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789" y="764223"/>
            <a:ext cx="8915400" cy="5031328"/>
          </a:xfrm>
        </p:spPr>
        <p:txBody>
          <a:bodyPr/>
          <a:lstStyle/>
          <a:p>
            <a:r>
              <a:rPr lang="ru-RU" b="1" dirty="0"/>
              <a:t>Что такое имя существительное?</a:t>
            </a:r>
          </a:p>
          <a:p>
            <a:r>
              <a:rPr lang="ru-RU" b="1" dirty="0"/>
              <a:t> Как определить род имен существительных?</a:t>
            </a:r>
          </a:p>
          <a:p>
            <a:r>
              <a:rPr lang="ru-RU" b="1" dirty="0"/>
              <a:t>Как называются имена существительные, обозначающие живые предметы?</a:t>
            </a:r>
          </a:p>
          <a:p>
            <a:r>
              <a:rPr lang="ru-RU" b="1" dirty="0"/>
              <a:t>Как называются имена существительные, обозначающие неживые предметы?</a:t>
            </a:r>
          </a:p>
          <a:p>
            <a:r>
              <a:rPr lang="ru-RU" b="1" dirty="0"/>
              <a:t>Какие имена существительные называются собственными?</a:t>
            </a:r>
          </a:p>
          <a:p>
            <a:r>
              <a:rPr lang="ru-RU" b="1" dirty="0"/>
              <a:t>Какие имена существительные называются нарицательными?</a:t>
            </a:r>
          </a:p>
          <a:p>
            <a:r>
              <a:rPr lang="ru-RU" b="1" dirty="0"/>
              <a:t>По скольким падежам изменяются имена существительные?                Какие это падежи?</a:t>
            </a:r>
          </a:p>
          <a:p>
            <a:r>
              <a:rPr lang="ru-RU" b="1" dirty="0"/>
              <a:t>Что мы знаем о синтаксической роли существительных?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9A5454-E153-41D0-A354-F538CFC1F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67" b="96167" l="7300" r="93000">
                        <a14:foregroundMark x1="7600" y1="78500" x2="25200" y2="79167"/>
                        <a14:foregroundMark x1="25200" y1="79167" x2="31200" y2="75667"/>
                        <a14:foregroundMark x1="7800" y1="88500" x2="26800" y2="84333"/>
                        <a14:foregroundMark x1="7700" y1="93667" x2="12700" y2="93000"/>
                        <a14:foregroundMark x1="7300" y1="72333" x2="24600" y2="69667"/>
                        <a14:foregroundMark x1="33600" y1="69167" x2="56009" y2="64912"/>
                        <a14:foregroundMark x1="63392" y1="66903" x2="74100" y2="70833"/>
                        <a14:foregroundMark x1="75400" y1="75667" x2="87300" y2="73833"/>
                        <a14:foregroundMark x1="87300" y1="73833" x2="92700" y2="75667"/>
                        <a14:foregroundMark x1="90200" y1="89500" x2="93000" y2="89333"/>
                        <a14:foregroundMark x1="76100" y1="70833" x2="76100" y2="70333"/>
                        <a14:foregroundMark x1="84800" y1="71333" x2="92200" y2="73000"/>
                        <a14:foregroundMark x1="87800" y1="92667" x2="92600" y2="93167"/>
                        <a14:backgroundMark x1="56300" y1="64167" x2="62600" y2="64500"/>
                        <a14:backgroundMark x1="62600" y1="64500" x2="64100" y2="65500"/>
                        <a14:backgroundMark x1="91879" y1="90631" x2="92800" y2="88000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3666" t="64566" r="11851" b="-1208"/>
          <a:stretch/>
        </p:blipFill>
        <p:spPr>
          <a:xfrm>
            <a:off x="5994489" y="5046746"/>
            <a:ext cx="4721157" cy="209406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B4D7A5-AD66-46CC-9226-1E93BAB2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000" l="1889" r="99000">
                        <a14:foregroundMark x1="7889" y1="68778" x2="9000" y2="49111"/>
                        <a14:foregroundMark x1="9000" y1="49111" x2="6778" y2="44111"/>
                        <a14:foregroundMark x1="1889" y1="62111" x2="2000" y2="58444"/>
                        <a14:foregroundMark x1="10000" y1="41000" x2="18556" y2="46333"/>
                        <a14:foregroundMark x1="20000" y1="46556" x2="15000" y2="40556"/>
                        <a14:foregroundMark x1="15000" y1="40556" x2="13222" y2="39778"/>
                        <a14:foregroundMark x1="24667" y1="49889" x2="24222" y2="47333"/>
                        <a14:foregroundMark x1="23667" y1="47222" x2="22889" y2="37667"/>
                        <a14:foregroundMark x1="22889" y1="37667" x2="20333" y2="31667"/>
                        <a14:foregroundMark x1="18889" y1="26333" x2="17444" y2="15000"/>
                        <a14:foregroundMark x1="27111" y1="10111" x2="34667" y2="5222"/>
                        <a14:foregroundMark x1="34667" y1="5222" x2="50667" y2="6667"/>
                        <a14:foregroundMark x1="37667" y1="30667" x2="45667" y2="27778"/>
                        <a14:foregroundMark x1="45667" y1="27778" x2="57889" y2="27000"/>
                        <a14:foregroundMark x1="57889" y1="27000" x2="63778" y2="24111"/>
                        <a14:foregroundMark x1="51889" y1="25333" x2="34778" y2="22000"/>
                        <a14:foregroundMark x1="34778" y1="22000" x2="34222" y2="22667"/>
                        <a14:foregroundMark x1="45889" y1="34333" x2="58222" y2="32222"/>
                        <a14:foregroundMark x1="58222" y1="32222" x2="58333" y2="32111"/>
                        <a14:foregroundMark x1="32556" y1="99000" x2="34556" y2="90111"/>
                        <a14:foregroundMark x1="89889" y1="23444" x2="99000" y2="8556"/>
                        <a14:foregroundMark x1="35333" y1="1111" x2="37444" y2="889"/>
                        <a14:foregroundMark x1="28556" y1="48889" x2="37667" y2="47444"/>
                        <a14:foregroundMark x1="37667" y1="47444" x2="33222" y2="46889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50565" y="2594393"/>
            <a:ext cx="3778369" cy="408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7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422630-1259-4831-80FD-C2CB30AD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626" y="306333"/>
            <a:ext cx="9646629" cy="1280890"/>
          </a:xfrm>
        </p:spPr>
        <p:txBody>
          <a:bodyPr/>
          <a:lstStyle/>
          <a:p>
            <a:r>
              <a:rPr lang="ru-RU" dirty="0">
                <a:latin typeface="Franklin Gothic Heavy" panose="020B0903020102020204" pitchFamily="34" charset="0"/>
              </a:rPr>
              <a:t>Творческая практическая деятельность.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238B3A-E6A9-4619-A175-ECC070C4D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613" y="1225685"/>
            <a:ext cx="9811999" cy="5325982"/>
          </a:xfrm>
        </p:spPr>
        <p:txBody>
          <a:bodyPr>
            <a:normAutofit/>
          </a:bodyPr>
          <a:lstStyle/>
          <a:p>
            <a:r>
              <a:rPr lang="ru-RU" b="1" i="1" dirty="0"/>
              <a:t>Прослушайте несколько строк из стихотворения А. Фета, вставьте пропущенные буквы, поясните орфограммы, определите род имен существительных</a:t>
            </a:r>
          </a:p>
          <a:p>
            <a:endParaRPr lang="ru-RU" b="1" i="1" dirty="0"/>
          </a:p>
          <a:p>
            <a:pPr marL="0" indent="0">
              <a:buNone/>
            </a:pPr>
            <a:r>
              <a:rPr lang="ru-RU" sz="2400" b="1" i="1" dirty="0"/>
              <a:t>Ш…пот, робкое </a:t>
            </a:r>
            <a:r>
              <a:rPr lang="ru-RU" sz="2400" b="1" i="1" dirty="0" err="1"/>
              <a:t>дыхан</a:t>
            </a:r>
            <a:r>
              <a:rPr lang="ru-RU" sz="2400" b="1" i="1" dirty="0"/>
              <a:t>..е,</a:t>
            </a:r>
          </a:p>
          <a:p>
            <a:pPr marL="0" indent="0">
              <a:buNone/>
            </a:pPr>
            <a:r>
              <a:rPr lang="ru-RU" sz="2400" b="1" i="1" dirty="0"/>
              <a:t>Трель </a:t>
            </a:r>
            <a:r>
              <a:rPr lang="ru-RU" sz="2400" b="1" i="1" dirty="0" err="1"/>
              <a:t>солов</a:t>
            </a:r>
            <a:r>
              <a:rPr lang="ru-RU" sz="2400" b="1" i="1" dirty="0"/>
              <a:t>…я.</a:t>
            </a:r>
          </a:p>
          <a:p>
            <a:pPr marL="0" indent="0">
              <a:buNone/>
            </a:pPr>
            <a:r>
              <a:rPr lang="ru-RU" sz="2400" b="1" i="1" dirty="0"/>
              <a:t>С…р…</a:t>
            </a:r>
            <a:r>
              <a:rPr lang="ru-RU" sz="2400" b="1" i="1" dirty="0" err="1"/>
              <a:t>бро</a:t>
            </a:r>
            <a:r>
              <a:rPr lang="ru-RU" sz="2400" b="1" i="1" dirty="0"/>
              <a:t> и колыханье</a:t>
            </a:r>
          </a:p>
          <a:p>
            <a:pPr marL="0" indent="0">
              <a:buNone/>
            </a:pPr>
            <a:r>
              <a:rPr lang="ru-RU" sz="2400" b="1" i="1" dirty="0"/>
              <a:t>Сонного </a:t>
            </a:r>
            <a:r>
              <a:rPr lang="ru-RU" sz="2400" b="1" i="1" dirty="0" err="1"/>
              <a:t>руч</a:t>
            </a:r>
            <a:r>
              <a:rPr lang="ru-RU" sz="2400" b="1" i="1" dirty="0"/>
              <a:t>…я.</a:t>
            </a:r>
          </a:p>
          <a:p>
            <a:pPr marL="0" indent="0">
              <a:buNone/>
            </a:pPr>
            <a:r>
              <a:rPr lang="ru-RU" sz="2400" b="1" i="1" dirty="0"/>
              <a:t>Свет н…</a:t>
            </a:r>
            <a:r>
              <a:rPr lang="ru-RU" sz="2400" b="1" i="1" dirty="0" err="1"/>
              <a:t>ч..ной</a:t>
            </a:r>
            <a:r>
              <a:rPr lang="ru-RU" sz="2400" b="1" i="1" dirty="0"/>
              <a:t>. Ночные тени,</a:t>
            </a:r>
          </a:p>
          <a:p>
            <a:pPr marL="0" indent="0">
              <a:buNone/>
            </a:pPr>
            <a:r>
              <a:rPr lang="ru-RU" sz="2400" b="1" i="1" dirty="0"/>
              <a:t>Тень без конца.</a:t>
            </a:r>
          </a:p>
          <a:p>
            <a:pPr marL="0" indent="0">
              <a:buNone/>
            </a:pPr>
            <a:r>
              <a:rPr lang="ru-RU" sz="2400" b="1" i="1" dirty="0"/>
              <a:t>Ряд волшебных изменений</a:t>
            </a:r>
          </a:p>
          <a:p>
            <a:pPr marL="0" indent="0">
              <a:buNone/>
            </a:pPr>
            <a:r>
              <a:rPr lang="ru-RU" sz="2400" b="1" i="1" dirty="0"/>
              <a:t>Милого л...</a:t>
            </a:r>
            <a:r>
              <a:rPr lang="ru-RU" sz="2400" b="1" i="1" dirty="0" err="1"/>
              <a:t>ца</a:t>
            </a:r>
            <a:r>
              <a:rPr lang="ru-RU" sz="2400" b="1" i="1" dirty="0"/>
              <a:t>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62AB81-3190-4B27-9FF0-DD24249B2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889" l="1006" r="93966">
                        <a14:foregroundMark x1="60920" y1="9667" x2="41667" y2="6778"/>
                        <a14:foregroundMark x1="41667" y1="6778" x2="28305" y2="8222"/>
                        <a14:foregroundMark x1="28305" y1="8222" x2="27155" y2="8889"/>
                        <a14:foregroundMark x1="33333" y1="5444" x2="46695" y2="4111"/>
                        <a14:foregroundMark x1="46695" y1="4111" x2="53305" y2="5000"/>
                        <a14:foregroundMark x1="85057" y1="70222" x2="80172" y2="61444"/>
                        <a14:foregroundMark x1="19175" y1="58669" x2="16667" y2="63444"/>
                        <a14:foregroundMark x1="20402" y1="56333" x2="19342" y2="58351"/>
                        <a14:foregroundMark x1="9474" y1="68749" x2="1612" y2="74547"/>
                        <a14:foregroundMark x1="16667" y1="63444" x2="15213" y2="64516"/>
                        <a14:foregroundMark x1="11295" y1="84055" x2="19828" y2="63111"/>
                        <a14:foregroundMark x1="6609" y1="95556" x2="8478" y2="90968"/>
                        <a14:foregroundMark x1="86732" y1="91254" x2="92098" y2="85444"/>
                        <a14:foregroundMark x1="92098" y1="85444" x2="93966" y2="77000"/>
                        <a14:foregroundMark x1="11494" y1="38444" x2="13793" y2="35778"/>
                        <a14:backgroundMark x1="10057" y1="67778" x2="14655" y2="65444"/>
                        <a14:backgroundMark x1="19109" y1="57889" x2="17529" y2="56000"/>
                        <a14:backgroundMark x1="4167" y1="85222" x2="4167" y2="85222"/>
                        <a14:backgroundMark x1="2011" y1="74444" x2="6034" y2="83444"/>
                        <a14:backgroundMark x1="6034" y1="83444" x2="13937" y2="87778"/>
                        <a14:backgroundMark x1="6609" y1="96000" x2="10057" y2="88333"/>
                        <a14:backgroundMark x1="19397" y1="87000" x2="26293" y2="93222"/>
                        <a14:backgroundMark x1="26293" y1="93222" x2="35201" y2="97444"/>
                        <a14:backgroundMark x1="35201" y1="97444" x2="46264" y2="98556"/>
                        <a14:backgroundMark x1="68103" y1="96556" x2="86207" y2="92778"/>
                        <a14:backgroundMark x1="6178" y1="95778" x2="9339" y2="89111"/>
                        <a14:backgroundMark x1="9339" y1="89111" x2="9339" y2="89111"/>
                        <a14:backgroundMark x1="29167" y1="96778" x2="29454" y2="97444"/>
                        <a14:backgroundMark x1="8908" y1="89778" x2="9770" y2="88333"/>
                        <a14:backgroundMark x1="29310" y1="97000" x2="28448" y2="96778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67728" y="1780161"/>
            <a:ext cx="4357992" cy="48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7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8B3DA8-AC3A-4047-89E0-A43969FF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56" y="306333"/>
            <a:ext cx="9782816" cy="1280890"/>
          </a:xfrm>
        </p:spPr>
        <p:txBody>
          <a:bodyPr/>
          <a:lstStyle/>
          <a:p>
            <a:r>
              <a:rPr lang="ru-RU" b="1" dirty="0">
                <a:latin typeface="Franklin Gothic Heavy" panose="020B0903020102020204" pitchFamily="34" charset="0"/>
              </a:rPr>
              <a:t>Словарный распределительный диктант.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8E5863-1FBB-480B-BB0D-B974BC8C4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157" y="1209473"/>
            <a:ext cx="10184859" cy="3777622"/>
          </a:xfrm>
        </p:spPr>
        <p:txBody>
          <a:bodyPr>
            <a:normAutofit/>
          </a:bodyPr>
          <a:lstStyle/>
          <a:p>
            <a:r>
              <a:rPr lang="ru-RU" sz="2400" b="1" i="1" dirty="0"/>
              <a:t>Определить одушевленные и неодушевленные предметы в 2 столбика.</a:t>
            </a:r>
          </a:p>
          <a:p>
            <a:pPr marL="0" indent="0" algn="ctr">
              <a:buNone/>
            </a:pPr>
            <a:r>
              <a:rPr lang="ru-RU" sz="2400" b="1" i="1" dirty="0"/>
              <a:t>    </a:t>
            </a:r>
            <a:r>
              <a:rPr lang="ru-RU" sz="2400" b="1" i="1" dirty="0">
                <a:solidFill>
                  <a:schemeClr val="tx1"/>
                </a:solidFill>
              </a:rPr>
              <a:t>В…р…бей, б…реза, л…</a:t>
            </a:r>
            <a:r>
              <a:rPr lang="ru-RU" sz="2400" b="1" i="1" dirty="0" err="1">
                <a:solidFill>
                  <a:schemeClr val="tx1"/>
                </a:solidFill>
              </a:rPr>
              <a:t>сица</a:t>
            </a:r>
            <a:r>
              <a:rPr lang="ru-RU" sz="2400" b="1" i="1" dirty="0">
                <a:solidFill>
                  <a:schemeClr val="tx1"/>
                </a:solidFill>
              </a:rPr>
              <a:t>, з…</a:t>
            </a:r>
            <a:r>
              <a:rPr lang="ru-RU" sz="2400" b="1" i="1" dirty="0" err="1">
                <a:solidFill>
                  <a:schemeClr val="tx1"/>
                </a:solidFill>
              </a:rPr>
              <a:t>мляника</a:t>
            </a:r>
            <a:r>
              <a:rPr lang="ru-RU" sz="2400" b="1" i="1" dirty="0">
                <a:solidFill>
                  <a:schemeClr val="tx1"/>
                </a:solidFill>
              </a:rPr>
              <a:t>, к…р..</a:t>
            </a:r>
            <a:r>
              <a:rPr lang="ru-RU" sz="2400" b="1" i="1" dirty="0" err="1">
                <a:solidFill>
                  <a:schemeClr val="tx1"/>
                </a:solidFill>
              </a:rPr>
              <a:t>ва</a:t>
            </a:r>
            <a:r>
              <a:rPr lang="ru-RU" sz="2400" b="1" i="1" dirty="0">
                <a:solidFill>
                  <a:schemeClr val="tx1"/>
                </a:solidFill>
              </a:rPr>
              <a:t>, с…л…вей,   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1"/>
                </a:solidFill>
              </a:rPr>
              <a:t>         …</a:t>
            </a:r>
            <a:r>
              <a:rPr lang="ru-RU" sz="2400" b="1" i="1" dirty="0" err="1">
                <a:solidFill>
                  <a:schemeClr val="tx1"/>
                </a:solidFill>
              </a:rPr>
              <a:t>рех</a:t>
            </a:r>
            <a:r>
              <a:rPr lang="ru-RU" sz="2400" b="1" i="1" dirty="0">
                <a:solidFill>
                  <a:schemeClr val="tx1"/>
                </a:solidFill>
              </a:rPr>
              <a:t> , </a:t>
            </a:r>
            <a:r>
              <a:rPr lang="ru-RU" sz="2400" b="1" i="1" dirty="0" err="1">
                <a:solidFill>
                  <a:schemeClr val="tx1"/>
                </a:solidFill>
              </a:rPr>
              <a:t>окун</a:t>
            </a:r>
            <a:r>
              <a:rPr lang="ru-RU" sz="2400" b="1" i="1" dirty="0">
                <a:solidFill>
                  <a:schemeClr val="tx1"/>
                </a:solidFill>
              </a:rPr>
              <a:t>.., </a:t>
            </a:r>
            <a:r>
              <a:rPr lang="ru-RU" sz="2400" b="1" i="1" dirty="0" err="1">
                <a:solidFill>
                  <a:schemeClr val="tx1"/>
                </a:solidFill>
              </a:rPr>
              <a:t>пч</a:t>
            </a:r>
            <a:r>
              <a:rPr lang="ru-RU" sz="2400" b="1" i="1" dirty="0">
                <a:solidFill>
                  <a:schemeClr val="tx1"/>
                </a:solidFill>
              </a:rPr>
              <a:t>..ла, с…</a:t>
            </a:r>
            <a:r>
              <a:rPr lang="ru-RU" sz="2400" b="1" i="1" dirty="0" err="1">
                <a:solidFill>
                  <a:schemeClr val="tx1"/>
                </a:solidFill>
              </a:rPr>
              <a:t>ница</a:t>
            </a:r>
            <a:r>
              <a:rPr lang="ru-RU" sz="2400" b="1" i="1" dirty="0">
                <a:solidFill>
                  <a:schemeClr val="tx1"/>
                </a:solidFill>
              </a:rPr>
              <a:t>, </a:t>
            </a:r>
            <a:r>
              <a:rPr lang="ru-RU" sz="2400" b="1" i="1" dirty="0" err="1">
                <a:solidFill>
                  <a:schemeClr val="tx1"/>
                </a:solidFill>
              </a:rPr>
              <a:t>девоч</a:t>
            </a:r>
            <a:r>
              <a:rPr lang="ru-RU" sz="2400" b="1" i="1" dirty="0">
                <a:solidFill>
                  <a:schemeClr val="tx1"/>
                </a:solidFill>
              </a:rPr>
              <a:t>..ка, </a:t>
            </a:r>
            <a:r>
              <a:rPr lang="ru-RU" sz="2400" b="1" i="1" dirty="0" err="1">
                <a:solidFill>
                  <a:schemeClr val="tx1"/>
                </a:solidFill>
              </a:rPr>
              <a:t>щ..ка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8D407FFF-5457-47A2-8CB9-DE859C351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216456"/>
              </p:ext>
            </p:extLst>
          </p:nvPr>
        </p:nvGraphicFramePr>
        <p:xfrm>
          <a:off x="2390843" y="2422187"/>
          <a:ext cx="8128000" cy="2850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A174AF-504C-41F9-8B55-66D39A4C2A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0203" y="4367719"/>
            <a:ext cx="2558375" cy="23346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0F1EF6D-B255-4BFC-8ABF-F01374564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6712" y="4367386"/>
            <a:ext cx="2554445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80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CA6C46-13D9-4215-A6B2-56A031F5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636" y="176638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latin typeface="Franklin Gothic Heavy" panose="020B0903020102020204" pitchFamily="34" charset="0"/>
              </a:rPr>
              <a:t>Индивидуальная работа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5C835B-2C4B-4296-B6FF-D46B62E7C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966" y="885217"/>
            <a:ext cx="10074646" cy="5026005"/>
          </a:xfrm>
        </p:spPr>
        <p:txBody>
          <a:bodyPr>
            <a:normAutofit/>
          </a:bodyPr>
          <a:lstStyle/>
          <a:p>
            <a:r>
              <a:rPr lang="ru-RU" sz="2400" b="1" i="1" dirty="0"/>
              <a:t>Записать правильно, раскрывая скобки, слова .</a:t>
            </a:r>
          </a:p>
          <a:p>
            <a:pPr marL="0" indent="0" algn="ctr">
              <a:buNone/>
            </a:pPr>
            <a:r>
              <a:rPr lang="ru-RU" sz="2800" b="1" i="1" dirty="0"/>
              <a:t>(</a:t>
            </a:r>
            <a:r>
              <a:rPr lang="ru-RU" sz="2800" b="1" i="1" dirty="0" err="1"/>
              <a:t>Д,д</a:t>
            </a:r>
            <a:r>
              <a:rPr lang="ru-RU" sz="2800" b="1" i="1" dirty="0"/>
              <a:t>)</a:t>
            </a:r>
            <a:r>
              <a:rPr lang="ru-RU" sz="2800" b="1" i="1" dirty="0" err="1"/>
              <a:t>онецк</a:t>
            </a:r>
            <a:r>
              <a:rPr lang="ru-RU" sz="2800" b="1" i="1" dirty="0"/>
              <a:t>,  город, горы (</a:t>
            </a:r>
            <a:r>
              <a:rPr lang="ru-RU" sz="2800" b="1" i="1" dirty="0" err="1"/>
              <a:t>Г,г</a:t>
            </a:r>
            <a:r>
              <a:rPr lang="ru-RU" sz="2800" b="1" i="1" dirty="0"/>
              <a:t>)</a:t>
            </a:r>
            <a:r>
              <a:rPr lang="ru-RU" sz="2800" b="1" i="1" dirty="0" err="1"/>
              <a:t>ималаи</a:t>
            </a:r>
            <a:r>
              <a:rPr lang="ru-RU" sz="2800" b="1" i="1" dirty="0"/>
              <a:t>,  (</a:t>
            </a:r>
            <a:r>
              <a:rPr lang="ru-RU" sz="2800" b="1" i="1" dirty="0" err="1"/>
              <a:t>М,м</a:t>
            </a:r>
            <a:r>
              <a:rPr lang="ru-RU" sz="2800" b="1" i="1" dirty="0"/>
              <a:t>)</a:t>
            </a:r>
            <a:r>
              <a:rPr lang="ru-RU" sz="2800" b="1" i="1" dirty="0" err="1"/>
              <a:t>альдивы</a:t>
            </a:r>
            <a:r>
              <a:rPr lang="ru-RU" sz="2800" b="1" i="1" dirty="0"/>
              <a:t>, остров, цветок (</a:t>
            </a:r>
            <a:r>
              <a:rPr lang="ru-RU" sz="2800" b="1" i="1" dirty="0" err="1"/>
              <a:t>Р,р</a:t>
            </a:r>
            <a:r>
              <a:rPr lang="ru-RU" sz="2800" b="1" i="1" dirty="0"/>
              <a:t>)</a:t>
            </a:r>
            <a:r>
              <a:rPr lang="ru-RU" sz="2800" b="1" i="1" dirty="0" err="1"/>
              <a:t>оза</a:t>
            </a:r>
            <a:r>
              <a:rPr lang="ru-RU" sz="2800" b="1" i="1" dirty="0"/>
              <a:t>, планета(</a:t>
            </a:r>
            <a:r>
              <a:rPr lang="ru-RU" sz="2800" b="1" i="1" dirty="0" err="1"/>
              <a:t>З,з</a:t>
            </a:r>
            <a:r>
              <a:rPr lang="ru-RU" sz="2800" b="1" i="1" dirty="0"/>
              <a:t>)</a:t>
            </a:r>
            <a:r>
              <a:rPr lang="ru-RU" sz="2800" b="1" i="1" dirty="0" err="1"/>
              <a:t>емля</a:t>
            </a:r>
            <a:r>
              <a:rPr lang="ru-RU" sz="2800" b="1" i="1" dirty="0"/>
              <a:t>, пес (</a:t>
            </a:r>
            <a:r>
              <a:rPr lang="ru-RU" sz="2800" b="1" i="1" dirty="0" err="1"/>
              <a:t>Ш,ш</a:t>
            </a:r>
            <a:r>
              <a:rPr lang="ru-RU" sz="2800" b="1" i="1" dirty="0"/>
              <a:t>)</a:t>
            </a:r>
            <a:r>
              <a:rPr lang="ru-RU" sz="2800" b="1" i="1" dirty="0" err="1"/>
              <a:t>арик</a:t>
            </a:r>
            <a:r>
              <a:rPr lang="ru-RU" sz="2800" b="1" i="1" dirty="0"/>
              <a:t> , (</a:t>
            </a:r>
            <a:r>
              <a:rPr lang="ru-RU" sz="2800" b="1" i="1" dirty="0" err="1"/>
              <a:t>К,к</a:t>
            </a:r>
            <a:r>
              <a:rPr lang="ru-RU" sz="2800" b="1" i="1" dirty="0"/>
              <a:t>)</a:t>
            </a:r>
            <a:r>
              <a:rPr lang="ru-RU" sz="2800" b="1" i="1" dirty="0" err="1"/>
              <a:t>онфеты</a:t>
            </a:r>
            <a:r>
              <a:rPr lang="ru-RU" sz="2800" b="1" i="1" dirty="0"/>
              <a:t>  («</a:t>
            </a:r>
            <a:r>
              <a:rPr lang="ru-RU" sz="2800" b="1" i="1" dirty="0" err="1"/>
              <a:t>С,с</a:t>
            </a:r>
            <a:r>
              <a:rPr lang="ru-RU" sz="2800" b="1" i="1" dirty="0"/>
              <a:t>)</a:t>
            </a:r>
            <a:r>
              <a:rPr lang="ru-RU" sz="2800" b="1" i="1" dirty="0" err="1"/>
              <a:t>трела</a:t>
            </a:r>
            <a:r>
              <a:rPr lang="ru-RU" sz="2800" b="1" i="1" dirty="0"/>
              <a:t>», улица (</a:t>
            </a:r>
            <a:r>
              <a:rPr lang="ru-RU" sz="2800" b="1" i="1" dirty="0" err="1"/>
              <a:t>Г,г</a:t>
            </a:r>
            <a:r>
              <a:rPr lang="ru-RU" sz="2800" b="1" i="1" dirty="0"/>
              <a:t>)</a:t>
            </a:r>
            <a:r>
              <a:rPr lang="ru-RU" sz="2800" b="1" i="1" dirty="0" err="1"/>
              <a:t>орького</a:t>
            </a:r>
            <a:r>
              <a:rPr lang="ru-RU" sz="2800" b="1" i="1" dirty="0"/>
              <a:t>, (</a:t>
            </a:r>
            <a:r>
              <a:rPr lang="ru-RU" sz="2800" b="1" i="1" dirty="0" err="1"/>
              <a:t>Р,р</a:t>
            </a:r>
            <a:r>
              <a:rPr lang="ru-RU" sz="2800" b="1" i="1" dirty="0"/>
              <a:t>)</a:t>
            </a:r>
            <a:r>
              <a:rPr lang="ru-RU" sz="2800" b="1" i="1" dirty="0" err="1"/>
              <a:t>одина</a:t>
            </a:r>
            <a:r>
              <a:rPr lang="ru-RU" sz="2800" b="1" i="1" dirty="0"/>
              <a:t>, (</a:t>
            </a:r>
            <a:r>
              <a:rPr lang="ru-RU" sz="2800" b="1" i="1" dirty="0" err="1"/>
              <a:t>А,а</a:t>
            </a:r>
            <a:r>
              <a:rPr lang="ru-RU" sz="2800" b="1" i="1" dirty="0"/>
              <a:t>)</a:t>
            </a:r>
            <a:r>
              <a:rPr lang="ru-RU" sz="2800" b="1" i="1" dirty="0" err="1"/>
              <a:t>лександр</a:t>
            </a:r>
            <a:r>
              <a:rPr lang="ru-RU" sz="2800" b="1" i="1" dirty="0"/>
              <a:t>, роман («</a:t>
            </a:r>
            <a:r>
              <a:rPr lang="ru-RU" sz="2800" b="1" i="1" dirty="0" err="1"/>
              <a:t>Д,д</a:t>
            </a:r>
            <a:r>
              <a:rPr lang="ru-RU" sz="2800" b="1" i="1" dirty="0"/>
              <a:t>)</a:t>
            </a:r>
            <a:r>
              <a:rPr lang="ru-RU" sz="2800" b="1" i="1" dirty="0" err="1"/>
              <a:t>убровский</a:t>
            </a:r>
            <a:r>
              <a:rPr lang="ru-RU" sz="2800" b="1" i="1" dirty="0"/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98DB5A3-B20D-4587-9F66-83BD87D4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" b="99405" l="3763" r="97377">
                        <a14:foregroundMark x1="38883" y1="50992" x2="45154" y2="57540"/>
                        <a14:foregroundMark x1="45154" y1="57540" x2="54504" y2="56548"/>
                        <a14:foregroundMark x1="58381" y1="40278" x2="57127" y2="34921"/>
                        <a14:foregroundMark x1="31471" y1="62103" x2="44812" y2="96627"/>
                        <a14:foregroundMark x1="59293" y1="98016" x2="74914" y2="76984"/>
                        <a14:foregroundMark x1="74914" y1="76984" x2="77765" y2="68849"/>
                        <a14:foregroundMark x1="65564" y1="97817" x2="80388" y2="77976"/>
                        <a14:foregroundMark x1="80388" y1="77976" x2="82554" y2="73413"/>
                        <a14:foregroundMark x1="76967" y1="98611" x2="93044" y2="91667"/>
                        <a14:foregroundMark x1="94869" y1="96230" x2="97719" y2="98214"/>
                        <a14:foregroundMark x1="33181" y1="71825" x2="29076" y2="63889"/>
                        <a14:foregroundMark x1="8894" y1="88690" x2="12087" y2="88889"/>
                        <a14:foregroundMark x1="11517" y1="82540" x2="12201" y2="82540"/>
                        <a14:foregroundMark x1="3763" y1="99405" x2="5701" y2="97421"/>
                        <a14:foregroundMark x1="45268" y1="92460" x2="39795" y2="81349"/>
                        <a14:foregroundMark x1="39795" y1="81349" x2="38883" y2="74206"/>
                        <a14:foregroundMark x1="49601" y1="91468" x2="48233" y2="85317"/>
                        <a14:foregroundMark x1="34550" y1="10913" x2="34094" y2="397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912" y="3600797"/>
            <a:ext cx="7681913" cy="322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5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C865CF-B53F-4BCB-A970-BC1702B81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7128">
            <a:off x="7461776" y="3300650"/>
            <a:ext cx="4562475" cy="2834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97D22C2-F545-459E-B539-8D8AAD5AC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4951">
            <a:off x="5212501" y="3054484"/>
            <a:ext cx="3659126" cy="28015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27D1D5-DCC5-467D-B7BC-E1A5B164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791" y="306333"/>
            <a:ext cx="9889821" cy="1280890"/>
          </a:xfrm>
        </p:spPr>
        <p:txBody>
          <a:bodyPr/>
          <a:lstStyle/>
          <a:p>
            <a:pPr algn="ctr"/>
            <a:r>
              <a:rPr lang="ru-RU" dirty="0">
                <a:latin typeface="Franklin Gothic Heavy" panose="020B0903020102020204" pitchFamily="34" charset="0"/>
              </a:rPr>
              <a:t>Определите синтаксическую роль           имен существительных.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FF254F-2CB5-427F-A619-ED2C30BC1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494" y="1587223"/>
            <a:ext cx="10963072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В наше время Донецк - удивительный                      город миллионов роз.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872C86-8A40-4E78-B97B-20A9443C2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89814">
            <a:off x="895310" y="2828122"/>
            <a:ext cx="3511686" cy="31030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574A35-5635-4317-BEB0-E237ABC39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958" y="3913955"/>
            <a:ext cx="3320374" cy="2616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504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EDFE0D-0F61-4161-824F-2C4E9D96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264" y="400374"/>
            <a:ext cx="9708203" cy="1280890"/>
          </a:xfrm>
        </p:spPr>
        <p:txBody>
          <a:bodyPr/>
          <a:lstStyle/>
          <a:p>
            <a:r>
              <a:rPr lang="ru-RU" dirty="0">
                <a:latin typeface="Franklin Gothic Heavy" panose="020B0903020102020204" pitchFamily="34" charset="0"/>
              </a:rPr>
              <a:t>Творческое задание. Групповая работа.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EFDD6E-A30A-4AE1-9548-979E33867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791" y="1228928"/>
            <a:ext cx="9581745" cy="3777622"/>
          </a:xfrm>
        </p:spPr>
        <p:txBody>
          <a:bodyPr/>
          <a:lstStyle/>
          <a:p>
            <a:r>
              <a:rPr lang="ru-RU" sz="2400" b="1" i="1" dirty="0"/>
              <a:t>Из данных слогов и букв составьте как можно больше слов за 2 минуты.</a:t>
            </a:r>
          </a:p>
          <a:p>
            <a:pPr marL="0" indent="0" algn="ctr">
              <a:buNone/>
            </a:pP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ма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, со, на,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ри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, с,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ра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, ши, ре, та, г,                     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не,к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, в, у, ла, пи, ка, до, га,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ле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ро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, то,                  се,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зе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</a:rPr>
              <a:t>ло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, р, но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D2D983-1086-4D2B-B477-2E23289BA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5313" l="9341" r="89286">
                        <a14:foregroundMark x1="31319" y1="95313" x2="27747" y2="90000"/>
                        <a14:foregroundMark x1="66209" y1="9375" x2="51374" y2="6250"/>
                        <a14:foregroundMark x1="51923" y1="1875" x2="62088" y2="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4170" y="1376545"/>
            <a:ext cx="2751712" cy="30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C2A490-7D83-420E-B4CE-6DADE59D7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6266">
            <a:off x="6269771" y="3663142"/>
            <a:ext cx="2834886" cy="30575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86A505-5C45-4FC1-9C21-EE9C1AB3C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3" b="98125" l="3008" r="96992">
                        <a14:foregroundMark x1="5841" y1="28521" x2="3759" y2="28438"/>
                        <a14:foregroundMark x1="11654" y1="28750" x2="9827" y2="28678"/>
                        <a14:foregroundMark x1="15414" y1="34063" x2="14662" y2="33750"/>
                        <a14:foregroundMark x1="35774" y1="11234" x2="36466" y2="11563"/>
                        <a14:foregroundMark x1="33709" y1="10253" x2="35590" y2="11147"/>
                        <a14:foregroundMark x1="32353" y1="9609" x2="32792" y2="9817"/>
                        <a14:foregroundMark x1="28571" y1="7813" x2="31225" y2="9074"/>
                        <a14:foregroundMark x1="32265" y1="4224" x2="29323" y2="2813"/>
                        <a14:foregroundMark x1="34821" y1="5449" x2="33980" y2="5046"/>
                        <a14:foregroundMark x1="39098" y1="7500" x2="35737" y2="5888"/>
                        <a14:foregroundMark x1="37594" y1="16563" x2="37970" y2="17188"/>
                        <a14:foregroundMark x1="62030" y1="19375" x2="62030" y2="18438"/>
                        <a14:foregroundMark x1="68601" y1="9134" x2="71805" y2="5938"/>
                        <a14:foregroundMark x1="64286" y1="13438" x2="66396" y2="11334"/>
                        <a14:foregroundMark x1="84962" y1="32500" x2="84962" y2="32500"/>
                        <a14:foregroundMark x1="18797" y1="96563" x2="33835" y2="89375"/>
                        <a14:foregroundMark x1="39850" y1="95938" x2="46992" y2="98125"/>
                        <a14:foregroundMark x1="15038" y1="96875" x2="24812" y2="97500"/>
                        <a14:foregroundMark x1="86286" y1="25169" x2="86090" y2="26875"/>
                        <a14:foregroundMark x1="86842" y1="20313" x2="86555" y2="22813"/>
                        <a14:foregroundMark x1="95865" y1="25625" x2="96992" y2="22188"/>
                        <a14:backgroundMark x1="31955" y1="10625" x2="32331" y2="6250"/>
                        <a14:backgroundMark x1="34586" y1="5938" x2="32707" y2="5000"/>
                        <a14:backgroundMark x1="33835" y1="6563" x2="33835" y2="5000"/>
                        <a14:backgroundMark x1="33083" y1="10938" x2="31203" y2="9063"/>
                        <a14:backgroundMark x1="32707" y1="10000" x2="35714" y2="5938"/>
                        <a14:backgroundMark x1="66917" y1="10313" x2="68797" y2="8750"/>
                        <a14:backgroundMark x1="92928" y1="23252" x2="93233" y2="23125"/>
                        <a14:backgroundMark x1="92915" y1="23366" x2="94737" y2="24375"/>
                        <a14:backgroundMark x1="5639" y1="29063" x2="9774" y2="28750"/>
                        <a14:backgroundMark x1="6767" y1="29063" x2="5639" y2="28125"/>
                        <a14:backgroundMark x1="86466" y1="25625" x2="86090" y2="22813"/>
                        <a14:backgroundMark x1="86090" y1="22813" x2="86090" y2="2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4218">
            <a:off x="5329637" y="3493193"/>
            <a:ext cx="2533650" cy="304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F3C610-FE1F-4EAA-8CF6-26A2F0A46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9216">
            <a:off x="4051966" y="3501636"/>
            <a:ext cx="2827519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9642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126</TotalTime>
  <Words>462</Words>
  <Application>Microsoft Office PowerPoint</Application>
  <PresentationFormat>Широкоэкранный</PresentationFormat>
  <Paragraphs>61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Century Gothic</vt:lpstr>
      <vt:lpstr>Franklin Gothic Heavy</vt:lpstr>
      <vt:lpstr>Mongolian Baiti</vt:lpstr>
      <vt:lpstr>Monotype Corsiva</vt:lpstr>
      <vt:lpstr>Wingdings 3</vt:lpstr>
      <vt:lpstr>Легкий дым</vt:lpstr>
      <vt:lpstr>Методическая разработка урока по теме:  «Имя существительное как часть речи». 5 класс  </vt:lpstr>
      <vt:lpstr>        Цели урока:</vt:lpstr>
      <vt:lpstr>Презентация PowerPoint</vt:lpstr>
      <vt:lpstr>Блиц-опрос</vt:lpstr>
      <vt:lpstr>Творческая практическая деятельность.</vt:lpstr>
      <vt:lpstr>Словарный распределительный диктант. </vt:lpstr>
      <vt:lpstr>Индивидуальная работа </vt:lpstr>
      <vt:lpstr>Определите синтаксическую роль           имен существительных.</vt:lpstr>
      <vt:lpstr>Творческое задание. Групповая работа.</vt:lpstr>
      <vt:lpstr>Страна знаний</vt:lpstr>
      <vt:lpstr>Синквейн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разработка урока по теме:  «Имя существительное как часть речи». 5 класс</dc:title>
  <dc:creator>Admin</dc:creator>
  <cp:lastModifiedBy>Наталья</cp:lastModifiedBy>
  <cp:revision>14</cp:revision>
  <dcterms:created xsi:type="dcterms:W3CDTF">2023-02-03T00:11:24Z</dcterms:created>
  <dcterms:modified xsi:type="dcterms:W3CDTF">2023-02-22T06:23:23Z</dcterms:modified>
</cp:coreProperties>
</file>