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7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7620" y="0"/>
            <a:ext cx="14630400" cy="8229600"/>
          </a:xfrm>
          <a:prstGeom prst="rect">
            <a:avLst/>
          </a:prstGeom>
          <a:solidFill>
            <a:srgbClr val="F9F9FF"/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Презентация на тему:</a:t>
            </a:r>
            <a:br>
              <a:rPr lang="ru-RU" dirty="0" smtClean="0"/>
            </a:br>
            <a:r>
              <a:rPr lang="ru-RU" dirty="0" smtClean="0"/>
              <a:t>                                        </a:t>
            </a:r>
            <a:r>
              <a:rPr lang="ru-RU" b="1" dirty="0" smtClean="0"/>
              <a:t>Базовые принципы женского здоровья.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Преподаватель физической культуры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    ГБПУ </a:t>
            </a:r>
            <a:r>
              <a:rPr lang="en-US" dirty="0" smtClean="0"/>
              <a:t>“</a:t>
            </a:r>
            <a:r>
              <a:rPr lang="ru-RU" dirty="0" smtClean="0"/>
              <a:t>Раменский колледж</a:t>
            </a:r>
            <a:r>
              <a:rPr lang="en-US" dirty="0" smtClean="0"/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</a:t>
            </a:r>
            <a:r>
              <a:rPr lang="ru-RU" dirty="0" err="1" smtClean="0"/>
              <a:t>Размыслович</a:t>
            </a:r>
            <a:r>
              <a:rPr lang="ru-RU" dirty="0" smtClean="0"/>
              <a:t> Мария Сергеевна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                                                                                                                                г. Раменское,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                                      2024.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200" y="1111349"/>
            <a:ext cx="5525398" cy="354113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endParaRPr lang="en-US" sz="1400" dirty="0">
              <a:latin typeface="+mj-lt"/>
              <a:cs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981158"/>
            <a:ext cx="7477601" cy="306675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ru-RU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Аннотация.</a:t>
            </a:r>
            <a:br>
              <a:rPr lang="ru-RU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</a:br>
            <a:r>
              <a:rPr lang="ru-RU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Р</a:t>
            </a:r>
            <a:r>
              <a:rPr lang="ru-RU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ассмотрено </a:t>
            </a:r>
            <a:r>
              <a:rPr lang="ru-RU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ж</a:t>
            </a:r>
            <a:r>
              <a:rPr lang="en-US" sz="1750" dirty="0" err="1" smtClean="0">
                <a:solidFill>
                  <a:srgbClr val="404155"/>
                </a:solidFill>
                <a:ea typeface="Nobile" pitchFamily="34" charset="-122"/>
                <a:cs typeface="+mn-lt"/>
              </a:rPr>
              <a:t>енское</a:t>
            </a:r>
            <a:r>
              <a:rPr lang="en-US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 </a:t>
            </a:r>
            <a:r>
              <a:rPr lang="en-US" sz="1750" dirty="0" err="1">
                <a:solidFill>
                  <a:srgbClr val="404155"/>
                </a:solidFill>
                <a:ea typeface="Nobile" pitchFamily="34" charset="-122"/>
                <a:cs typeface="+mn-lt"/>
              </a:rPr>
              <a:t>здоровье</a:t>
            </a: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 </a:t>
            </a:r>
            <a:r>
              <a:rPr lang="ru-RU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, как </a:t>
            </a:r>
            <a:r>
              <a:rPr lang="en-US" sz="1750" dirty="0" err="1" smtClean="0">
                <a:solidFill>
                  <a:srgbClr val="404155"/>
                </a:solidFill>
                <a:ea typeface="Nobile" pitchFamily="34" charset="-122"/>
                <a:cs typeface="+mn-lt"/>
              </a:rPr>
              <a:t>комплексное</a:t>
            </a:r>
            <a:r>
              <a:rPr lang="en-US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 </a:t>
            </a: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понятие, охватывающее физическое, психическое и социальное </a:t>
            </a:r>
            <a:r>
              <a:rPr lang="en-US" sz="1750" dirty="0" err="1">
                <a:solidFill>
                  <a:srgbClr val="404155"/>
                </a:solidFill>
                <a:ea typeface="Nobile" pitchFamily="34" charset="-122"/>
                <a:cs typeface="+mn-lt"/>
              </a:rPr>
              <a:t>благополучие</a:t>
            </a: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ea typeface="Nobile" pitchFamily="34" charset="-122"/>
                <a:cs typeface="+mn-lt"/>
              </a:rPr>
              <a:t>женщины</a:t>
            </a:r>
            <a:r>
              <a:rPr lang="ru-RU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, </a:t>
            </a:r>
            <a:r>
              <a:rPr lang="en-US" sz="1750" dirty="0" err="1" smtClean="0">
                <a:solidFill>
                  <a:srgbClr val="404155"/>
                </a:solidFill>
                <a:ea typeface="Nobile" pitchFamily="34" charset="-122"/>
                <a:cs typeface="+mn-lt"/>
              </a:rPr>
              <a:t>строение</a:t>
            </a:r>
            <a:r>
              <a:rPr lang="en-US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 </a:t>
            </a: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женской мочеполовой системы, возрастные особенности развития, распространенные патологии и заболевания, а также методы поддержания женского здоровья на протяжении всей </a:t>
            </a:r>
            <a:r>
              <a:rPr lang="en-US" sz="1750" dirty="0" err="1">
                <a:solidFill>
                  <a:srgbClr val="404155"/>
                </a:solidFill>
                <a:ea typeface="Nobile" pitchFamily="34" charset="-122"/>
                <a:cs typeface="+mn-lt"/>
              </a:rPr>
              <a:t>жизни</a:t>
            </a:r>
            <a:r>
              <a:rPr lang="en-US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.</a:t>
            </a:r>
            <a:r>
              <a:rPr lang="ru-RU" sz="1750" dirty="0" smtClean="0">
                <a:solidFill>
                  <a:srgbClr val="404155"/>
                </a:solidFill>
                <a:ea typeface="Nobile" pitchFamily="34" charset="-122"/>
                <a:cs typeface="+mn-lt"/>
              </a:rPr>
              <a:t> Информация изложена лаконично и наглядно, предназначена  для восприятия девочками 15-17лет</a:t>
            </a:r>
            <a:endParaRPr lang="en-US" sz="1750" dirty="0">
              <a:cs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923693"/>
            <a:ext cx="7477601" cy="19164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5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Заключение и рекомендации</a:t>
            </a:r>
            <a:endParaRPr lang="en-US" sz="6035" dirty="0">
              <a:latin typeface="+mj-lt"/>
              <a:cs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173379"/>
            <a:ext cx="7477601" cy="213240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Здоровье женщины является многогранным и комплексным состоянием, связанным с физиологическими, психологическими и социальными факторами. Соблюдение рекомендаций по профилактике заболеваний, регулярные осмотры у врача и поддержание здорового образа жизни - ключ к сохранению женского здоровья на долгие годы.</a:t>
            </a:r>
            <a:endParaRPr lang="en-US" sz="1750" dirty="0">
              <a:cs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00" y="267286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365296"/>
            <a:ext cx="7477601" cy="13887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470"/>
              </a:lnSpc>
              <a:buNone/>
            </a:pPr>
            <a:r>
              <a:rPr lang="en-US" sz="4375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Строение мочеполовой системы женщины</a:t>
            </a:r>
            <a:endParaRPr lang="en-US" sz="4375" dirty="0">
              <a:latin typeface="+mj-lt"/>
              <a:cs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087297"/>
            <a:ext cx="7477601" cy="177700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Мочеполовая система женщины включает в себя влагалище, матку, маточные трубы, яичники и наружные половые органы. Она отвечает за репродуктивные функции и выведение мочи из организма. Данная система играет ключевую роль в женском здоровье и жизнедеятельности.</a:t>
            </a:r>
            <a:endParaRPr lang="en-US" sz="1750" dirty="0"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85000"/>
            </a:srgbClr>
          </a:solidFill>
        </p:spPr>
      </p:sp>
      <p:sp>
        <p:nvSpPr>
          <p:cNvPr id="6" name="Text 3"/>
          <p:cNvSpPr/>
          <p:nvPr/>
        </p:nvSpPr>
        <p:spPr>
          <a:xfrm>
            <a:off x="2809756" y="523637"/>
            <a:ext cx="9010888" cy="118538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4670"/>
              </a:lnSpc>
              <a:buNone/>
            </a:pPr>
            <a:r>
              <a:rPr lang="en-US" sz="3735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Возрастные особенности развития (1-17 лет)</a:t>
            </a:r>
            <a:endParaRPr lang="en-US" sz="3735" dirty="0">
              <a:latin typeface="+mj-lt"/>
              <a:cs typeface="+mj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296269" y="1993463"/>
            <a:ext cx="37862" cy="5712500"/>
          </a:xfrm>
          <a:prstGeom prst="roundRect">
            <a:avLst>
              <a:gd name="adj" fmla="val 225468"/>
            </a:avLst>
          </a:prstGeom>
          <a:solidFill>
            <a:srgbClr val="B8C3DF"/>
          </a:solidFill>
        </p:spPr>
      </p:sp>
      <p:sp>
        <p:nvSpPr>
          <p:cNvPr id="8" name="Shape 5"/>
          <p:cNvSpPr/>
          <p:nvPr/>
        </p:nvSpPr>
        <p:spPr>
          <a:xfrm>
            <a:off x="6437948" y="2336006"/>
            <a:ext cx="663893" cy="37862"/>
          </a:xfrm>
          <a:prstGeom prst="roundRect">
            <a:avLst>
              <a:gd name="adj" fmla="val 225468"/>
            </a:avLst>
          </a:prstGeom>
          <a:solidFill>
            <a:srgbClr val="B8C3DF"/>
          </a:solidFill>
        </p:spPr>
      </p:sp>
      <p:sp>
        <p:nvSpPr>
          <p:cNvPr id="9" name="Shape 6"/>
          <p:cNvSpPr/>
          <p:nvPr/>
        </p:nvSpPr>
        <p:spPr>
          <a:xfrm>
            <a:off x="7101840" y="2141696"/>
            <a:ext cx="426720" cy="426720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261860" y="2177177"/>
            <a:ext cx="106680" cy="35564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40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1</a:t>
            </a:r>
          </a:p>
        </p:txBody>
      </p:sp>
      <p:sp>
        <p:nvSpPr>
          <p:cNvPr id="11" name="Text 8"/>
          <p:cNvSpPr/>
          <p:nvPr/>
        </p:nvSpPr>
        <p:spPr>
          <a:xfrm>
            <a:off x="3900607" y="2183130"/>
            <a:ext cx="2371249" cy="29646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r">
              <a:lnSpc>
                <a:spcPts val="2335"/>
              </a:lnSpc>
              <a:buNone/>
            </a:pPr>
            <a:r>
              <a:rPr lang="en-US" sz="1865" b="1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1-6 лет</a:t>
            </a:r>
            <a:endParaRPr lang="en-US" sz="1865" b="1" dirty="0">
              <a:cs typeface="+mn-lt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809756" y="2593300"/>
            <a:ext cx="3462099" cy="182022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lnSpc>
                <a:spcPts val="2390"/>
              </a:lnSpc>
              <a:buNone/>
            </a:pPr>
            <a:r>
              <a:rPr lang="en-US" sz="1495" dirty="0">
                <a:solidFill>
                  <a:srgbClr val="404155"/>
                </a:solidFill>
                <a:ea typeface="Nobile" pitchFamily="34" charset="-122"/>
                <a:cs typeface="+mn-lt"/>
              </a:rPr>
              <a:t>В этом возрасте девочки активно растут и развиваются, формируются половые органы и молочные железы. Начинается процесс овуляции, но менструации еще не наступают.</a:t>
            </a:r>
            <a:endParaRPr lang="en-US" sz="1495" dirty="0">
              <a:cs typeface="+mn-lt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528560" y="3284458"/>
            <a:ext cx="663893" cy="37862"/>
          </a:xfrm>
          <a:prstGeom prst="roundRect">
            <a:avLst>
              <a:gd name="adj" fmla="val 225468"/>
            </a:avLst>
          </a:prstGeom>
          <a:solidFill>
            <a:srgbClr val="B8C3DF"/>
          </a:solidFill>
        </p:spPr>
      </p:sp>
      <p:sp>
        <p:nvSpPr>
          <p:cNvPr id="14" name="Shape 11"/>
          <p:cNvSpPr/>
          <p:nvPr/>
        </p:nvSpPr>
        <p:spPr>
          <a:xfrm>
            <a:off x="7101840" y="3090148"/>
            <a:ext cx="426720" cy="426720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231975" y="3125629"/>
            <a:ext cx="166449" cy="35564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40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2</a:t>
            </a:r>
          </a:p>
        </p:txBody>
      </p:sp>
      <p:sp>
        <p:nvSpPr>
          <p:cNvPr id="16" name="Text 13"/>
          <p:cNvSpPr/>
          <p:nvPr/>
        </p:nvSpPr>
        <p:spPr>
          <a:xfrm>
            <a:off x="8358545" y="3131582"/>
            <a:ext cx="2371249" cy="29646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335"/>
              </a:lnSpc>
              <a:buNone/>
            </a:pPr>
            <a:r>
              <a:rPr lang="en-US" sz="1865" b="1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7-11 лет</a:t>
            </a:r>
            <a:endParaRPr lang="en-US" sz="1865" b="1" dirty="0">
              <a:cs typeface="+mn-lt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8358545" y="3541752"/>
            <a:ext cx="3462099" cy="212359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390"/>
              </a:lnSpc>
              <a:buNone/>
            </a:pPr>
            <a:r>
              <a:rPr lang="en-US" sz="1495" dirty="0">
                <a:solidFill>
                  <a:srgbClr val="404155"/>
                </a:solidFill>
                <a:ea typeface="Nobile" pitchFamily="34" charset="-122"/>
                <a:cs typeface="+mn-lt"/>
              </a:rPr>
              <a:t>Во время предпубертатного периода происходит ускорение роста, развитие вторичных половых признаков: рост волос на лобке и подмышках, увеличение молочных желез. Наступает менархе - первая менструация.</a:t>
            </a:r>
            <a:endParaRPr lang="en-US" sz="1495" dirty="0">
              <a:cs typeface="+mn-lt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6437948" y="5135404"/>
            <a:ext cx="663893" cy="37862"/>
          </a:xfrm>
          <a:prstGeom prst="roundRect">
            <a:avLst>
              <a:gd name="adj" fmla="val 225468"/>
            </a:avLst>
          </a:prstGeom>
          <a:solidFill>
            <a:srgbClr val="B8C3DF"/>
          </a:solidFill>
        </p:spPr>
      </p:sp>
      <p:sp>
        <p:nvSpPr>
          <p:cNvPr id="19" name="Shape 16"/>
          <p:cNvSpPr/>
          <p:nvPr/>
        </p:nvSpPr>
        <p:spPr>
          <a:xfrm>
            <a:off x="7101840" y="4941094"/>
            <a:ext cx="426720" cy="426720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231380" y="4976574"/>
            <a:ext cx="167640" cy="35564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40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3</a:t>
            </a:r>
          </a:p>
        </p:txBody>
      </p:sp>
      <p:sp>
        <p:nvSpPr>
          <p:cNvPr id="21" name="Text 18"/>
          <p:cNvSpPr/>
          <p:nvPr/>
        </p:nvSpPr>
        <p:spPr>
          <a:xfrm>
            <a:off x="3900607" y="4982528"/>
            <a:ext cx="2371249" cy="29646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r">
              <a:lnSpc>
                <a:spcPts val="2335"/>
              </a:lnSpc>
              <a:buNone/>
            </a:pPr>
            <a:r>
              <a:rPr lang="en-US" sz="1865" b="1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12-17 лет</a:t>
            </a:r>
          </a:p>
        </p:txBody>
      </p:sp>
      <p:sp>
        <p:nvSpPr>
          <p:cNvPr id="22" name="Text 19"/>
          <p:cNvSpPr/>
          <p:nvPr/>
        </p:nvSpPr>
        <p:spPr>
          <a:xfrm>
            <a:off x="2809756" y="5392698"/>
            <a:ext cx="3462099" cy="212359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lnSpc>
                <a:spcPts val="2390"/>
              </a:lnSpc>
              <a:buNone/>
            </a:pPr>
            <a:r>
              <a:rPr lang="en-US" sz="1495" dirty="0">
                <a:solidFill>
                  <a:srgbClr val="404155"/>
                </a:solidFill>
                <a:ea typeface="Nobile" pitchFamily="34" charset="-122"/>
                <a:cs typeface="+mn-lt"/>
              </a:rPr>
              <a:t>Это период полового созревания, когда происходит окончательное формирование половой системы и репродуктивной функции. Менструальный цикл становится регулярным, появляются овуляция и менструальные боли.</a:t>
            </a:r>
            <a:endParaRPr lang="en-US" sz="1495" dirty="0">
              <a:cs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</p:spPr>
      </p:sp>
      <p:sp>
        <p:nvSpPr>
          <p:cNvPr id="4" name="Text 2"/>
          <p:cNvSpPr/>
          <p:nvPr/>
        </p:nvSpPr>
        <p:spPr>
          <a:xfrm>
            <a:off x="2037715" y="1598930"/>
            <a:ext cx="11417300" cy="13887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470"/>
              </a:lnSpc>
              <a:buNone/>
            </a:pPr>
            <a:r>
              <a:rPr lang="en-US" sz="4375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Распространенные патологии и заболевания</a:t>
            </a:r>
            <a:endParaRPr lang="en-US" sz="4375" dirty="0">
              <a:latin typeface="+mj-lt"/>
              <a:cs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94029" y="2987596"/>
            <a:ext cx="10199013" cy="71080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Воспалительные заболевания репродуктивных органов (вульвит, вагинит, эндометрит, аднексит)</a:t>
            </a:r>
            <a:endParaRPr lang="en-US" sz="1750" dirty="0">
              <a:cs typeface="+mn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3394" y="3787854"/>
            <a:ext cx="10199013" cy="71080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Мочеполовые инфекции, в т.ч. урогенитальный кандидоз, трихомониаз, хламидиоз, гонорея</a:t>
            </a:r>
            <a:endParaRPr lang="en-US" sz="1750" dirty="0">
              <a:cs typeface="+mn-lt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94664" y="4631293"/>
            <a:ext cx="10199013" cy="71080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Фибромиома матки, эндометриоз, поликистоз яичников, киста яичника, опущение и выпадение половых органов</a:t>
            </a:r>
            <a:endParaRPr lang="en-US" sz="1750" dirty="0">
              <a:cs typeface="+mn-lt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95299" y="5630307"/>
            <a:ext cx="10199013" cy="35540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Нарушения менструального цикла: аменорея, дисменорея, меноррагия, метроррагия</a:t>
            </a:r>
            <a:endParaRPr lang="en-US" sz="1750" dirty="0">
              <a:cs typeface="+mn-lt"/>
            </a:endParaRPr>
          </a:p>
        </p:txBody>
      </p:sp>
      <p:sp>
        <p:nvSpPr>
          <p:cNvPr id="9" name="Text 7"/>
          <p:cNvSpPr/>
          <p:nvPr/>
        </p:nvSpPr>
        <p:spPr>
          <a:xfrm>
            <a:off x="2393394" y="6275189"/>
            <a:ext cx="10199013" cy="35540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Онкологические заболевания: рак шейки матки, рак яичников, рак молочной железы</a:t>
            </a:r>
            <a:endParaRPr lang="en-US" sz="1750" dirty="0">
              <a:cs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</p:spPr>
      </p:sp>
      <p:sp>
        <p:nvSpPr>
          <p:cNvPr id="4" name="Text 2"/>
          <p:cNvSpPr/>
          <p:nvPr/>
        </p:nvSpPr>
        <p:spPr>
          <a:xfrm>
            <a:off x="2037993" y="788075"/>
            <a:ext cx="7588568" cy="694373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470"/>
              </a:lnSpc>
              <a:buNone/>
            </a:pPr>
            <a:r>
              <a:rPr lang="en-US" sz="4375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Гигиена женского здоровья</a:t>
            </a:r>
            <a:endParaRPr lang="en-US" sz="4375" dirty="0">
              <a:latin typeface="+mj-lt"/>
              <a:cs typeface="+mj-lt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038628" y="195790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2704386"/>
            <a:ext cx="2388632" cy="6943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35"/>
              </a:lnSpc>
              <a:buNone/>
            </a:pPr>
            <a:r>
              <a:rPr lang="en-US" sz="2185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Интимная гигиена</a:t>
            </a:r>
            <a:endParaRPr lang="en-US" sz="2185" dirty="0">
              <a:cs typeface="+mn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3531989"/>
            <a:ext cx="2388632" cy="28432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Регулярное бережное очищение и гигиена интимных зон помогают предупредить развитие инфекций и поддерживать здоровье.</a:t>
            </a:r>
            <a:endParaRPr lang="en-US" sz="1750" dirty="0">
              <a:cs typeface="+mn-lt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759881" y="1926788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2704386"/>
            <a:ext cx="2388632" cy="6943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35"/>
              </a:lnSpc>
              <a:buNone/>
            </a:pPr>
            <a:r>
              <a:rPr lang="en-US" sz="2185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Средства гигиены</a:t>
            </a:r>
            <a:endParaRPr lang="en-US" sz="2185" dirty="0">
              <a:cs typeface="+mn-lt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9881" y="3531989"/>
            <a:ext cx="2388632" cy="390941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Использование качественных средств личной гигиены, таких как прокладки, тампоны или менструальные чаши, важно для комфорта и предотвращения раздражения.</a:t>
            </a:r>
            <a:endParaRPr lang="en-US" sz="1750" dirty="0">
              <a:cs typeface="+mn-lt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7481768" y="1926788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2704386"/>
            <a:ext cx="2388632" cy="6943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35"/>
              </a:lnSpc>
              <a:buNone/>
            </a:pPr>
            <a:r>
              <a:rPr lang="en-US" sz="2185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Ежедневный уход</a:t>
            </a:r>
            <a:endParaRPr lang="en-US" sz="2185" dirty="0">
              <a:cs typeface="+mn-lt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3531989"/>
            <a:ext cx="2388632" cy="355401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Ежедневное мытье, смена нижнего белья и использование средств интимной гигиены помогают предотвратить возникновение воспалений и инфекций.</a:t>
            </a:r>
            <a:endParaRPr lang="en-US" sz="1750" dirty="0">
              <a:cs typeface="+mn-lt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0203656" y="1926788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2704386"/>
            <a:ext cx="2388751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35"/>
              </a:lnSpc>
              <a:buNone/>
            </a:pPr>
            <a:r>
              <a:rPr lang="en-US" sz="2185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Уход за кожей</a:t>
            </a:r>
            <a:endParaRPr lang="en-US" sz="2185" dirty="0">
              <a:cs typeface="+mn-lt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203656" y="3184803"/>
            <a:ext cx="2388751" cy="319861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Важно использовать мягкие моющие средства без раздражающих компонентов, а также увлажнять и регулярно проверять состояние кожи.</a:t>
            </a:r>
            <a:endParaRPr lang="en-US" sz="1750" dirty="0">
              <a:cs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</p:spPr>
      </p:sp>
      <p:sp>
        <p:nvSpPr>
          <p:cNvPr id="4" name="Text 2"/>
          <p:cNvSpPr/>
          <p:nvPr/>
        </p:nvSpPr>
        <p:spPr>
          <a:xfrm>
            <a:off x="2451735" y="523875"/>
            <a:ext cx="10314940" cy="11887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4680"/>
              </a:lnSpc>
              <a:buNone/>
            </a:pPr>
            <a:r>
              <a:rPr lang="en-US" sz="3745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Физические упражнения для женского здоровья</a:t>
            </a:r>
            <a:endParaRPr lang="en-US" sz="3745" dirty="0">
              <a:latin typeface="+mj-lt"/>
              <a:cs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99040" y="2187416"/>
            <a:ext cx="1910120" cy="59412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870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Кардио-тренировки</a:t>
            </a:r>
            <a:endParaRPr lang="en-US" sz="1870" dirty="0">
              <a:latin typeface="+mj-lt"/>
              <a:cs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2799040" y="2971681"/>
            <a:ext cx="1910120" cy="45630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395"/>
              </a:lnSpc>
              <a:buNone/>
            </a:pPr>
            <a:r>
              <a:rPr lang="en-US" sz="1495" dirty="0">
                <a:solidFill>
                  <a:srgbClr val="404155"/>
                </a:solidFill>
                <a:ea typeface="Nobile" pitchFamily="34" charset="-122"/>
                <a:cs typeface="+mn-lt"/>
              </a:rPr>
              <a:t>Регулярные аэробные упражнения, такие как бег, плавание или танцы, помогают улучшить кровообращение, укрепить сердечно-сосудистую систему и снизить риск гипертонии и других заболеваний.</a:t>
            </a:r>
            <a:endParaRPr lang="en-US" sz="1495" dirty="0">
              <a:cs typeface="+mn-lt"/>
            </a:endParaRPr>
          </a:p>
        </p:txBody>
      </p:sp>
      <p:sp>
        <p:nvSpPr>
          <p:cNvPr id="7" name="Text 5"/>
          <p:cNvSpPr/>
          <p:nvPr/>
        </p:nvSpPr>
        <p:spPr>
          <a:xfrm>
            <a:off x="5180648" y="2187416"/>
            <a:ext cx="1910120" cy="59412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870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Укрепление мышц</a:t>
            </a:r>
          </a:p>
        </p:txBody>
      </p:sp>
      <p:sp>
        <p:nvSpPr>
          <p:cNvPr id="8" name="Text 6"/>
          <p:cNvSpPr/>
          <p:nvPr/>
        </p:nvSpPr>
        <p:spPr>
          <a:xfrm>
            <a:off x="5180648" y="2971681"/>
            <a:ext cx="1910120" cy="425886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395"/>
              </a:lnSpc>
              <a:buNone/>
            </a:pPr>
            <a:r>
              <a:rPr lang="en-US" sz="1495" dirty="0">
                <a:solidFill>
                  <a:srgbClr val="404155"/>
                </a:solidFill>
                <a:ea typeface="Nobile" pitchFamily="34" charset="-122"/>
                <a:cs typeface="+mn-lt"/>
              </a:rPr>
              <a:t>Силовые тренировки с использованием веса собственного тела или небольших отягощений позволяют укрепить мышцы тазового дна, улучшить осанку и предотвратить опущение органов малого таза.</a:t>
            </a:r>
            <a:endParaRPr lang="en-US" sz="1495" dirty="0">
              <a:cs typeface="+mn-lt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62255" y="2187416"/>
            <a:ext cx="1910120" cy="59412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870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Растяжка и гибкость</a:t>
            </a:r>
            <a:endParaRPr lang="en-US" sz="1870" dirty="0">
              <a:latin typeface="+mj-lt"/>
              <a:cs typeface="+mj-lt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62255" y="2971681"/>
            <a:ext cx="1910120" cy="273784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395"/>
              </a:lnSpc>
              <a:buNone/>
            </a:pPr>
            <a:r>
              <a:rPr lang="en-US" sz="1495" dirty="0">
                <a:solidFill>
                  <a:srgbClr val="404155"/>
                </a:solidFill>
                <a:ea typeface="Nobile" pitchFamily="34" charset="-122"/>
                <a:cs typeface="+mn-lt"/>
              </a:rPr>
              <a:t>Упражнения на растяжку и йога помогают повысить гибкость, снизить мышечное напряжение и улучшить общее самочувствие женщины.</a:t>
            </a:r>
            <a:endParaRPr lang="en-US" sz="1495" dirty="0">
              <a:cs typeface="+mn-lt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943862" y="2187416"/>
            <a:ext cx="1910120" cy="89118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870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Релаксация и стресс-менеджмент</a:t>
            </a:r>
            <a:endParaRPr lang="en-US" sz="1870" dirty="0">
              <a:latin typeface="+mj-lt"/>
              <a:cs typeface="+mj-lt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943862" y="3268742"/>
            <a:ext cx="1910120" cy="395466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395"/>
              </a:lnSpc>
              <a:buNone/>
            </a:pPr>
            <a:r>
              <a:rPr lang="en-US" sz="1495" dirty="0">
                <a:solidFill>
                  <a:srgbClr val="404155"/>
                </a:solidFill>
                <a:ea typeface="Nobile" pitchFamily="34" charset="-122"/>
                <a:cs typeface="+mn-lt"/>
              </a:rPr>
              <a:t>Медитация, дыхательные практики и другие методы релаксации способствуют снижению стресса, улучшению эмоционального фона и поддержанию психического здоровья.</a:t>
            </a:r>
            <a:endParaRPr lang="en-US" sz="1495" dirty="0">
              <a:cs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</p:spPr>
      </p:sp>
      <p:sp>
        <p:nvSpPr>
          <p:cNvPr id="4" name="Text 2"/>
          <p:cNvSpPr/>
          <p:nvPr/>
        </p:nvSpPr>
        <p:spPr>
          <a:xfrm>
            <a:off x="2037715" y="1707515"/>
            <a:ext cx="11237595" cy="13887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470"/>
              </a:lnSpc>
              <a:buNone/>
            </a:pPr>
            <a:r>
              <a:rPr lang="en-US" sz="4375" dirty="0">
                <a:solidFill>
                  <a:srgbClr val="1B1B27"/>
                </a:solidFill>
                <a:ea typeface="Alexandria" pitchFamily="34" charset="-122"/>
                <a:cs typeface="+mn-lt"/>
              </a:rPr>
              <a:t>Психологические аспекты женского здоровья</a:t>
            </a:r>
            <a:endParaRPr lang="en-US" sz="4375" dirty="0">
              <a:cs typeface="+mn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429238"/>
            <a:ext cx="10554414" cy="1421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Женское здоровье тесно связано с психологическим состоянием. Тревога, депрессия, стресс могут вызывать физические симптомы и осложнять течение заболеваний. Важно уделять внимание эмоциональному комфорту, развивать навыки стресс-менеджмента и регулярно заниматься практиками релаксации.</a:t>
            </a:r>
          </a:p>
        </p:txBody>
      </p:sp>
      <p:sp>
        <p:nvSpPr>
          <p:cNvPr id="6" name="Text 4"/>
          <p:cNvSpPr/>
          <p:nvPr/>
        </p:nvSpPr>
        <p:spPr>
          <a:xfrm>
            <a:off x="2037993" y="5100757"/>
            <a:ext cx="10554414" cy="1421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Чувство удовлетворенности собой, гармонии с собственным телом и позитивный настрой оказывают благотворное влияние на женское здоровье. Самооценка, сексуальная удовлетворенность и психологический комфорт играют ключевую роль в профилактике многих проблем.</a:t>
            </a:r>
            <a:endParaRPr lang="en-US" sz="1750" dirty="0">
              <a:cs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F9F9FF"/>
          </a:solidFill>
        </p:spPr>
      </p:sp>
      <p:sp>
        <p:nvSpPr>
          <p:cNvPr id="4" name="Text 2"/>
          <p:cNvSpPr/>
          <p:nvPr/>
        </p:nvSpPr>
        <p:spPr>
          <a:xfrm>
            <a:off x="2654975" y="539591"/>
            <a:ext cx="8859560" cy="61317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4830"/>
              </a:lnSpc>
              <a:buNone/>
            </a:pPr>
            <a:r>
              <a:rPr lang="en-US" sz="3865" dirty="0">
                <a:solidFill>
                  <a:srgbClr val="1B1B27"/>
                </a:solidFill>
                <a:latin typeface="+mj-lt"/>
                <a:ea typeface="Alexandria" pitchFamily="34" charset="-122"/>
                <a:cs typeface="+mj-lt"/>
              </a:rPr>
              <a:t>Менструальный цикл: фазы и нормы</a:t>
            </a:r>
            <a:endParaRPr lang="en-US" sz="3865" dirty="0">
              <a:latin typeface="+mj-lt"/>
              <a:cs typeface="+mj-lt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289" y="1545193"/>
            <a:ext cx="1153358" cy="113049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938832" y="2054304"/>
            <a:ext cx="92035" cy="3924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090"/>
              </a:lnSpc>
              <a:buNone/>
            </a:pPr>
            <a:r>
              <a:rPr lang="en-US" sz="1930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1</a:t>
            </a:r>
            <a:endParaRPr lang="en-US" sz="1930" dirty="0">
              <a:cs typeface="+mn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57863" y="1741408"/>
            <a:ext cx="2452688" cy="3065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415"/>
              </a:lnSpc>
              <a:buNone/>
            </a:pPr>
            <a:r>
              <a:rPr lang="en-US" sz="1930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Менструация</a:t>
            </a:r>
            <a:endParaRPr lang="en-US" sz="1930" dirty="0">
              <a:cs typeface="+mn-lt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57863" y="2165628"/>
            <a:ext cx="4025860" cy="313849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470"/>
              </a:lnSpc>
              <a:buNone/>
            </a:pPr>
            <a:r>
              <a:rPr lang="en-US" sz="1545" dirty="0">
                <a:solidFill>
                  <a:srgbClr val="404155"/>
                </a:solidFill>
                <a:ea typeface="Nobile" pitchFamily="34" charset="-122"/>
                <a:cs typeface="+mn-lt"/>
              </a:rPr>
              <a:t>Отторжение слизистой оболочки матки</a:t>
            </a:r>
            <a:endParaRPr lang="en-US" sz="1545" dirty="0">
              <a:cs typeface="+mn-lt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610701" y="2678460"/>
            <a:ext cx="6315551" cy="19586"/>
          </a:xfrm>
          <a:prstGeom prst="roundRect">
            <a:avLst>
              <a:gd name="adj" fmla="val 450824"/>
            </a:avLst>
          </a:prstGeom>
          <a:solidFill>
            <a:srgbClr val="B8C3DF"/>
          </a:solidFill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550" y="2724745"/>
            <a:ext cx="2306717" cy="113049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913114" y="3093720"/>
            <a:ext cx="143470" cy="3924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090"/>
              </a:lnSpc>
              <a:buNone/>
            </a:pPr>
            <a:r>
              <a:rPr lang="en-US" sz="1930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2</a:t>
            </a:r>
            <a:endParaRPr lang="en-US" sz="1930" dirty="0">
              <a:cs typeface="+mn-lt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34482" y="2920960"/>
            <a:ext cx="2514362" cy="3065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415"/>
              </a:lnSpc>
              <a:buNone/>
            </a:pPr>
            <a:r>
              <a:rPr lang="en-US" sz="1930" dirty="0">
                <a:solidFill>
                  <a:srgbClr val="404155"/>
                </a:solidFill>
                <a:latin typeface="+mj-lt"/>
                <a:ea typeface="Alexandria" pitchFamily="34" charset="-122"/>
                <a:cs typeface="+mj-lt"/>
              </a:rPr>
              <a:t>Фолликулярная фаза</a:t>
            </a:r>
          </a:p>
        </p:txBody>
      </p:sp>
      <p:sp>
        <p:nvSpPr>
          <p:cNvPr id="13" name="Text 9"/>
          <p:cNvSpPr/>
          <p:nvPr/>
        </p:nvSpPr>
        <p:spPr>
          <a:xfrm>
            <a:off x="6334482" y="3345180"/>
            <a:ext cx="4676537" cy="313849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470"/>
              </a:lnSpc>
              <a:buNone/>
            </a:pPr>
            <a:r>
              <a:rPr lang="en-US" sz="1545" dirty="0">
                <a:solidFill>
                  <a:srgbClr val="404155"/>
                </a:solidFill>
                <a:ea typeface="Nobile" pitchFamily="34" charset="-122"/>
                <a:cs typeface="+mn-lt"/>
              </a:rPr>
              <a:t>Созревание фолликула и выработка эстрогена</a:t>
            </a:r>
            <a:endParaRPr lang="en-US" sz="1545" dirty="0">
              <a:cs typeface="+mn-lt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6187321" y="3858012"/>
            <a:ext cx="5738932" cy="19586"/>
          </a:xfrm>
          <a:prstGeom prst="roundRect">
            <a:avLst>
              <a:gd name="adj" fmla="val 450824"/>
            </a:avLst>
          </a:prstGeom>
          <a:solidFill>
            <a:srgbClr val="B8C3DF"/>
          </a:solidFill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931" y="3904297"/>
            <a:ext cx="3460075" cy="113049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912757" y="4273272"/>
            <a:ext cx="144423" cy="3924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090"/>
              </a:lnSpc>
              <a:buNone/>
            </a:pPr>
            <a:r>
              <a:rPr lang="en-US" sz="1930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3</a:t>
            </a:r>
            <a:endParaRPr lang="en-US" sz="1930" dirty="0">
              <a:cs typeface="+mn-lt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6911221" y="4100512"/>
            <a:ext cx="2452688" cy="3065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415"/>
              </a:lnSpc>
              <a:buNone/>
            </a:pPr>
            <a:r>
              <a:rPr lang="en-US" sz="1930" dirty="0">
                <a:solidFill>
                  <a:srgbClr val="404155"/>
                </a:solidFill>
                <a:latin typeface="+mj-lt"/>
                <a:ea typeface="Alexandria" pitchFamily="34" charset="-122"/>
                <a:cs typeface="+mj-lt"/>
              </a:rPr>
              <a:t>Овуляция</a:t>
            </a:r>
            <a:endParaRPr lang="en-US" sz="1930" dirty="0">
              <a:latin typeface="+mj-lt"/>
              <a:cs typeface="+mj-lt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6911221" y="4524732"/>
            <a:ext cx="3817382" cy="313849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470"/>
              </a:lnSpc>
              <a:buNone/>
            </a:pPr>
            <a:r>
              <a:rPr lang="en-US" sz="1545" dirty="0">
                <a:solidFill>
                  <a:srgbClr val="404155"/>
                </a:solidFill>
                <a:ea typeface="Nobile" pitchFamily="34" charset="-122"/>
                <a:cs typeface="+mn-lt"/>
              </a:rPr>
              <a:t>Выход зрелой яйцеклетки из яичника</a:t>
            </a:r>
            <a:endParaRPr lang="en-US" sz="1545" dirty="0">
              <a:cs typeface="+mn-lt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6764060" y="5037564"/>
            <a:ext cx="5162193" cy="19586"/>
          </a:xfrm>
          <a:prstGeom prst="roundRect">
            <a:avLst>
              <a:gd name="adj" fmla="val 450824"/>
            </a:avLst>
          </a:prstGeom>
          <a:solidFill>
            <a:srgbClr val="B8C3DF"/>
          </a:solidFill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192" y="5083850"/>
            <a:ext cx="4613553" cy="113049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4911685" y="5452824"/>
            <a:ext cx="146447" cy="3924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090"/>
              </a:lnSpc>
              <a:buNone/>
            </a:pPr>
            <a:r>
              <a:rPr lang="en-US" sz="1930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4</a:t>
            </a:r>
            <a:endParaRPr lang="en-US" sz="1930" dirty="0">
              <a:cs typeface="+mn-lt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7487960" y="5280065"/>
            <a:ext cx="2452688" cy="3065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415"/>
              </a:lnSpc>
              <a:buNone/>
            </a:pPr>
            <a:r>
              <a:rPr lang="en-US" sz="1930" dirty="0">
                <a:solidFill>
                  <a:srgbClr val="404155"/>
                </a:solidFill>
                <a:latin typeface="+mj-lt"/>
                <a:ea typeface="Alexandria" pitchFamily="34" charset="-122"/>
                <a:cs typeface="+mj-lt"/>
              </a:rPr>
              <a:t>Лютеиновая фаза</a:t>
            </a:r>
            <a:endParaRPr lang="en-US" sz="1930" dirty="0">
              <a:latin typeface="+mj-lt"/>
              <a:cs typeface="+mj-lt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7487960" y="5704284"/>
            <a:ext cx="4068366" cy="313849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470"/>
              </a:lnSpc>
              <a:buNone/>
            </a:pPr>
            <a:r>
              <a:rPr lang="en-US" sz="1545" dirty="0">
                <a:solidFill>
                  <a:srgbClr val="404155"/>
                </a:solidFill>
                <a:ea typeface="Nobile" pitchFamily="34" charset="-122"/>
                <a:cs typeface="+mn-lt"/>
              </a:rPr>
              <a:t>Подготовка эндометрия к имплантации</a:t>
            </a:r>
            <a:endParaRPr lang="en-US" sz="1545" dirty="0">
              <a:cs typeface="+mn-lt"/>
            </a:endParaRPr>
          </a:p>
        </p:txBody>
      </p:sp>
      <p:sp>
        <p:nvSpPr>
          <p:cNvPr id="24" name="Text 18"/>
          <p:cNvSpPr/>
          <p:nvPr/>
        </p:nvSpPr>
        <p:spPr>
          <a:xfrm>
            <a:off x="2654975" y="6435090"/>
            <a:ext cx="9320332" cy="12553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470"/>
              </a:lnSpc>
              <a:buNone/>
            </a:pPr>
            <a:r>
              <a:rPr lang="en-US" sz="1545" dirty="0">
                <a:solidFill>
                  <a:srgbClr val="404155"/>
                </a:solidFill>
                <a:ea typeface="Nobile" pitchFamily="34" charset="-122"/>
                <a:cs typeface="+mn-lt"/>
              </a:rPr>
              <a:t>Нормальный менструальный цикл у женщин длится 21-35 дней. Менструации должны быть регулярными, умеренными по объему и длиться 3-7 дней без болезненных ощущений. Отклонения от нормы, такие как сильные кровотечения, аменорея или дисменорея, могут быть признаками патологий и требуют медицинского обследования.</a:t>
            </a:r>
            <a:endParaRPr lang="en-US" sz="1545" dirty="0">
              <a:cs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</p:spPr>
      </p:sp>
      <p:sp>
        <p:nvSpPr>
          <p:cNvPr id="4" name="Text 2"/>
          <p:cNvSpPr/>
          <p:nvPr/>
        </p:nvSpPr>
        <p:spPr>
          <a:xfrm>
            <a:off x="2037993" y="935236"/>
            <a:ext cx="10104001" cy="694373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470"/>
              </a:lnSpc>
              <a:buNone/>
            </a:pPr>
            <a:r>
              <a:rPr lang="en-US" sz="4375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Профилактика и ранняя диагностика</a:t>
            </a:r>
            <a:endParaRPr lang="en-US" sz="4375" dirty="0"/>
          </a:p>
        </p:txBody>
      </p:sp>
      <p:sp>
        <p:nvSpPr>
          <p:cNvPr id="5" name="Shape 3"/>
          <p:cNvSpPr/>
          <p:nvPr/>
        </p:nvSpPr>
        <p:spPr>
          <a:xfrm>
            <a:off x="2037993" y="22475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5397" y="2289215"/>
            <a:ext cx="125016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0"/>
              </a:lnSpc>
              <a:buNone/>
            </a:pPr>
            <a:r>
              <a:rPr lang="en-US" sz="2625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1</a:t>
            </a:r>
          </a:p>
        </p:txBody>
      </p:sp>
      <p:sp>
        <p:nvSpPr>
          <p:cNvPr id="7" name="Text 5"/>
          <p:cNvSpPr/>
          <p:nvPr/>
        </p:nvSpPr>
        <p:spPr>
          <a:xfrm>
            <a:off x="2760107" y="2323862"/>
            <a:ext cx="4444008" cy="6943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35"/>
              </a:lnSpc>
              <a:buNone/>
            </a:pPr>
            <a:r>
              <a:rPr lang="en-US" sz="2185" dirty="0">
                <a:solidFill>
                  <a:srgbClr val="404155"/>
                </a:solidFill>
                <a:latin typeface="+mj-lt"/>
                <a:ea typeface="Alexandria" pitchFamily="34" charset="-122"/>
                <a:cs typeface="+mj-lt"/>
              </a:rPr>
              <a:t>Регулярные медицинские осмотры</a:t>
            </a:r>
            <a:endParaRPr lang="en-US" sz="2185" dirty="0">
              <a:latin typeface="+mj-lt"/>
              <a:cs typeface="+mj-lt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60107" y="3151465"/>
            <a:ext cx="4444008" cy="1421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Ежегодные визиты к гинекологу помогают выявить патологии на ранней стадии и вовремя начать лечение.</a:t>
            </a:r>
            <a:endParaRPr lang="en-US" sz="1750" dirty="0">
              <a:cs typeface="+mn-lt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6285" y="22475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8685" y="2289215"/>
            <a:ext cx="195024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0"/>
              </a:lnSpc>
              <a:buNone/>
            </a:pPr>
            <a:r>
              <a:rPr lang="en-US" sz="2625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2</a:t>
            </a:r>
            <a:endParaRPr lang="en-US" sz="2625" dirty="0">
              <a:cs typeface="+mn-lt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48399" y="2323862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5"/>
              </a:lnSpc>
              <a:buNone/>
            </a:pPr>
            <a:r>
              <a:rPr lang="en-US" sz="2185" dirty="0">
                <a:solidFill>
                  <a:srgbClr val="404155"/>
                </a:solidFill>
                <a:latin typeface="+mj-lt"/>
                <a:ea typeface="Alexandria" pitchFamily="34" charset="-122"/>
                <a:cs typeface="+mj-lt"/>
              </a:rPr>
              <a:t>Самообследование</a:t>
            </a:r>
            <a:endParaRPr lang="en-US" sz="2185" dirty="0">
              <a:latin typeface="+mj-lt"/>
              <a:cs typeface="+mj-lt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148399" y="2804279"/>
            <a:ext cx="4444008" cy="1421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Осмотр молочных желез и наблюдение за изменениями в состоянии здоровья способствуют ранней диагностике.</a:t>
            </a:r>
            <a:endParaRPr lang="en-US" sz="1750" dirty="0">
              <a:cs typeface="+mn-lt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89798" y="5010507"/>
            <a:ext cx="196334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0"/>
              </a:lnSpc>
              <a:buNone/>
            </a:pPr>
            <a:r>
              <a:rPr lang="en-US" sz="2625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3</a:t>
            </a:r>
            <a:endParaRPr lang="en-US" sz="2625" dirty="0">
              <a:cs typeface="+mn-lt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3182064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5"/>
              </a:lnSpc>
              <a:buNone/>
            </a:pPr>
            <a:r>
              <a:rPr lang="en-US" sz="2185" dirty="0">
                <a:solidFill>
                  <a:srgbClr val="404155"/>
                </a:solidFill>
                <a:latin typeface="+mj-lt"/>
                <a:ea typeface="Alexandria" pitchFamily="34" charset="-122"/>
                <a:cs typeface="+mj-lt"/>
              </a:rPr>
              <a:t>Здоровый образ жизни</a:t>
            </a:r>
            <a:endParaRPr lang="en-US" sz="2185" dirty="0">
              <a:latin typeface="+mj-lt"/>
              <a:cs typeface="+mj-lt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760107" y="5525572"/>
            <a:ext cx="4444008" cy="1421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Сбалансированное питание, физическая активность и отказ от вредных привычек укрепляют иммунитет и предотвращают болезни.</a:t>
            </a:r>
            <a:endParaRPr lang="en-US" sz="1750" dirty="0">
              <a:cs typeface="+mn-lt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76661" y="5010507"/>
            <a:ext cx="199072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0"/>
              </a:lnSpc>
              <a:buNone/>
            </a:pPr>
            <a:r>
              <a:rPr lang="en-US" sz="2625" dirty="0">
                <a:solidFill>
                  <a:srgbClr val="404155"/>
                </a:solidFill>
                <a:ea typeface="Alexandria" pitchFamily="34" charset="-122"/>
                <a:cs typeface="+mn-lt"/>
              </a:rPr>
              <a:t>4</a:t>
            </a:r>
            <a:endParaRPr lang="en-US" sz="2625" dirty="0">
              <a:cs typeface="+mn-lt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4444008" cy="6943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35"/>
              </a:lnSpc>
              <a:buNone/>
            </a:pPr>
            <a:r>
              <a:rPr lang="en-US" sz="2185" dirty="0">
                <a:solidFill>
                  <a:srgbClr val="404155"/>
                </a:solidFill>
                <a:latin typeface="+mj-lt"/>
                <a:ea typeface="Alexandria" pitchFamily="34" charset="-122"/>
                <a:cs typeface="+mj-lt"/>
              </a:rPr>
              <a:t>Раннее обращение к специалисту</a:t>
            </a:r>
            <a:endParaRPr lang="en-US" sz="2185" dirty="0">
              <a:latin typeface="+mj-lt"/>
              <a:cs typeface="+mj-lt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48399" y="5872758"/>
            <a:ext cx="4444008" cy="1421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ea typeface="Nobile" pitchFamily="34" charset="-122"/>
                <a:cs typeface="+mn-lt"/>
              </a:rPr>
              <a:t>Незамедлительное обращение к врачу при возникновении любых тревожных симптомов помогает быстро установить диагноз и начать лечение.</a:t>
            </a:r>
            <a:endParaRPr lang="en-US" sz="1750" dirty="0">
              <a:cs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696</Words>
  <Application>Microsoft Office PowerPoint</Application>
  <PresentationFormat>Произвольный</PresentationFormat>
  <Paragraphs>80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dvizyxa</cp:lastModifiedBy>
  <cp:revision>4</cp:revision>
  <dcterms:created xsi:type="dcterms:W3CDTF">2024-05-02T15:42:00Z</dcterms:created>
  <dcterms:modified xsi:type="dcterms:W3CDTF">2024-05-20T08:54:59Z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6314B35CCE4648E8A722CB294D37B84E_13</vt:lpwstr>
  </property>
  <property fmtid="{D5CDD505-2E9C-101B-9397-08002B2CF9AE}" pid="3" name="KSOProductBuildVer">
    <vt:lpwstr>1049-12.2.0.13431</vt:lpwstr>
  </property>
</Properties>
</file>