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 id="271" r:id="rId18"/>
    <p:sldId id="284" r:id="rId19"/>
    <p:sldId id="275" r:id="rId20"/>
    <p:sldId id="272" r:id="rId21"/>
    <p:sldId id="283" r:id="rId22"/>
    <p:sldId id="273" r:id="rId23"/>
    <p:sldId id="276" r:id="rId24"/>
    <p:sldId id="279" r:id="rId25"/>
    <p:sldId id="277" r:id="rId26"/>
    <p:sldId id="280" r:id="rId27"/>
    <p:sldId id="278" r:id="rId28"/>
    <p:sldId id="281" r:id="rId29"/>
    <p:sldId id="282"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9D9"/>
    <a:srgbClr val="13ED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27073-1BDF-CA3C-92FD-2DF35C11404A}" v="23" dt="2024-05-16T19:18:18.563"/>
    <p1510:client id="{64CA0E36-6DE8-6F42-2B60-58112B292DB0}" v="1325" dt="2024-05-16T20:54:55.559"/>
    <p1510:client id="{9E97648E-4153-87B1-ACA2-BD3EAD2BC259}" v="9" dt="2024-05-16T19:13:15.268"/>
    <p1510:client id="{D3712816-A2B3-1872-6629-B31601773545}" v="38" dt="2024-05-16T19:22:50.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p:scale>
          <a:sx n="120" d="100"/>
          <a:sy n="120" d="100"/>
        </p:scale>
        <p:origin x="-12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doughnutChart>
        <c:varyColors val="1"/>
        <c:ser>
          <c:idx val="0"/>
          <c:order val="0"/>
          <c:tx>
            <c:strRef>
              <c:f>Лист1!$B$1</c:f>
              <c:strCache>
                <c:ptCount val="1"/>
                <c:pt idx="0">
                  <c:v>Среднее время проведенное за гаджетами (час)</c:v>
                </c:pt>
              </c:strCache>
            </c:strRef>
          </c:tx>
          <c:dLbls>
            <c:showLegendKey val="0"/>
            <c:showVal val="0"/>
            <c:showCatName val="0"/>
            <c:showSerName val="0"/>
            <c:showPercent val="1"/>
            <c:showBubbleSize val="0"/>
            <c:showLeaderLines val="1"/>
          </c:dLbls>
          <c:cat>
            <c:strRef>
              <c:f>Лист1!$A$2:$A$5</c:f>
              <c:strCache>
                <c:ptCount val="4"/>
                <c:pt idx="0">
                  <c:v>от 1 до 3</c:v>
                </c:pt>
                <c:pt idx="1">
                  <c:v>от 3 до 6</c:v>
                </c:pt>
                <c:pt idx="2">
                  <c:v>от 6 до 8</c:v>
                </c:pt>
                <c:pt idx="3">
                  <c:v>8&lt;</c:v>
                </c:pt>
              </c:strCache>
            </c:strRef>
          </c:cat>
          <c:val>
            <c:numRef>
              <c:f>Лист1!$B$2:$B$5</c:f>
              <c:numCache>
                <c:formatCode>General</c:formatCode>
                <c:ptCount val="4"/>
                <c:pt idx="0">
                  <c:v>10</c:v>
                </c:pt>
                <c:pt idx="1">
                  <c:v>35</c:v>
                </c:pt>
                <c:pt idx="2">
                  <c:v>45</c:v>
                </c:pt>
                <c:pt idx="3">
                  <c:v>10</c:v>
                </c:pt>
              </c:numCache>
            </c:numRef>
          </c:val>
        </c:ser>
        <c:dLbls>
          <c:showLegendKey val="0"/>
          <c:showVal val="0"/>
          <c:showCatName val="0"/>
          <c:showSerName val="0"/>
          <c:showPercent val="1"/>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3600" dirty="0">
                <a:solidFill>
                  <a:schemeClr val="bg1"/>
                </a:solidFill>
                <a:latin typeface="Times New Roman" pitchFamily="18" charset="0"/>
                <a:cs typeface="Times New Roman" pitchFamily="18" charset="0"/>
              </a:rPr>
              <a:t>Качество зрения у подростков</a:t>
            </a:r>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Качество зрения у подростков</c:v>
                </c:pt>
              </c:strCache>
            </c:strRef>
          </c:tx>
          <c:spPr>
            <a:ln>
              <a:solidFill>
                <a:srgbClr val="92D050"/>
              </a:solidFill>
            </a:ln>
          </c:spPr>
          <c:dPt>
            <c:idx val="0"/>
            <c:bubble3D val="0"/>
            <c:spPr>
              <a:solidFill>
                <a:schemeClr val="accent1">
                  <a:lumMod val="40000"/>
                  <a:lumOff val="60000"/>
                </a:schemeClr>
              </a:solidFill>
              <a:ln>
                <a:solidFill>
                  <a:srgbClr val="92D050"/>
                </a:solidFill>
              </a:ln>
            </c:spPr>
          </c:dPt>
          <c:dPt>
            <c:idx val="1"/>
            <c:bubble3D val="0"/>
            <c:spPr>
              <a:solidFill>
                <a:schemeClr val="accent1">
                  <a:lumMod val="60000"/>
                  <a:lumOff val="40000"/>
                </a:schemeClr>
              </a:solidFill>
              <a:ln>
                <a:solidFill>
                  <a:srgbClr val="92D050"/>
                </a:solidFill>
              </a:ln>
            </c:spPr>
          </c:dPt>
          <c:dPt>
            <c:idx val="2"/>
            <c:bubble3D val="0"/>
            <c:spPr>
              <a:solidFill>
                <a:schemeClr val="accent1">
                  <a:lumMod val="75000"/>
                </a:schemeClr>
              </a:solidFill>
              <a:ln>
                <a:solidFill>
                  <a:srgbClr val="92D050"/>
                </a:solidFill>
              </a:ln>
            </c:spPr>
          </c:dPt>
          <c:dPt>
            <c:idx val="3"/>
            <c:bubble3D val="0"/>
            <c:spPr>
              <a:solidFill>
                <a:schemeClr val="accent1">
                  <a:lumMod val="20000"/>
                  <a:lumOff val="80000"/>
                </a:schemeClr>
              </a:solidFill>
              <a:ln>
                <a:solidFill>
                  <a:srgbClr val="92D050"/>
                </a:solidFill>
              </a:ln>
            </c:spPr>
          </c:dPt>
          <c:dLbls>
            <c:showLegendKey val="0"/>
            <c:showVal val="0"/>
            <c:showCatName val="0"/>
            <c:showSerName val="0"/>
            <c:showPercent val="1"/>
            <c:showBubbleSize val="0"/>
            <c:showLeaderLines val="1"/>
          </c:dLbls>
          <c:cat>
            <c:strRef>
              <c:f>Лист1!$A$2:$A$5</c:f>
              <c:strCache>
                <c:ptCount val="4"/>
                <c:pt idx="0">
                  <c:v>Близорукость</c:v>
                </c:pt>
                <c:pt idx="1">
                  <c:v>Норма</c:v>
                </c:pt>
                <c:pt idx="2">
                  <c:v>Дальнозоркость</c:v>
                </c:pt>
                <c:pt idx="3">
                  <c:v>Другое</c:v>
                </c:pt>
              </c:strCache>
            </c:strRef>
          </c:cat>
          <c:val>
            <c:numRef>
              <c:f>Лист1!$B$2:$B$5</c:f>
              <c:numCache>
                <c:formatCode>0%</c:formatCode>
                <c:ptCount val="4"/>
                <c:pt idx="0">
                  <c:v>0.37</c:v>
                </c:pt>
                <c:pt idx="1">
                  <c:v>0.48</c:v>
                </c:pt>
                <c:pt idx="2">
                  <c:v>7.0000000000000007E-2</c:v>
                </c:pt>
                <c:pt idx="3">
                  <c:v>0.08</c:v>
                </c:pt>
              </c:numCache>
            </c:numRef>
          </c:val>
        </c:ser>
        <c:dLbls>
          <c:showLegendKey val="0"/>
          <c:showVal val="0"/>
          <c:showCatName val="0"/>
          <c:showSerName val="0"/>
          <c:showPercent val="1"/>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32D90-7E77-45C6-ABDB-96AF2BFB16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113691E-A00B-4E41-AC8B-8C213E19A181}">
      <dgm:prSet/>
      <dgm:spPr/>
      <dgm:t>
        <a:bodyPr/>
        <a:lstStyle/>
        <a:p>
          <a:r>
            <a:rPr lang="ru-RU" dirty="0"/>
            <a:t>В развитии зрительного анализатора после рождения выделяют 5 периодов:</a:t>
          </a:r>
          <a:endParaRPr lang="en-US" dirty="0"/>
        </a:p>
      </dgm:t>
    </dgm:pt>
    <dgm:pt modelId="{7FF47067-E14A-4D52-9ED1-640B27B3D97E}" type="parTrans" cxnId="{BCEC8281-A51B-412F-A452-748A9F0399DE}">
      <dgm:prSet/>
      <dgm:spPr/>
      <dgm:t>
        <a:bodyPr/>
        <a:lstStyle/>
        <a:p>
          <a:endParaRPr lang="en-US"/>
        </a:p>
      </dgm:t>
    </dgm:pt>
    <dgm:pt modelId="{D04A12D4-014B-4A59-8583-695B1ED9E181}" type="sibTrans" cxnId="{BCEC8281-A51B-412F-A452-748A9F0399DE}">
      <dgm:prSet/>
      <dgm:spPr/>
      <dgm:t>
        <a:bodyPr/>
        <a:lstStyle/>
        <a:p>
          <a:endParaRPr lang="en-US"/>
        </a:p>
      </dgm:t>
    </dgm:pt>
    <dgm:pt modelId="{8EBED3AA-A6EE-4008-AB0C-B778B7ABEC84}">
      <dgm:prSet/>
      <dgm:spPr/>
      <dgm:t>
        <a:bodyPr/>
        <a:lstStyle/>
        <a:p>
          <a:r>
            <a:rPr lang="ru-RU" dirty="0"/>
            <a:t>формирование области желтого пятна и центральной ямки сетчатки в течение первого полугодия жизни - из 10 слоев сетчатки остаются в основном 4 (зрительные клетки, их ядра и пограничные мембраны);</a:t>
          </a:r>
          <a:endParaRPr lang="en-US" dirty="0"/>
        </a:p>
      </dgm:t>
    </dgm:pt>
    <dgm:pt modelId="{450E0B6A-19FB-47B7-9A55-704285F1787A}" type="parTrans" cxnId="{BB9FE895-C8DE-4FCC-A0C3-F9CFE947B776}">
      <dgm:prSet/>
      <dgm:spPr/>
      <dgm:t>
        <a:bodyPr/>
        <a:lstStyle/>
        <a:p>
          <a:endParaRPr lang="en-US"/>
        </a:p>
      </dgm:t>
    </dgm:pt>
    <dgm:pt modelId="{AB41DCB8-6AF5-422E-BEC0-CD975978D02C}" type="sibTrans" cxnId="{BB9FE895-C8DE-4FCC-A0C3-F9CFE947B776}">
      <dgm:prSet/>
      <dgm:spPr/>
      <dgm:t>
        <a:bodyPr/>
        <a:lstStyle/>
        <a:p>
          <a:endParaRPr lang="en-US"/>
        </a:p>
      </dgm:t>
    </dgm:pt>
    <dgm:pt modelId="{296541D3-287E-4850-9253-E16FE4074D08}">
      <dgm:prSet/>
      <dgm:spPr/>
      <dgm:t>
        <a:bodyPr/>
        <a:lstStyle/>
        <a:p>
          <a:r>
            <a:rPr lang="ru-RU" dirty="0"/>
            <a:t>увеличение функциональной мобильности зрительных путей и их формирование в течение первого полугодия жизни;</a:t>
          </a:r>
          <a:endParaRPr lang="en-US" dirty="0"/>
        </a:p>
      </dgm:t>
    </dgm:pt>
    <dgm:pt modelId="{3AD3CBF9-335B-4EAD-A702-574179B94835}" type="parTrans" cxnId="{E54A3AD2-E0E1-4687-9AD4-BF7F67060BD0}">
      <dgm:prSet/>
      <dgm:spPr/>
      <dgm:t>
        <a:bodyPr/>
        <a:lstStyle/>
        <a:p>
          <a:endParaRPr lang="en-US"/>
        </a:p>
      </dgm:t>
    </dgm:pt>
    <dgm:pt modelId="{F073549F-AE30-47B1-9983-31765931CD29}" type="sibTrans" cxnId="{E54A3AD2-E0E1-4687-9AD4-BF7F67060BD0}">
      <dgm:prSet/>
      <dgm:spPr/>
      <dgm:t>
        <a:bodyPr/>
        <a:lstStyle/>
        <a:p>
          <a:endParaRPr lang="en-US"/>
        </a:p>
      </dgm:t>
    </dgm:pt>
    <dgm:pt modelId="{9AE8CD8C-BBC8-4906-8422-B2E723F98E8F}">
      <dgm:prSet/>
      <dgm:spPr/>
      <dgm:t>
        <a:bodyPr/>
        <a:lstStyle/>
        <a:p>
          <a:r>
            <a:rPr lang="ru-RU" dirty="0"/>
            <a:t>совершенствование зрительных клеточных элементов коры и корковых зрительных центров в течение первых 2 лет жизни;</a:t>
          </a:r>
          <a:endParaRPr lang="en-US" dirty="0"/>
        </a:p>
      </dgm:t>
    </dgm:pt>
    <dgm:pt modelId="{549CF25A-EAB9-45DA-A2E8-236B496283E5}" type="parTrans" cxnId="{3370A4FF-013B-4CA9-B20A-7785E9D43B73}">
      <dgm:prSet/>
      <dgm:spPr/>
      <dgm:t>
        <a:bodyPr/>
        <a:lstStyle/>
        <a:p>
          <a:endParaRPr lang="en-US"/>
        </a:p>
      </dgm:t>
    </dgm:pt>
    <dgm:pt modelId="{0D4A46FA-412E-4F48-B183-D2167F8EED12}" type="sibTrans" cxnId="{3370A4FF-013B-4CA9-B20A-7785E9D43B73}">
      <dgm:prSet/>
      <dgm:spPr/>
      <dgm:t>
        <a:bodyPr/>
        <a:lstStyle/>
        <a:p>
          <a:endParaRPr lang="en-US"/>
        </a:p>
      </dgm:t>
    </dgm:pt>
    <dgm:pt modelId="{FA9033EC-F425-4491-A902-76ED46AADE4C}">
      <dgm:prSet/>
      <dgm:spPr/>
      <dgm:t>
        <a:bodyPr/>
        <a:lstStyle/>
        <a:p>
          <a:r>
            <a:rPr lang="ru-RU" dirty="0"/>
            <a:t>формирование и укрепление связей зрительного анализатора с другими органами в течение первых лет жизни;</a:t>
          </a:r>
          <a:endParaRPr lang="en-US" dirty="0"/>
        </a:p>
      </dgm:t>
    </dgm:pt>
    <dgm:pt modelId="{EBA6DC8A-AE04-4EAB-9C48-76453071AFAF}" type="parTrans" cxnId="{DD3F4098-C94B-4BFF-911C-D1D56C21C605}">
      <dgm:prSet/>
      <dgm:spPr/>
      <dgm:t>
        <a:bodyPr/>
        <a:lstStyle/>
        <a:p>
          <a:endParaRPr lang="en-US"/>
        </a:p>
      </dgm:t>
    </dgm:pt>
    <dgm:pt modelId="{E0C6F679-3F97-41D2-ADAF-4EF33D306387}" type="sibTrans" cxnId="{DD3F4098-C94B-4BFF-911C-D1D56C21C605}">
      <dgm:prSet/>
      <dgm:spPr/>
      <dgm:t>
        <a:bodyPr/>
        <a:lstStyle/>
        <a:p>
          <a:endParaRPr lang="en-US"/>
        </a:p>
      </dgm:t>
    </dgm:pt>
    <dgm:pt modelId="{2448190E-0F95-48E2-BF85-A911800129E4}">
      <dgm:prSet/>
      <dgm:spPr/>
      <dgm:t>
        <a:bodyPr/>
        <a:lstStyle/>
        <a:p>
          <a:r>
            <a:rPr lang="ru-RU" dirty="0"/>
            <a:t>морфологическое и функциональное развитие черепных нервов в первые 2-4 мес. жизни.</a:t>
          </a:r>
          <a:endParaRPr lang="en-US" dirty="0"/>
        </a:p>
      </dgm:t>
    </dgm:pt>
    <dgm:pt modelId="{6622CA9F-964D-4F6C-954F-A0378239DC86}" type="parTrans" cxnId="{8CAB1C4C-766D-46A4-8CB5-E39084476433}">
      <dgm:prSet/>
      <dgm:spPr/>
      <dgm:t>
        <a:bodyPr/>
        <a:lstStyle/>
        <a:p>
          <a:endParaRPr lang="en-US"/>
        </a:p>
      </dgm:t>
    </dgm:pt>
    <dgm:pt modelId="{C2F41284-E53E-44F3-83F0-EE7AD9DB95B3}" type="sibTrans" cxnId="{8CAB1C4C-766D-46A4-8CB5-E39084476433}">
      <dgm:prSet/>
      <dgm:spPr/>
      <dgm:t>
        <a:bodyPr/>
        <a:lstStyle/>
        <a:p>
          <a:endParaRPr lang="en-US"/>
        </a:p>
      </dgm:t>
    </dgm:pt>
    <dgm:pt modelId="{F412289B-D6BE-4941-9DDC-312D1B390DA0}">
      <dgm:prSet/>
      <dgm:spPr/>
      <dgm:t>
        <a:bodyPr/>
        <a:lstStyle/>
        <a:p>
          <a:r>
            <a:rPr lang="ru-RU" dirty="0"/>
            <a:t>Становление зрительных функций ребенка происходит соответственно этим этапам развития. </a:t>
          </a:r>
          <a:endParaRPr lang="en-US" dirty="0"/>
        </a:p>
      </dgm:t>
    </dgm:pt>
    <dgm:pt modelId="{0C942D3D-25D7-48C1-AAED-A8FFEAD8DC62}" type="parTrans" cxnId="{CFFCA3F6-19C0-4382-8061-8E2B8D1A90E4}">
      <dgm:prSet/>
      <dgm:spPr/>
      <dgm:t>
        <a:bodyPr/>
        <a:lstStyle/>
        <a:p>
          <a:endParaRPr lang="en-US"/>
        </a:p>
      </dgm:t>
    </dgm:pt>
    <dgm:pt modelId="{079CC377-20D3-4F83-A2BB-AC386FE0E6AC}" type="sibTrans" cxnId="{CFFCA3F6-19C0-4382-8061-8E2B8D1A90E4}">
      <dgm:prSet/>
      <dgm:spPr/>
      <dgm:t>
        <a:bodyPr/>
        <a:lstStyle/>
        <a:p>
          <a:endParaRPr lang="en-US"/>
        </a:p>
      </dgm:t>
    </dgm:pt>
    <dgm:pt modelId="{5E42E0B8-D1EC-4E3D-B417-BB0D456315C2}" type="pres">
      <dgm:prSet presAssocID="{1DB32D90-7E77-45C6-ABDB-96AF2BFB1617}" presName="linear" presStyleCnt="0">
        <dgm:presLayoutVars>
          <dgm:animLvl val="lvl"/>
          <dgm:resizeHandles val="exact"/>
        </dgm:presLayoutVars>
      </dgm:prSet>
      <dgm:spPr/>
      <dgm:t>
        <a:bodyPr/>
        <a:lstStyle/>
        <a:p>
          <a:endParaRPr lang="ru-RU"/>
        </a:p>
      </dgm:t>
    </dgm:pt>
    <dgm:pt modelId="{B377021C-7EE8-47FD-8BF4-AF0BE280D83A}" type="pres">
      <dgm:prSet presAssocID="{8113691E-A00B-4E41-AC8B-8C213E19A181}" presName="parentText" presStyleLbl="node1" presStyleIdx="0" presStyleCnt="2">
        <dgm:presLayoutVars>
          <dgm:chMax val="0"/>
          <dgm:bulletEnabled val="1"/>
        </dgm:presLayoutVars>
      </dgm:prSet>
      <dgm:spPr/>
      <dgm:t>
        <a:bodyPr/>
        <a:lstStyle/>
        <a:p>
          <a:endParaRPr lang="ru-RU"/>
        </a:p>
      </dgm:t>
    </dgm:pt>
    <dgm:pt modelId="{DB270490-61DB-4FA4-95DC-8BA5BF8E53BE}" type="pres">
      <dgm:prSet presAssocID="{8113691E-A00B-4E41-AC8B-8C213E19A181}" presName="childText" presStyleLbl="revTx" presStyleIdx="0" presStyleCnt="1">
        <dgm:presLayoutVars>
          <dgm:bulletEnabled val="1"/>
        </dgm:presLayoutVars>
      </dgm:prSet>
      <dgm:spPr/>
      <dgm:t>
        <a:bodyPr/>
        <a:lstStyle/>
        <a:p>
          <a:endParaRPr lang="ru-RU"/>
        </a:p>
      </dgm:t>
    </dgm:pt>
    <dgm:pt modelId="{9CB333D7-CA82-4B28-AA3E-010FFB1434B9}" type="pres">
      <dgm:prSet presAssocID="{F412289B-D6BE-4941-9DDC-312D1B390DA0}" presName="parentText" presStyleLbl="node1" presStyleIdx="1" presStyleCnt="2">
        <dgm:presLayoutVars>
          <dgm:chMax val="0"/>
          <dgm:bulletEnabled val="1"/>
        </dgm:presLayoutVars>
      </dgm:prSet>
      <dgm:spPr/>
      <dgm:t>
        <a:bodyPr/>
        <a:lstStyle/>
        <a:p>
          <a:endParaRPr lang="ru-RU"/>
        </a:p>
      </dgm:t>
    </dgm:pt>
  </dgm:ptLst>
  <dgm:cxnLst>
    <dgm:cxn modelId="{D06831BA-CF35-4D01-A3FF-8FC54E5158F2}" type="presOf" srcId="{8EBED3AA-A6EE-4008-AB0C-B778B7ABEC84}" destId="{DB270490-61DB-4FA4-95DC-8BA5BF8E53BE}" srcOrd="0" destOrd="0" presId="urn:microsoft.com/office/officeart/2005/8/layout/vList2"/>
    <dgm:cxn modelId="{9229DA6C-760B-497F-8A0B-3B20C87D9A86}" type="presOf" srcId="{9AE8CD8C-BBC8-4906-8422-B2E723F98E8F}" destId="{DB270490-61DB-4FA4-95DC-8BA5BF8E53BE}" srcOrd="0" destOrd="2" presId="urn:microsoft.com/office/officeart/2005/8/layout/vList2"/>
    <dgm:cxn modelId="{CFFCA3F6-19C0-4382-8061-8E2B8D1A90E4}" srcId="{1DB32D90-7E77-45C6-ABDB-96AF2BFB1617}" destId="{F412289B-D6BE-4941-9DDC-312D1B390DA0}" srcOrd="1" destOrd="0" parTransId="{0C942D3D-25D7-48C1-AAED-A8FFEAD8DC62}" sibTransId="{079CC377-20D3-4F83-A2BB-AC386FE0E6AC}"/>
    <dgm:cxn modelId="{E5CD01CC-1684-4418-8ADF-4346211FBD66}" type="presOf" srcId="{8113691E-A00B-4E41-AC8B-8C213E19A181}" destId="{B377021C-7EE8-47FD-8BF4-AF0BE280D83A}" srcOrd="0" destOrd="0" presId="urn:microsoft.com/office/officeart/2005/8/layout/vList2"/>
    <dgm:cxn modelId="{3370A4FF-013B-4CA9-B20A-7785E9D43B73}" srcId="{8113691E-A00B-4E41-AC8B-8C213E19A181}" destId="{9AE8CD8C-BBC8-4906-8422-B2E723F98E8F}" srcOrd="2" destOrd="0" parTransId="{549CF25A-EAB9-45DA-A2E8-236B496283E5}" sibTransId="{0D4A46FA-412E-4F48-B183-D2167F8EED12}"/>
    <dgm:cxn modelId="{9DBC8201-FFAF-4222-B675-BA9140AF00DF}" type="presOf" srcId="{1DB32D90-7E77-45C6-ABDB-96AF2BFB1617}" destId="{5E42E0B8-D1EC-4E3D-B417-BB0D456315C2}" srcOrd="0" destOrd="0" presId="urn:microsoft.com/office/officeart/2005/8/layout/vList2"/>
    <dgm:cxn modelId="{FE793B57-AF9F-4512-88F7-53B1F6B1A8C5}" type="presOf" srcId="{FA9033EC-F425-4491-A902-76ED46AADE4C}" destId="{DB270490-61DB-4FA4-95DC-8BA5BF8E53BE}" srcOrd="0" destOrd="3" presId="urn:microsoft.com/office/officeart/2005/8/layout/vList2"/>
    <dgm:cxn modelId="{DD3F4098-C94B-4BFF-911C-D1D56C21C605}" srcId="{8113691E-A00B-4E41-AC8B-8C213E19A181}" destId="{FA9033EC-F425-4491-A902-76ED46AADE4C}" srcOrd="3" destOrd="0" parTransId="{EBA6DC8A-AE04-4EAB-9C48-76453071AFAF}" sibTransId="{E0C6F679-3F97-41D2-ADAF-4EF33D306387}"/>
    <dgm:cxn modelId="{8CAB1C4C-766D-46A4-8CB5-E39084476433}" srcId="{8113691E-A00B-4E41-AC8B-8C213E19A181}" destId="{2448190E-0F95-48E2-BF85-A911800129E4}" srcOrd="4" destOrd="0" parTransId="{6622CA9F-964D-4F6C-954F-A0378239DC86}" sibTransId="{C2F41284-E53E-44F3-83F0-EE7AD9DB95B3}"/>
    <dgm:cxn modelId="{98DC0798-890C-4E71-AF04-65FA1E373BAD}" type="presOf" srcId="{2448190E-0F95-48E2-BF85-A911800129E4}" destId="{DB270490-61DB-4FA4-95DC-8BA5BF8E53BE}" srcOrd="0" destOrd="4" presId="urn:microsoft.com/office/officeart/2005/8/layout/vList2"/>
    <dgm:cxn modelId="{E54A3AD2-E0E1-4687-9AD4-BF7F67060BD0}" srcId="{8113691E-A00B-4E41-AC8B-8C213E19A181}" destId="{296541D3-287E-4850-9253-E16FE4074D08}" srcOrd="1" destOrd="0" parTransId="{3AD3CBF9-335B-4EAD-A702-574179B94835}" sibTransId="{F073549F-AE30-47B1-9983-31765931CD29}"/>
    <dgm:cxn modelId="{07D10CD4-BDCB-4CB7-8FFB-60A6DEAA95EA}" type="presOf" srcId="{296541D3-287E-4850-9253-E16FE4074D08}" destId="{DB270490-61DB-4FA4-95DC-8BA5BF8E53BE}" srcOrd="0" destOrd="1" presId="urn:microsoft.com/office/officeart/2005/8/layout/vList2"/>
    <dgm:cxn modelId="{BB9FE895-C8DE-4FCC-A0C3-F9CFE947B776}" srcId="{8113691E-A00B-4E41-AC8B-8C213E19A181}" destId="{8EBED3AA-A6EE-4008-AB0C-B778B7ABEC84}" srcOrd="0" destOrd="0" parTransId="{450E0B6A-19FB-47B7-9A55-704285F1787A}" sibTransId="{AB41DCB8-6AF5-422E-BEC0-CD975978D02C}"/>
    <dgm:cxn modelId="{E6D3A212-8C46-4E4C-8E40-41397BE55624}" type="presOf" srcId="{F412289B-D6BE-4941-9DDC-312D1B390DA0}" destId="{9CB333D7-CA82-4B28-AA3E-010FFB1434B9}" srcOrd="0" destOrd="0" presId="urn:microsoft.com/office/officeart/2005/8/layout/vList2"/>
    <dgm:cxn modelId="{BCEC8281-A51B-412F-A452-748A9F0399DE}" srcId="{1DB32D90-7E77-45C6-ABDB-96AF2BFB1617}" destId="{8113691E-A00B-4E41-AC8B-8C213E19A181}" srcOrd="0" destOrd="0" parTransId="{7FF47067-E14A-4D52-9ED1-640B27B3D97E}" sibTransId="{D04A12D4-014B-4A59-8583-695B1ED9E181}"/>
    <dgm:cxn modelId="{8E07C164-4EFE-46BC-9218-79F7B3C02687}" type="presParOf" srcId="{5E42E0B8-D1EC-4E3D-B417-BB0D456315C2}" destId="{B377021C-7EE8-47FD-8BF4-AF0BE280D83A}" srcOrd="0" destOrd="0" presId="urn:microsoft.com/office/officeart/2005/8/layout/vList2"/>
    <dgm:cxn modelId="{069EB083-9A21-4FE6-B94F-94C6388FFC53}" type="presParOf" srcId="{5E42E0B8-D1EC-4E3D-B417-BB0D456315C2}" destId="{DB270490-61DB-4FA4-95DC-8BA5BF8E53BE}" srcOrd="1" destOrd="0" presId="urn:microsoft.com/office/officeart/2005/8/layout/vList2"/>
    <dgm:cxn modelId="{1ADC1448-4AAC-455D-8AA7-5DAA1DF2422E}" type="presParOf" srcId="{5E42E0B8-D1EC-4E3D-B417-BB0D456315C2}" destId="{9CB333D7-CA82-4B28-AA3E-010FFB1434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7021C-7EE8-47FD-8BF4-AF0BE280D83A}">
      <dsp:nvSpPr>
        <dsp:cNvPr id="0" name=""/>
        <dsp:cNvSpPr/>
      </dsp:nvSpPr>
      <dsp:spPr>
        <a:xfrm>
          <a:off x="0" y="35498"/>
          <a:ext cx="6245265" cy="10617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a:t>В развитии зрительного анализатора после рождения выделяют 5 периодов:</a:t>
          </a:r>
          <a:endParaRPr lang="en-US" sz="2000" kern="1200" dirty="0"/>
        </a:p>
      </dsp:txBody>
      <dsp:txXfrm>
        <a:off x="51832" y="87330"/>
        <a:ext cx="6141601" cy="958111"/>
      </dsp:txXfrm>
    </dsp:sp>
    <dsp:sp modelId="{DB270490-61DB-4FA4-95DC-8BA5BF8E53BE}">
      <dsp:nvSpPr>
        <dsp:cNvPr id="0" name=""/>
        <dsp:cNvSpPr/>
      </dsp:nvSpPr>
      <dsp:spPr>
        <a:xfrm>
          <a:off x="0" y="1097273"/>
          <a:ext cx="6245265" cy="339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8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ru-RU" sz="1600" kern="1200" dirty="0"/>
            <a:t>формирование области желтого пятна и центральной ямки сетчатки в течение первого полугодия жизни - из 10 слоев сетчатки остаются в основном 4 (зрительные клетки, их ядра и пограничные мембраны);</a:t>
          </a:r>
          <a:endParaRPr lang="en-US" sz="1600" kern="1200" dirty="0"/>
        </a:p>
        <a:p>
          <a:pPr marL="171450" lvl="1" indent="-171450" algn="l" defTabSz="711200">
            <a:lnSpc>
              <a:spcPct val="90000"/>
            </a:lnSpc>
            <a:spcBef>
              <a:spcPct val="0"/>
            </a:spcBef>
            <a:spcAft>
              <a:spcPct val="20000"/>
            </a:spcAft>
            <a:buChar char="••"/>
          </a:pPr>
          <a:r>
            <a:rPr lang="ru-RU" sz="1600" kern="1200" dirty="0"/>
            <a:t>увеличение функциональной мобильности зрительных путей и их формирование в течение первого полугодия жизни;</a:t>
          </a:r>
          <a:endParaRPr lang="en-US" sz="1600" kern="1200" dirty="0"/>
        </a:p>
        <a:p>
          <a:pPr marL="171450" lvl="1" indent="-171450" algn="l" defTabSz="711200">
            <a:lnSpc>
              <a:spcPct val="90000"/>
            </a:lnSpc>
            <a:spcBef>
              <a:spcPct val="0"/>
            </a:spcBef>
            <a:spcAft>
              <a:spcPct val="20000"/>
            </a:spcAft>
            <a:buChar char="••"/>
          </a:pPr>
          <a:r>
            <a:rPr lang="ru-RU" sz="1600" kern="1200" dirty="0"/>
            <a:t>совершенствование зрительных клеточных элементов коры и корковых зрительных центров в течение первых 2 лет жизни;</a:t>
          </a:r>
          <a:endParaRPr lang="en-US" sz="1600" kern="1200" dirty="0"/>
        </a:p>
        <a:p>
          <a:pPr marL="171450" lvl="1" indent="-171450" algn="l" defTabSz="711200">
            <a:lnSpc>
              <a:spcPct val="90000"/>
            </a:lnSpc>
            <a:spcBef>
              <a:spcPct val="0"/>
            </a:spcBef>
            <a:spcAft>
              <a:spcPct val="20000"/>
            </a:spcAft>
            <a:buChar char="••"/>
          </a:pPr>
          <a:r>
            <a:rPr lang="ru-RU" sz="1600" kern="1200" dirty="0"/>
            <a:t>формирование и укрепление связей зрительного анализатора с другими органами в течение первых лет жизни;</a:t>
          </a:r>
          <a:endParaRPr lang="en-US" sz="1600" kern="1200" dirty="0"/>
        </a:p>
        <a:p>
          <a:pPr marL="171450" lvl="1" indent="-171450" algn="l" defTabSz="711200">
            <a:lnSpc>
              <a:spcPct val="90000"/>
            </a:lnSpc>
            <a:spcBef>
              <a:spcPct val="0"/>
            </a:spcBef>
            <a:spcAft>
              <a:spcPct val="20000"/>
            </a:spcAft>
            <a:buChar char="••"/>
          </a:pPr>
          <a:r>
            <a:rPr lang="ru-RU" sz="1600" kern="1200" dirty="0"/>
            <a:t>морфологическое и функциональное развитие черепных нервов в первые 2-4 мес. жизни.</a:t>
          </a:r>
          <a:endParaRPr lang="en-US" sz="1600" kern="1200" dirty="0"/>
        </a:p>
      </dsp:txBody>
      <dsp:txXfrm>
        <a:off x="0" y="1097273"/>
        <a:ext cx="6245265" cy="3394800"/>
      </dsp:txXfrm>
    </dsp:sp>
    <dsp:sp modelId="{9CB333D7-CA82-4B28-AA3E-010FFB1434B9}">
      <dsp:nvSpPr>
        <dsp:cNvPr id="0" name=""/>
        <dsp:cNvSpPr/>
      </dsp:nvSpPr>
      <dsp:spPr>
        <a:xfrm>
          <a:off x="0" y="4492073"/>
          <a:ext cx="6245265" cy="1061775"/>
        </a:xfrm>
        <a:prstGeom prst="roundRect">
          <a:avLst/>
        </a:prstGeom>
        <a:solidFill>
          <a:schemeClr val="accent2">
            <a:hueOff val="-1323373"/>
            <a:satOff val="1492"/>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kern="1200" dirty="0"/>
            <a:t>Становление зрительных функций ребенка происходит соответственно этим этапам развития. </a:t>
          </a:r>
          <a:endParaRPr lang="en-US" sz="2000" kern="1200" dirty="0"/>
        </a:p>
      </dsp:txBody>
      <dsp:txXfrm>
        <a:off x="51832" y="4543905"/>
        <a:ext cx="6141601" cy="9581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5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80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91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83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07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9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96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3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63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6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t>5/21/2024</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34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5/21/2024</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44804544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896" r:id="rId6"/>
    <p:sldLayoutId id="2147483892" r:id="rId7"/>
    <p:sldLayoutId id="2147483893" r:id="rId8"/>
    <p:sldLayoutId id="2147483894" r:id="rId9"/>
    <p:sldLayoutId id="2147483895" r:id="rId10"/>
    <p:sldLayoutId id="21474838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Rectangle 82">
            <a:extLst>
              <a:ext uri="{FF2B5EF4-FFF2-40B4-BE49-F238E27FC236}">
                <a16:creationId xmlns:a16="http://schemas.microsoft.com/office/drawing/2014/main" xmlns="" id="{8F9CBE3F-79A8-4F8F-88D9-DAD03D0D28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p:cNvSpPr>
            <a:spLocks noGrp="1"/>
          </p:cNvSpPr>
          <p:nvPr>
            <p:ph type="ctrTitle"/>
          </p:nvPr>
        </p:nvSpPr>
        <p:spPr>
          <a:xfrm>
            <a:off x="1522030" y="1209220"/>
            <a:ext cx="9147940" cy="2337238"/>
          </a:xfrm>
        </p:spPr>
        <p:txBody>
          <a:bodyPr anchor="b">
            <a:normAutofit/>
          </a:bodyPr>
          <a:lstStyle/>
          <a:p>
            <a:pPr algn="ctr"/>
            <a:r>
              <a:rPr lang="ru-RU" sz="7200" dirty="0">
                <a:solidFill>
                  <a:schemeClr val="bg1"/>
                </a:solidFill>
                <a:latin typeface="Times New Roman"/>
                <a:cs typeface="Times New Roman"/>
              </a:rPr>
              <a:t>Гигиена зрения.</a:t>
            </a:r>
          </a:p>
        </p:txBody>
      </p:sp>
      <p:sp>
        <p:nvSpPr>
          <p:cNvPr id="3" name="Подзаголовок 2"/>
          <p:cNvSpPr>
            <a:spLocks noGrp="1"/>
          </p:cNvSpPr>
          <p:nvPr>
            <p:ph type="subTitle" idx="1"/>
          </p:nvPr>
        </p:nvSpPr>
        <p:spPr>
          <a:xfrm>
            <a:off x="1522030" y="3605577"/>
            <a:ext cx="9147940" cy="1324303"/>
          </a:xfrm>
        </p:spPr>
        <p:txBody>
          <a:bodyPr vert="horz" lIns="91440" tIns="45720" rIns="91440" bIns="45720" rtlCol="0" anchor="t">
            <a:normAutofit/>
          </a:bodyPr>
          <a:lstStyle/>
          <a:p>
            <a:pPr algn="ctr"/>
            <a:r>
              <a:rPr lang="ru-RU" sz="2000" dirty="0">
                <a:solidFill>
                  <a:schemeClr val="bg1"/>
                </a:solidFill>
                <a:latin typeface="Times New Roman"/>
                <a:cs typeface="Times New Roman"/>
              </a:rPr>
              <a:t>И ее влияние на нарушения зрения у подростков.</a:t>
            </a:r>
          </a:p>
        </p:txBody>
      </p:sp>
      <p:sp>
        <p:nvSpPr>
          <p:cNvPr id="134" name="Graphic 22">
            <a:extLst>
              <a:ext uri="{FF2B5EF4-FFF2-40B4-BE49-F238E27FC236}">
                <a16:creationId xmlns:a16="http://schemas.microsoft.com/office/drawing/2014/main" xmlns=""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35"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36"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37" name="Graphic 21">
            <a:extLst>
              <a:ext uri="{FF2B5EF4-FFF2-40B4-BE49-F238E27FC236}">
                <a16:creationId xmlns:a16="http://schemas.microsoft.com/office/drawing/2014/main" xmlns=""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8"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9" name="Graphic 23">
            <a:extLst>
              <a:ext uri="{FF2B5EF4-FFF2-40B4-BE49-F238E27FC236}">
                <a16:creationId xmlns:a16="http://schemas.microsoft.com/office/drawing/2014/main" xmlns=""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cxnSp>
        <p:nvCxnSpPr>
          <p:cNvPr id="140" name="Straight Connector 9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TextBox 3">
            <a:extLst>
              <a:ext uri="{FF2B5EF4-FFF2-40B4-BE49-F238E27FC236}">
                <a16:creationId xmlns:a16="http://schemas.microsoft.com/office/drawing/2014/main" xmlns="" id="{5FC76076-1B96-4EB0-EF80-11C01B2CA5CE}"/>
              </a:ext>
            </a:extLst>
          </p:cNvPr>
          <p:cNvSpPr txBox="1"/>
          <p:nvPr/>
        </p:nvSpPr>
        <p:spPr>
          <a:xfrm>
            <a:off x="6215062" y="5310187"/>
            <a:ext cx="5981698"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a:solidFill>
                  <a:schemeClr val="bg1"/>
                </a:solidFill>
                <a:latin typeface="Times New Roman"/>
                <a:cs typeface="Times New Roman"/>
              </a:rPr>
              <a:t>Презентацию подготовила ученица 10 "А" класса</a:t>
            </a:r>
          </a:p>
          <a:p>
            <a:pPr algn="r"/>
            <a:r>
              <a:rPr lang="ru-RU" sz="1400" dirty="0">
                <a:solidFill>
                  <a:schemeClr val="bg1"/>
                </a:solidFill>
                <a:latin typeface="Times New Roman"/>
                <a:cs typeface="Times New Roman"/>
              </a:rPr>
              <a:t>Кругликова Вероника</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EDDA65-93CE-4042-5E28-02BC9DF15838}"/>
              </a:ext>
            </a:extLst>
          </p:cNvPr>
          <p:cNvSpPr>
            <a:spLocks noGrp="1"/>
          </p:cNvSpPr>
          <p:nvPr>
            <p:ph type="title"/>
          </p:nvPr>
        </p:nvSpPr>
        <p:spPr>
          <a:xfrm>
            <a:off x="839788" y="457200"/>
            <a:ext cx="3932237" cy="1122529"/>
          </a:xfrm>
        </p:spPr>
        <p:txBody>
          <a:bodyPr/>
          <a:lstStyle/>
          <a:p>
            <a:r>
              <a:rPr lang="ru-RU"/>
              <a:t>Зрительный нерв </a:t>
            </a:r>
            <a:endParaRPr lang="en-US"/>
          </a:p>
        </p:txBody>
      </p:sp>
      <p:sp>
        <p:nvSpPr>
          <p:cNvPr id="4" name="Text Placeholder 3">
            <a:extLst>
              <a:ext uri="{FF2B5EF4-FFF2-40B4-BE49-F238E27FC236}">
                <a16:creationId xmlns:a16="http://schemas.microsoft.com/office/drawing/2014/main" xmlns="" id="{5F453D42-0AB7-B33C-A40E-0DB3F65AA5C8}"/>
              </a:ext>
            </a:extLst>
          </p:cNvPr>
          <p:cNvSpPr>
            <a:spLocks noGrp="1"/>
          </p:cNvSpPr>
          <p:nvPr>
            <p:ph type="body" sz="half" idx="2"/>
          </p:nvPr>
        </p:nvSpPr>
        <p:spPr>
          <a:xfrm>
            <a:off x="839788" y="2057400"/>
            <a:ext cx="4455401" cy="3811588"/>
          </a:xfrm>
        </p:spPr>
        <p:txBody>
          <a:bodyPr vert="horz" lIns="91440" tIns="45720" rIns="91440" bIns="45720" rtlCol="0" anchor="t">
            <a:normAutofit/>
          </a:bodyPr>
          <a:lstStyle/>
          <a:p>
            <a:r>
              <a:rPr lang="ru-RU" sz="1800" dirty="0">
                <a:latin typeface="Times New Roman"/>
              </a:rPr>
              <a:t>Зрительный нерв формируется из аксонов ганглиозных клеток сетчатки и обеспечивает передачу нервных импульсов, вызванных световым раздражением, от сетчатки до зрительного перекреста. Он относится к черепным нервам (</a:t>
            </a:r>
            <a:r>
              <a:rPr lang="en-US" sz="1800" dirty="0">
                <a:latin typeface="Times New Roman"/>
              </a:rPr>
              <a:t>II </a:t>
            </a:r>
            <a:r>
              <a:rPr lang="ru-RU" sz="1800" dirty="0">
                <a:latin typeface="Times New Roman"/>
              </a:rPr>
              <a:t>пара).</a:t>
            </a:r>
            <a:r>
              <a:rPr lang="ru-RU" sz="1800" dirty="0">
                <a:latin typeface="Times New Roman"/>
                <a:ea typeface="Times New Roman"/>
                <a:cs typeface="Times New Roman"/>
              </a:rPr>
              <a:t> Его общая длина 35-55 мм. Зрительный нерв имеет форму круглого тяжа. Топографически зрительный нерв делят на 4 отдела: внутриглазной, глазничный (внутриорбитальный), внутрикостный (</a:t>
            </a:r>
            <a:r>
              <a:rPr lang="ru-RU" sz="1800" dirty="0" err="1">
                <a:latin typeface="Times New Roman"/>
                <a:ea typeface="Times New Roman"/>
                <a:cs typeface="Times New Roman"/>
              </a:rPr>
              <a:t>внутриканальцевый</a:t>
            </a:r>
            <a:r>
              <a:rPr lang="ru-RU" sz="1800" dirty="0">
                <a:latin typeface="Times New Roman"/>
                <a:ea typeface="Times New Roman"/>
                <a:cs typeface="Times New Roman"/>
              </a:rPr>
              <a:t>), внутричерепной.</a:t>
            </a:r>
            <a:endParaRPr lang="ru-RU" sz="1800">
              <a:latin typeface="Times New Roman"/>
              <a:cs typeface="Times New Roman"/>
            </a:endParaRPr>
          </a:p>
        </p:txBody>
      </p:sp>
      <p:pic>
        <p:nvPicPr>
          <p:cNvPr id="5" name="Picture 4" descr="A diagram of the human body&#10;&#10;Автоматически созданное описание">
            <a:extLst>
              <a:ext uri="{FF2B5EF4-FFF2-40B4-BE49-F238E27FC236}">
                <a16:creationId xmlns:a16="http://schemas.microsoft.com/office/drawing/2014/main" xmlns="" id="{3F2FF0E4-E2AC-C2E6-3862-B0C1477A37FC}"/>
              </a:ext>
            </a:extLst>
          </p:cNvPr>
          <p:cNvPicPr>
            <a:picLocks noChangeAspect="1"/>
          </p:cNvPicPr>
          <p:nvPr/>
        </p:nvPicPr>
        <p:blipFill>
          <a:blip r:embed="rId2"/>
          <a:stretch>
            <a:fillRect/>
          </a:stretch>
        </p:blipFill>
        <p:spPr>
          <a:xfrm>
            <a:off x="5788571" y="4763"/>
            <a:ext cx="6403784" cy="4778563"/>
          </a:xfrm>
          <a:prstGeom prst="rect">
            <a:avLst/>
          </a:prstGeom>
        </p:spPr>
      </p:pic>
    </p:spTree>
    <p:extLst>
      <p:ext uri="{BB962C8B-B14F-4D97-AF65-F5344CB8AC3E}">
        <p14:creationId xmlns:p14="http://schemas.microsoft.com/office/powerpoint/2010/main" val="66448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ED9082-588B-9879-5246-6F903B5C6826}"/>
              </a:ext>
            </a:extLst>
          </p:cNvPr>
          <p:cNvSpPr>
            <a:spLocks noGrp="1"/>
          </p:cNvSpPr>
          <p:nvPr>
            <p:ph type="title"/>
          </p:nvPr>
        </p:nvSpPr>
        <p:spPr>
          <a:xfrm>
            <a:off x="839788" y="457200"/>
            <a:ext cx="9880386" cy="792708"/>
          </a:xfrm>
        </p:spPr>
        <p:txBody>
          <a:bodyPr>
            <a:normAutofit/>
          </a:bodyPr>
          <a:lstStyle/>
          <a:p>
            <a:pPr algn="ctr"/>
            <a:r>
              <a:rPr lang="ru-RU" sz="4400" dirty="0">
                <a:latin typeface="Times New Roman"/>
                <a:cs typeface="Times New Roman"/>
              </a:rPr>
              <a:t>Глазодвигательные мышцы</a:t>
            </a:r>
            <a:endParaRPr lang="en-US" sz="4400" dirty="0">
              <a:latin typeface="Times New Roman"/>
              <a:cs typeface="Times New Roman"/>
            </a:endParaRPr>
          </a:p>
        </p:txBody>
      </p:sp>
      <p:sp>
        <p:nvSpPr>
          <p:cNvPr id="4" name="Text Placeholder 3">
            <a:extLst>
              <a:ext uri="{FF2B5EF4-FFF2-40B4-BE49-F238E27FC236}">
                <a16:creationId xmlns:a16="http://schemas.microsoft.com/office/drawing/2014/main" xmlns="" id="{7BD97EC3-11FD-9660-78C6-36FFD6827EF1}"/>
              </a:ext>
            </a:extLst>
          </p:cNvPr>
          <p:cNvSpPr>
            <a:spLocks noGrp="1"/>
          </p:cNvSpPr>
          <p:nvPr>
            <p:ph type="body" sz="half" idx="2"/>
          </p:nvPr>
        </p:nvSpPr>
        <p:spPr>
          <a:xfrm>
            <a:off x="760176" y="1249907"/>
            <a:ext cx="11256535" cy="4346125"/>
          </a:xfrm>
        </p:spPr>
        <p:txBody>
          <a:bodyPr vert="horz" lIns="91440" tIns="45720" rIns="91440" bIns="45720" rtlCol="0" anchor="t">
            <a:noAutofit/>
          </a:bodyPr>
          <a:lstStyle/>
          <a:p>
            <a:r>
              <a:rPr lang="ru-RU" dirty="0">
                <a:latin typeface="Times New Roman"/>
                <a:cs typeface="Times New Roman"/>
              </a:rPr>
              <a:t>Мышцы глазного яблока. К глазодвигательным мышцам относятся 4 прямые (верхняя, нижняя, наружная и внутренняя) и 2 косые (верхняя и нижняя). Все глазодвигательные мышцы (кроме нижней косой) начинаются от сухожильного кольца, соединенного с периостом глазницы вокруг канала зрительного нерва. Они идут вперед расходящимся пучком, образуя мышечную воронку, прободают </a:t>
            </a:r>
            <a:r>
              <a:rPr lang="ru-RU" dirty="0" err="1">
                <a:latin typeface="Times New Roman"/>
                <a:cs typeface="Times New Roman"/>
              </a:rPr>
              <a:t>тенонову</a:t>
            </a:r>
            <a:r>
              <a:rPr lang="ru-RU" dirty="0">
                <a:latin typeface="Times New Roman"/>
                <a:cs typeface="Times New Roman"/>
              </a:rPr>
              <a:t> капсулу и прикрепляются к склере. Нижняя косая мышца берет начало от надкостницы </a:t>
            </a:r>
            <a:r>
              <a:rPr lang="ru-RU" dirty="0" err="1">
                <a:latin typeface="Times New Roman"/>
                <a:cs typeface="Times New Roman"/>
              </a:rPr>
              <a:t>нижневнутреннего</a:t>
            </a:r>
            <a:r>
              <a:rPr lang="ru-RU" dirty="0">
                <a:latin typeface="Times New Roman"/>
                <a:cs typeface="Times New Roman"/>
              </a:rPr>
              <a:t> края глазницы. Глазодвигательные мышцы обеспечивают хорошую подвижность глаза во всех направлениях. Внутренняя прямая мышца поворачивает глаз </a:t>
            </a:r>
            <a:r>
              <a:rPr lang="ru-RU" dirty="0" err="1">
                <a:latin typeface="Times New Roman"/>
                <a:cs typeface="Times New Roman"/>
              </a:rPr>
              <a:t>кнутри</a:t>
            </a:r>
            <a:r>
              <a:rPr lang="ru-RU" dirty="0">
                <a:latin typeface="Times New Roman"/>
                <a:cs typeface="Times New Roman"/>
              </a:rPr>
              <a:t>, наружная прямая кнаружи, верхняя прямая осуществляет движение кверху и </a:t>
            </a:r>
            <a:r>
              <a:rPr lang="ru-RU" dirty="0" err="1">
                <a:latin typeface="Times New Roman"/>
                <a:cs typeface="Times New Roman"/>
              </a:rPr>
              <a:t>кнутри</a:t>
            </a:r>
            <a:r>
              <a:rPr lang="ru-RU" dirty="0">
                <a:latin typeface="Times New Roman"/>
                <a:cs typeface="Times New Roman"/>
              </a:rPr>
              <a:t>, нижняя прямая - книзу и </a:t>
            </a:r>
            <a:r>
              <a:rPr lang="ru-RU" dirty="0" err="1">
                <a:latin typeface="Times New Roman"/>
                <a:cs typeface="Times New Roman"/>
              </a:rPr>
              <a:t>кнутри</a:t>
            </a:r>
            <a:r>
              <a:rPr lang="ru-RU" dirty="0">
                <a:latin typeface="Times New Roman"/>
                <a:cs typeface="Times New Roman"/>
              </a:rPr>
              <a:t>, верхняя косая - книзу и кнаружи, нижняя косая - кверху и кнаружи.</a:t>
            </a:r>
          </a:p>
        </p:txBody>
      </p:sp>
      <p:pic>
        <p:nvPicPr>
          <p:cNvPr id="5" name="Picture 4" descr="A diagram of the eye anatomy&#10;&#10;Автоматически созданное описание">
            <a:extLst>
              <a:ext uri="{FF2B5EF4-FFF2-40B4-BE49-F238E27FC236}">
                <a16:creationId xmlns:a16="http://schemas.microsoft.com/office/drawing/2014/main" xmlns="" id="{FC58E752-E6B7-CD41-1F23-A06C19F34962}"/>
              </a:ext>
            </a:extLst>
          </p:cNvPr>
          <p:cNvPicPr>
            <a:picLocks noChangeAspect="1"/>
          </p:cNvPicPr>
          <p:nvPr/>
        </p:nvPicPr>
        <p:blipFill>
          <a:blip r:embed="rId2"/>
          <a:stretch>
            <a:fillRect/>
          </a:stretch>
        </p:blipFill>
        <p:spPr>
          <a:xfrm>
            <a:off x="1682300" y="3077073"/>
            <a:ext cx="8201877" cy="3638123"/>
          </a:xfrm>
          <a:prstGeom prst="rect">
            <a:avLst/>
          </a:prstGeom>
        </p:spPr>
      </p:pic>
    </p:spTree>
    <p:extLst>
      <p:ext uri="{BB962C8B-B14F-4D97-AF65-F5344CB8AC3E}">
        <p14:creationId xmlns:p14="http://schemas.microsoft.com/office/powerpoint/2010/main" val="374221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73E13-5776-D8FA-6694-A03B71F18794}"/>
              </a:ext>
            </a:extLst>
          </p:cNvPr>
          <p:cNvSpPr>
            <a:spLocks noGrp="1"/>
          </p:cNvSpPr>
          <p:nvPr>
            <p:ph type="title"/>
          </p:nvPr>
        </p:nvSpPr>
        <p:spPr>
          <a:xfrm>
            <a:off x="839788" y="457200"/>
            <a:ext cx="4318923" cy="622111"/>
          </a:xfrm>
        </p:spPr>
        <p:txBody>
          <a:bodyPr>
            <a:noAutofit/>
          </a:bodyPr>
          <a:lstStyle/>
          <a:p>
            <a:r>
              <a:rPr lang="ru-RU" sz="4400" dirty="0">
                <a:latin typeface="Times New Roman"/>
                <a:cs typeface="Times New Roman"/>
              </a:rPr>
              <a:t>Слезный аппарат</a:t>
            </a:r>
            <a:endParaRPr lang="en-US" sz="4400" dirty="0">
              <a:latin typeface="Times New Roman"/>
              <a:cs typeface="Times New Roman"/>
            </a:endParaRPr>
          </a:p>
        </p:txBody>
      </p:sp>
      <p:sp>
        <p:nvSpPr>
          <p:cNvPr id="4" name="Text Placeholder 3">
            <a:extLst>
              <a:ext uri="{FF2B5EF4-FFF2-40B4-BE49-F238E27FC236}">
                <a16:creationId xmlns:a16="http://schemas.microsoft.com/office/drawing/2014/main" xmlns="" id="{73C8C3CE-4EFB-BF61-902D-40223CDD2FF4}"/>
              </a:ext>
            </a:extLst>
          </p:cNvPr>
          <p:cNvSpPr>
            <a:spLocks noGrp="1"/>
          </p:cNvSpPr>
          <p:nvPr>
            <p:ph type="body" sz="half" idx="2"/>
          </p:nvPr>
        </p:nvSpPr>
        <p:spPr>
          <a:xfrm>
            <a:off x="839788" y="1079311"/>
            <a:ext cx="3932237" cy="3493140"/>
          </a:xfrm>
        </p:spPr>
        <p:txBody>
          <a:bodyPr vert="horz" lIns="91440" tIns="45720" rIns="91440" bIns="45720" rtlCol="0" anchor="t">
            <a:noAutofit/>
          </a:bodyPr>
          <a:lstStyle/>
          <a:p>
            <a:r>
              <a:rPr lang="ru-RU" dirty="0">
                <a:latin typeface="Times New Roman"/>
                <a:cs typeface="Times New Roman"/>
              </a:rPr>
              <a:t>Слезный аппарат. Слезный аппарат делится на </a:t>
            </a:r>
            <a:r>
              <a:rPr lang="ru-RU" err="1">
                <a:latin typeface="Times New Roman"/>
                <a:cs typeface="Times New Roman"/>
              </a:rPr>
              <a:t>слезосекреторный</a:t>
            </a:r>
            <a:r>
              <a:rPr lang="ru-RU" dirty="0">
                <a:latin typeface="Times New Roman"/>
                <a:cs typeface="Times New Roman"/>
              </a:rPr>
              <a:t> и </a:t>
            </a:r>
            <a:r>
              <a:rPr lang="ru-RU" err="1">
                <a:latin typeface="Times New Roman"/>
                <a:cs typeface="Times New Roman"/>
              </a:rPr>
              <a:t>слезоотводящий</a:t>
            </a:r>
            <a:r>
              <a:rPr lang="ru-RU" dirty="0">
                <a:latin typeface="Times New Roman"/>
                <a:cs typeface="Times New Roman"/>
              </a:rPr>
              <a:t> отделы.</a:t>
            </a:r>
            <a:endParaRPr lang="en-US">
              <a:latin typeface="Times New Roman"/>
              <a:cs typeface="Times New Roman"/>
            </a:endParaRPr>
          </a:p>
          <a:p>
            <a:r>
              <a:rPr lang="ru-RU" dirty="0">
                <a:latin typeface="Times New Roman"/>
                <a:cs typeface="Times New Roman"/>
              </a:rPr>
              <a:t>К </a:t>
            </a:r>
            <a:r>
              <a:rPr lang="ru-RU" dirty="0" err="1">
                <a:latin typeface="Times New Roman"/>
                <a:cs typeface="Times New Roman"/>
              </a:rPr>
              <a:t>слезосекреторному</a:t>
            </a:r>
            <a:r>
              <a:rPr lang="ru-RU" dirty="0">
                <a:latin typeface="Times New Roman"/>
                <a:cs typeface="Times New Roman"/>
              </a:rPr>
              <a:t> отделу относятся слезная железа и ряд добавочных железок в сводах конъюнктивального мешка. </a:t>
            </a:r>
            <a:r>
              <a:rPr lang="ru-RU" dirty="0" err="1">
                <a:latin typeface="Times New Roman"/>
                <a:cs typeface="Times New Roman"/>
              </a:rPr>
              <a:t>Слезоотводящий</a:t>
            </a:r>
            <a:r>
              <a:rPr lang="ru-RU" dirty="0">
                <a:latin typeface="Times New Roman"/>
                <a:cs typeface="Times New Roman"/>
              </a:rPr>
              <a:t> отдел состоит из слезных точек, слезных канальцев, слезного мешка, носослезного канала.</a:t>
            </a:r>
            <a:endParaRPr lang="en-US">
              <a:latin typeface="Times New Roman"/>
              <a:cs typeface="Times New Roman"/>
            </a:endParaRPr>
          </a:p>
          <a:p>
            <a:r>
              <a:rPr lang="ru-RU" dirty="0">
                <a:latin typeface="Times New Roman"/>
                <a:cs typeface="Times New Roman"/>
              </a:rPr>
              <a:t>Слезная железа располагается под верхненаружным краем глазницы в слезной ямке лобной кости. Слезная жидкость прозрачна, содержит 98% воды, 2% составляют белки, липиды,</a:t>
            </a:r>
          </a:p>
        </p:txBody>
      </p:sp>
      <p:pic>
        <p:nvPicPr>
          <p:cNvPr id="5" name="Picture 4" descr="A close-up of a human body&#10;&#10;Автоматически созданное описание">
            <a:extLst>
              <a:ext uri="{FF2B5EF4-FFF2-40B4-BE49-F238E27FC236}">
                <a16:creationId xmlns:a16="http://schemas.microsoft.com/office/drawing/2014/main" xmlns="" id="{5DC9662D-C8F3-3BA1-A7D0-060CAF1A1D8B}"/>
              </a:ext>
            </a:extLst>
          </p:cNvPr>
          <p:cNvPicPr>
            <a:picLocks noChangeAspect="1"/>
          </p:cNvPicPr>
          <p:nvPr/>
        </p:nvPicPr>
        <p:blipFill>
          <a:blip r:embed="rId2"/>
          <a:stretch>
            <a:fillRect/>
          </a:stretch>
        </p:blipFill>
        <p:spPr>
          <a:xfrm>
            <a:off x="5374872" y="640"/>
            <a:ext cx="6821748" cy="4093048"/>
          </a:xfrm>
          <a:prstGeom prst="rect">
            <a:avLst/>
          </a:prstGeom>
        </p:spPr>
      </p:pic>
      <p:sp>
        <p:nvSpPr>
          <p:cNvPr id="6" name="TextBox 5">
            <a:extLst>
              <a:ext uri="{FF2B5EF4-FFF2-40B4-BE49-F238E27FC236}">
                <a16:creationId xmlns:a16="http://schemas.microsoft.com/office/drawing/2014/main" xmlns="" id="{C4E933D4-5D1F-7B02-4A71-47EFB82B6010}"/>
              </a:ext>
            </a:extLst>
          </p:cNvPr>
          <p:cNvSpPr txBox="1"/>
          <p:nvPr/>
        </p:nvSpPr>
        <p:spPr>
          <a:xfrm>
            <a:off x="841612" y="4310418"/>
            <a:ext cx="109204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600" err="1">
                <a:latin typeface="Times New Roman"/>
                <a:cs typeface="Times New Roman"/>
              </a:rPr>
              <a:t>мукополисахариды</a:t>
            </a:r>
            <a:r>
              <a:rPr lang="ru-RU" sz="1600" dirty="0">
                <a:latin typeface="Times New Roman"/>
                <a:cs typeface="Times New Roman"/>
              </a:rPr>
              <a:t>, мочевина, глюкоза, натрий, калий, хлор, в слезе имеется фермент лизоцим. За сутки выделяется 0,4-1,0 мл слезной жидкости. Слеза увлажняет роговицу и конъюнктиву, выполняет защитную функцию (вымывает из конъюнктивального мешка попавшую в глаз пыль), трофическую функцию, фермент лизоцим оказывает бактерицидное действие.</a:t>
            </a:r>
            <a:r>
              <a:rPr lang="ru-RU" sz="1400" dirty="0">
                <a:latin typeface="Times New Roman"/>
                <a:cs typeface="Times New Roman"/>
              </a:rPr>
              <a:t> </a:t>
            </a:r>
            <a:r>
              <a:rPr lang="en-US" sz="1600" err="1">
                <a:latin typeface="Times New Roman"/>
                <a:cs typeface="Times New Roman"/>
              </a:rPr>
              <a:t>Благодаря</a:t>
            </a:r>
            <a:r>
              <a:rPr lang="en-US" sz="1600" dirty="0">
                <a:latin typeface="Times New Roman"/>
                <a:cs typeface="Times New Roman"/>
              </a:rPr>
              <a:t> </a:t>
            </a:r>
            <a:r>
              <a:rPr lang="en-US" sz="1600" err="1">
                <a:latin typeface="Times New Roman"/>
                <a:cs typeface="Times New Roman"/>
              </a:rPr>
              <a:t>мигательным</a:t>
            </a:r>
            <a:r>
              <a:rPr lang="en-US" sz="1600" dirty="0">
                <a:latin typeface="Times New Roman"/>
                <a:cs typeface="Times New Roman"/>
              </a:rPr>
              <a:t> </a:t>
            </a:r>
            <a:r>
              <a:rPr lang="en-US" sz="1600" err="1">
                <a:latin typeface="Times New Roman"/>
                <a:cs typeface="Times New Roman"/>
              </a:rPr>
              <a:t>движениям</a:t>
            </a:r>
            <a:r>
              <a:rPr lang="en-US" sz="1600" dirty="0">
                <a:latin typeface="Times New Roman"/>
                <a:cs typeface="Times New Roman"/>
              </a:rPr>
              <a:t> </a:t>
            </a:r>
            <a:r>
              <a:rPr lang="en-US" sz="1600" err="1">
                <a:latin typeface="Times New Roman"/>
                <a:cs typeface="Times New Roman"/>
              </a:rPr>
              <a:t>век</a:t>
            </a:r>
            <a:r>
              <a:rPr lang="en-US" sz="1600" dirty="0">
                <a:latin typeface="Times New Roman"/>
                <a:cs typeface="Times New Roman"/>
              </a:rPr>
              <a:t> </a:t>
            </a:r>
            <a:r>
              <a:rPr lang="en-US" sz="1600" err="1">
                <a:latin typeface="Times New Roman"/>
                <a:cs typeface="Times New Roman"/>
              </a:rPr>
              <a:t>слеза</a:t>
            </a:r>
            <a:r>
              <a:rPr lang="en-US" sz="1600" dirty="0">
                <a:latin typeface="Times New Roman"/>
                <a:cs typeface="Times New Roman"/>
              </a:rPr>
              <a:t> </a:t>
            </a:r>
            <a:r>
              <a:rPr lang="en-US" sz="1600" err="1">
                <a:latin typeface="Times New Roman"/>
                <a:cs typeface="Times New Roman"/>
              </a:rPr>
              <a:t>равномерно</a:t>
            </a:r>
            <a:r>
              <a:rPr lang="en-US" sz="1600" dirty="0">
                <a:latin typeface="Times New Roman"/>
                <a:cs typeface="Times New Roman"/>
              </a:rPr>
              <a:t> </a:t>
            </a:r>
            <a:r>
              <a:rPr lang="en-US" sz="1600" err="1">
                <a:latin typeface="Times New Roman"/>
                <a:cs typeface="Times New Roman"/>
              </a:rPr>
              <a:t>распределяется</a:t>
            </a:r>
            <a:r>
              <a:rPr lang="en-US" sz="1600" dirty="0">
                <a:latin typeface="Times New Roman"/>
                <a:cs typeface="Times New Roman"/>
              </a:rPr>
              <a:t> </a:t>
            </a:r>
            <a:r>
              <a:rPr lang="en-US" sz="1600" err="1">
                <a:latin typeface="Times New Roman"/>
                <a:cs typeface="Times New Roman"/>
              </a:rPr>
              <a:t>по</a:t>
            </a:r>
            <a:r>
              <a:rPr lang="en-US" sz="1600" dirty="0">
                <a:latin typeface="Times New Roman"/>
                <a:cs typeface="Times New Roman"/>
              </a:rPr>
              <a:t> </a:t>
            </a:r>
            <a:r>
              <a:rPr lang="en-US" sz="1600" err="1">
                <a:latin typeface="Times New Roman"/>
                <a:cs typeface="Times New Roman"/>
              </a:rPr>
              <a:t>поверхности</a:t>
            </a:r>
            <a:r>
              <a:rPr lang="en-US" sz="1600" dirty="0">
                <a:latin typeface="Times New Roman"/>
                <a:cs typeface="Times New Roman"/>
              </a:rPr>
              <a:t> </a:t>
            </a:r>
            <a:r>
              <a:rPr lang="en-US" sz="1600" err="1">
                <a:latin typeface="Times New Roman"/>
                <a:cs typeface="Times New Roman"/>
              </a:rPr>
              <a:t>глазного</a:t>
            </a:r>
            <a:r>
              <a:rPr lang="en-US" sz="1600" dirty="0">
                <a:latin typeface="Times New Roman"/>
                <a:cs typeface="Times New Roman"/>
              </a:rPr>
              <a:t> </a:t>
            </a:r>
            <a:r>
              <a:rPr lang="en-US" sz="1600" err="1">
                <a:latin typeface="Times New Roman"/>
                <a:cs typeface="Times New Roman"/>
              </a:rPr>
              <a:t>яблока</a:t>
            </a:r>
            <a:r>
              <a:rPr lang="en-US" sz="1600" dirty="0">
                <a:latin typeface="Times New Roman"/>
                <a:cs typeface="Times New Roman"/>
              </a:rPr>
              <a:t> и </a:t>
            </a:r>
            <a:r>
              <a:rPr lang="en-US" sz="1600" err="1">
                <a:latin typeface="Times New Roman"/>
                <a:cs typeface="Times New Roman"/>
              </a:rPr>
              <a:t>скапливается</a:t>
            </a:r>
            <a:r>
              <a:rPr lang="en-US" sz="1600" dirty="0">
                <a:latin typeface="Times New Roman"/>
                <a:cs typeface="Times New Roman"/>
              </a:rPr>
              <a:t> в </a:t>
            </a:r>
            <a:r>
              <a:rPr lang="en-US" sz="1600" err="1">
                <a:latin typeface="Times New Roman"/>
                <a:cs typeface="Times New Roman"/>
              </a:rPr>
              <a:t>виде</a:t>
            </a:r>
            <a:r>
              <a:rPr lang="en-US" sz="1600" dirty="0">
                <a:latin typeface="Times New Roman"/>
                <a:cs typeface="Times New Roman"/>
              </a:rPr>
              <a:t> </a:t>
            </a:r>
            <a:r>
              <a:rPr lang="en-US" sz="1600" err="1">
                <a:latin typeface="Times New Roman"/>
                <a:cs typeface="Times New Roman"/>
              </a:rPr>
              <a:t>слезного</a:t>
            </a:r>
            <a:r>
              <a:rPr lang="en-US" sz="1600" dirty="0">
                <a:latin typeface="Times New Roman"/>
                <a:cs typeface="Times New Roman"/>
              </a:rPr>
              <a:t> </a:t>
            </a:r>
            <a:r>
              <a:rPr lang="en-US" sz="1600" err="1">
                <a:latin typeface="Times New Roman"/>
                <a:cs typeface="Times New Roman"/>
              </a:rPr>
              <a:t>ручейка</a:t>
            </a:r>
            <a:r>
              <a:rPr lang="en-US" sz="1600" dirty="0">
                <a:latin typeface="Times New Roman"/>
                <a:cs typeface="Times New Roman"/>
              </a:rPr>
              <a:t> </a:t>
            </a:r>
            <a:r>
              <a:rPr lang="en-US" sz="1600" err="1">
                <a:latin typeface="Times New Roman"/>
                <a:cs typeface="Times New Roman"/>
              </a:rPr>
              <a:t>вдоль</a:t>
            </a:r>
            <a:r>
              <a:rPr lang="en-US" sz="1600" dirty="0">
                <a:latin typeface="Times New Roman"/>
                <a:cs typeface="Times New Roman"/>
              </a:rPr>
              <a:t> </a:t>
            </a:r>
            <a:r>
              <a:rPr lang="en-US" sz="1600" err="1">
                <a:latin typeface="Times New Roman"/>
                <a:cs typeface="Times New Roman"/>
              </a:rPr>
              <a:t>свободного</a:t>
            </a:r>
            <a:r>
              <a:rPr lang="en-US" sz="1600" dirty="0">
                <a:latin typeface="Times New Roman"/>
                <a:cs typeface="Times New Roman"/>
              </a:rPr>
              <a:t> </a:t>
            </a:r>
            <a:r>
              <a:rPr lang="en-US" sz="1600" err="1">
                <a:latin typeface="Times New Roman"/>
                <a:cs typeface="Times New Roman"/>
              </a:rPr>
              <a:t>края</a:t>
            </a:r>
            <a:r>
              <a:rPr lang="en-US" sz="1600" dirty="0">
                <a:latin typeface="Times New Roman"/>
                <a:cs typeface="Times New Roman"/>
              </a:rPr>
              <a:t> </a:t>
            </a:r>
            <a:r>
              <a:rPr lang="en-US" sz="1600" err="1">
                <a:latin typeface="Times New Roman"/>
                <a:cs typeface="Times New Roman"/>
              </a:rPr>
              <a:t>нижнего</a:t>
            </a:r>
            <a:r>
              <a:rPr lang="en-US" sz="1600" dirty="0">
                <a:latin typeface="Times New Roman"/>
                <a:cs typeface="Times New Roman"/>
              </a:rPr>
              <a:t> </a:t>
            </a:r>
            <a:r>
              <a:rPr lang="en-US" sz="1600" err="1">
                <a:latin typeface="Times New Roman"/>
                <a:cs typeface="Times New Roman"/>
              </a:rPr>
              <a:t>века</a:t>
            </a:r>
            <a:r>
              <a:rPr lang="en-US" sz="1600" dirty="0">
                <a:latin typeface="Times New Roman"/>
                <a:cs typeface="Times New Roman"/>
              </a:rPr>
              <a:t>. </a:t>
            </a:r>
            <a:r>
              <a:rPr lang="en-US" sz="1600" err="1">
                <a:latin typeface="Times New Roman"/>
                <a:cs typeface="Times New Roman"/>
              </a:rPr>
              <a:t>Этот</a:t>
            </a:r>
            <a:r>
              <a:rPr lang="en-US" sz="1600" dirty="0">
                <a:latin typeface="Times New Roman"/>
                <a:cs typeface="Times New Roman"/>
              </a:rPr>
              <a:t> </a:t>
            </a:r>
            <a:r>
              <a:rPr lang="en-US" sz="1600" err="1">
                <a:latin typeface="Times New Roman"/>
                <a:cs typeface="Times New Roman"/>
              </a:rPr>
              <a:t>ручеек</a:t>
            </a:r>
            <a:r>
              <a:rPr lang="en-US" sz="1600" dirty="0">
                <a:latin typeface="Times New Roman"/>
                <a:cs typeface="Times New Roman"/>
              </a:rPr>
              <a:t> </a:t>
            </a:r>
            <a:r>
              <a:rPr lang="en-US" sz="1600" err="1">
                <a:latin typeface="Times New Roman"/>
                <a:cs typeface="Times New Roman"/>
              </a:rPr>
              <a:t>впадает</a:t>
            </a:r>
            <a:r>
              <a:rPr lang="en-US" sz="1600" dirty="0">
                <a:latin typeface="Times New Roman"/>
                <a:cs typeface="Times New Roman"/>
              </a:rPr>
              <a:t> в </a:t>
            </a:r>
            <a:r>
              <a:rPr lang="en-US" sz="1600" err="1">
                <a:latin typeface="Times New Roman"/>
                <a:cs typeface="Times New Roman"/>
              </a:rPr>
              <a:t>слезное</a:t>
            </a:r>
            <a:r>
              <a:rPr lang="en-US" sz="1600" dirty="0">
                <a:latin typeface="Times New Roman"/>
                <a:cs typeface="Times New Roman"/>
              </a:rPr>
              <a:t> </a:t>
            </a:r>
            <a:r>
              <a:rPr lang="en-US" sz="1600" err="1">
                <a:latin typeface="Times New Roman"/>
                <a:cs typeface="Times New Roman"/>
              </a:rPr>
              <a:t>озеро</a:t>
            </a:r>
            <a:r>
              <a:rPr lang="en-US" sz="1600" dirty="0">
                <a:latin typeface="Times New Roman"/>
                <a:cs typeface="Times New Roman"/>
              </a:rPr>
              <a:t> у </a:t>
            </a:r>
            <a:r>
              <a:rPr lang="en-US" sz="1600" err="1">
                <a:latin typeface="Times New Roman"/>
                <a:cs typeface="Times New Roman"/>
              </a:rPr>
              <a:t>внутреннего</a:t>
            </a:r>
            <a:r>
              <a:rPr lang="en-US" sz="1600" dirty="0">
                <a:latin typeface="Times New Roman"/>
                <a:cs typeface="Times New Roman"/>
              </a:rPr>
              <a:t> </a:t>
            </a:r>
            <a:r>
              <a:rPr lang="en-US" sz="1600" err="1">
                <a:latin typeface="Times New Roman"/>
                <a:cs typeface="Times New Roman"/>
              </a:rPr>
              <a:t>угла</a:t>
            </a:r>
            <a:r>
              <a:rPr lang="en-US" sz="1600" dirty="0">
                <a:latin typeface="Times New Roman"/>
                <a:cs typeface="Times New Roman"/>
              </a:rPr>
              <a:t> </a:t>
            </a:r>
            <a:r>
              <a:rPr lang="en-US" sz="1600" err="1">
                <a:latin typeface="Times New Roman"/>
                <a:cs typeface="Times New Roman"/>
              </a:rPr>
              <a:t>глазной</a:t>
            </a:r>
            <a:r>
              <a:rPr lang="en-US" sz="1600" dirty="0">
                <a:latin typeface="Times New Roman"/>
                <a:cs typeface="Times New Roman"/>
              </a:rPr>
              <a:t> </a:t>
            </a:r>
            <a:r>
              <a:rPr lang="en-US" sz="1600" err="1">
                <a:latin typeface="Times New Roman"/>
                <a:cs typeface="Times New Roman"/>
              </a:rPr>
              <a:t>щели</a:t>
            </a:r>
            <a:r>
              <a:rPr lang="en-US" sz="1600" dirty="0">
                <a:latin typeface="Times New Roman"/>
                <a:cs typeface="Times New Roman"/>
              </a:rPr>
              <a:t>, </a:t>
            </a:r>
            <a:r>
              <a:rPr lang="en-US" sz="1600" err="1">
                <a:latin typeface="Times New Roman"/>
                <a:cs typeface="Times New Roman"/>
              </a:rPr>
              <a:t>где</a:t>
            </a:r>
            <a:r>
              <a:rPr lang="en-US" sz="1600" dirty="0">
                <a:latin typeface="Times New Roman"/>
                <a:cs typeface="Times New Roman"/>
              </a:rPr>
              <a:t> </a:t>
            </a:r>
            <a:r>
              <a:rPr lang="en-US" sz="1600" err="1">
                <a:latin typeface="Times New Roman"/>
                <a:cs typeface="Times New Roman"/>
              </a:rPr>
              <a:t>по</a:t>
            </a:r>
            <a:r>
              <a:rPr lang="en-US" sz="1600" dirty="0">
                <a:latin typeface="Times New Roman"/>
                <a:cs typeface="Times New Roman"/>
              </a:rPr>
              <a:t> </a:t>
            </a:r>
            <a:r>
              <a:rPr lang="en-US" sz="1600" err="1">
                <a:latin typeface="Times New Roman"/>
                <a:cs typeface="Times New Roman"/>
              </a:rPr>
              <a:t>заднему</a:t>
            </a:r>
            <a:r>
              <a:rPr lang="en-US" sz="1600" dirty="0">
                <a:latin typeface="Times New Roman"/>
                <a:cs typeface="Times New Roman"/>
              </a:rPr>
              <a:t> </a:t>
            </a:r>
            <a:r>
              <a:rPr lang="en-US" sz="1600" err="1">
                <a:latin typeface="Times New Roman"/>
                <a:cs typeface="Times New Roman"/>
              </a:rPr>
              <a:t>ребру</a:t>
            </a:r>
            <a:r>
              <a:rPr lang="en-US" sz="1600" dirty="0">
                <a:latin typeface="Times New Roman"/>
                <a:cs typeface="Times New Roman"/>
              </a:rPr>
              <a:t> </a:t>
            </a:r>
            <a:r>
              <a:rPr lang="en-US" sz="1600" err="1">
                <a:latin typeface="Times New Roman"/>
                <a:cs typeface="Times New Roman"/>
              </a:rPr>
              <a:t>интермаргинального</a:t>
            </a:r>
            <a:r>
              <a:rPr lang="en-US" sz="1600" dirty="0">
                <a:latin typeface="Times New Roman"/>
                <a:cs typeface="Times New Roman"/>
              </a:rPr>
              <a:t> </a:t>
            </a:r>
            <a:r>
              <a:rPr lang="en-US" sz="1600" err="1">
                <a:latin typeface="Times New Roman"/>
                <a:cs typeface="Times New Roman"/>
              </a:rPr>
              <a:t>пространства</a:t>
            </a:r>
            <a:r>
              <a:rPr lang="en-US" sz="1600" dirty="0">
                <a:latin typeface="Times New Roman"/>
                <a:cs typeface="Times New Roman"/>
              </a:rPr>
              <a:t> </a:t>
            </a:r>
            <a:r>
              <a:rPr lang="en-US" sz="1600" err="1">
                <a:latin typeface="Times New Roman"/>
                <a:cs typeface="Times New Roman"/>
              </a:rPr>
              <a:t>имеются</a:t>
            </a:r>
            <a:r>
              <a:rPr lang="en-US" sz="1600" dirty="0">
                <a:latin typeface="Times New Roman"/>
                <a:cs typeface="Times New Roman"/>
              </a:rPr>
              <a:t> </a:t>
            </a:r>
            <a:r>
              <a:rPr lang="en-US" sz="1600" err="1">
                <a:latin typeface="Times New Roman"/>
                <a:cs typeface="Times New Roman"/>
              </a:rPr>
              <a:t>слезные</a:t>
            </a:r>
            <a:r>
              <a:rPr lang="en-US" sz="1600" dirty="0">
                <a:latin typeface="Times New Roman"/>
                <a:cs typeface="Times New Roman"/>
              </a:rPr>
              <a:t> </a:t>
            </a:r>
            <a:r>
              <a:rPr lang="en-US" sz="1600" err="1">
                <a:latin typeface="Times New Roman"/>
                <a:cs typeface="Times New Roman"/>
              </a:rPr>
              <a:t>сосочки</a:t>
            </a:r>
            <a:r>
              <a:rPr lang="en-US" sz="1600" dirty="0">
                <a:latin typeface="Times New Roman"/>
                <a:cs typeface="Times New Roman"/>
              </a:rPr>
              <a:t>, </a:t>
            </a:r>
            <a:r>
              <a:rPr lang="en-US" sz="1600" err="1">
                <a:latin typeface="Times New Roman"/>
                <a:cs typeface="Times New Roman"/>
              </a:rPr>
              <a:t>на</a:t>
            </a:r>
            <a:r>
              <a:rPr lang="en-US" sz="1600" dirty="0">
                <a:latin typeface="Times New Roman"/>
                <a:cs typeface="Times New Roman"/>
              </a:rPr>
              <a:t> </a:t>
            </a:r>
            <a:r>
              <a:rPr lang="en-US" sz="1600" err="1">
                <a:latin typeface="Times New Roman"/>
                <a:cs typeface="Times New Roman"/>
              </a:rPr>
              <a:t>их</a:t>
            </a:r>
            <a:r>
              <a:rPr lang="en-US" sz="1600" dirty="0">
                <a:latin typeface="Times New Roman"/>
                <a:cs typeface="Times New Roman"/>
              </a:rPr>
              <a:t> </a:t>
            </a:r>
            <a:r>
              <a:rPr lang="en-US" sz="1600" err="1">
                <a:latin typeface="Times New Roman"/>
                <a:cs typeface="Times New Roman"/>
              </a:rPr>
              <a:t>вершинах</a:t>
            </a:r>
            <a:r>
              <a:rPr lang="en-US" sz="1600" dirty="0">
                <a:latin typeface="Times New Roman"/>
                <a:cs typeface="Times New Roman"/>
              </a:rPr>
              <a:t> </a:t>
            </a:r>
            <a:r>
              <a:rPr lang="en-US" sz="1600" err="1">
                <a:latin typeface="Times New Roman"/>
                <a:cs typeface="Times New Roman"/>
              </a:rPr>
              <a:t>находятся</a:t>
            </a:r>
            <a:r>
              <a:rPr lang="en-US" sz="1600" dirty="0">
                <a:latin typeface="Times New Roman"/>
                <a:cs typeface="Times New Roman"/>
              </a:rPr>
              <a:t> </a:t>
            </a:r>
            <a:r>
              <a:rPr lang="en-US" sz="1600" err="1">
                <a:latin typeface="Times New Roman"/>
                <a:cs typeface="Times New Roman"/>
              </a:rPr>
              <a:t>слезные</a:t>
            </a:r>
            <a:r>
              <a:rPr lang="en-US" sz="1600" dirty="0">
                <a:latin typeface="Times New Roman"/>
                <a:cs typeface="Times New Roman"/>
              </a:rPr>
              <a:t> </a:t>
            </a:r>
            <a:r>
              <a:rPr lang="en-US" sz="1600" err="1">
                <a:latin typeface="Times New Roman"/>
                <a:cs typeface="Times New Roman"/>
              </a:rPr>
              <a:t>точки</a:t>
            </a:r>
            <a:r>
              <a:rPr lang="en-US" sz="1600" dirty="0">
                <a:latin typeface="Times New Roman"/>
                <a:cs typeface="Times New Roman"/>
              </a:rPr>
              <a:t>. </a:t>
            </a:r>
            <a:r>
              <a:rPr lang="en-US" sz="1600" err="1">
                <a:latin typeface="Times New Roman"/>
                <a:cs typeface="Times New Roman"/>
              </a:rPr>
              <a:t>Слезные</a:t>
            </a:r>
            <a:r>
              <a:rPr lang="en-US" sz="1600" dirty="0">
                <a:latin typeface="Times New Roman"/>
                <a:cs typeface="Times New Roman"/>
              </a:rPr>
              <a:t> </a:t>
            </a:r>
            <a:r>
              <a:rPr lang="en-US" sz="1600" err="1">
                <a:latin typeface="Times New Roman"/>
                <a:cs typeface="Times New Roman"/>
              </a:rPr>
              <a:t>точки</a:t>
            </a:r>
            <a:r>
              <a:rPr lang="en-US" sz="1600" dirty="0">
                <a:latin typeface="Times New Roman"/>
                <a:cs typeface="Times New Roman"/>
              </a:rPr>
              <a:t> </a:t>
            </a:r>
            <a:r>
              <a:rPr lang="en-US" sz="1600" err="1">
                <a:latin typeface="Times New Roman"/>
                <a:cs typeface="Times New Roman"/>
              </a:rPr>
              <a:t>переходят</a:t>
            </a:r>
            <a:r>
              <a:rPr lang="en-US" sz="1600" dirty="0">
                <a:latin typeface="Times New Roman"/>
                <a:cs typeface="Times New Roman"/>
              </a:rPr>
              <a:t> в </a:t>
            </a:r>
            <a:r>
              <a:rPr lang="en-US" sz="1600" err="1">
                <a:latin typeface="Times New Roman"/>
                <a:cs typeface="Times New Roman"/>
              </a:rPr>
              <a:t>слезные</a:t>
            </a:r>
            <a:r>
              <a:rPr lang="en-US" sz="1600" dirty="0">
                <a:latin typeface="Times New Roman"/>
                <a:cs typeface="Times New Roman"/>
              </a:rPr>
              <a:t> </a:t>
            </a:r>
            <a:r>
              <a:rPr lang="en-US" sz="1600" err="1">
                <a:latin typeface="Times New Roman"/>
                <a:cs typeface="Times New Roman"/>
              </a:rPr>
              <a:t>канальцы</a:t>
            </a:r>
            <a:r>
              <a:rPr lang="en-US" sz="1600" dirty="0">
                <a:latin typeface="Times New Roman"/>
                <a:cs typeface="Times New Roman"/>
              </a:rPr>
              <a:t>, </a:t>
            </a:r>
            <a:r>
              <a:rPr lang="en-US" sz="1600" err="1">
                <a:latin typeface="Times New Roman"/>
                <a:cs typeface="Times New Roman"/>
              </a:rPr>
              <a:t>имеющие</a:t>
            </a:r>
            <a:r>
              <a:rPr lang="en-US" sz="1600" dirty="0">
                <a:latin typeface="Times New Roman"/>
                <a:cs typeface="Times New Roman"/>
              </a:rPr>
              <a:t> </a:t>
            </a:r>
            <a:r>
              <a:rPr lang="en-US" sz="1600" err="1">
                <a:latin typeface="Times New Roman"/>
                <a:cs typeface="Times New Roman"/>
              </a:rPr>
              <a:t>вертикальные</a:t>
            </a:r>
            <a:r>
              <a:rPr lang="en-US" sz="1600" dirty="0">
                <a:latin typeface="Times New Roman"/>
                <a:cs typeface="Times New Roman"/>
              </a:rPr>
              <a:t> и </a:t>
            </a:r>
            <a:r>
              <a:rPr lang="en-US" sz="1600" err="1">
                <a:latin typeface="Times New Roman"/>
                <a:cs typeface="Times New Roman"/>
              </a:rPr>
              <a:t>горизонтальные</a:t>
            </a:r>
            <a:r>
              <a:rPr lang="en-US" sz="1600" dirty="0">
                <a:latin typeface="Times New Roman"/>
                <a:cs typeface="Times New Roman"/>
              </a:rPr>
              <a:t> </a:t>
            </a:r>
            <a:r>
              <a:rPr lang="en-US" sz="1600" err="1">
                <a:latin typeface="Times New Roman"/>
                <a:cs typeface="Times New Roman"/>
              </a:rPr>
              <a:t>колена</a:t>
            </a:r>
            <a:r>
              <a:rPr lang="en-US" sz="1600" dirty="0">
                <a:latin typeface="Times New Roman"/>
                <a:cs typeface="Times New Roman"/>
              </a:rPr>
              <a:t>, </a:t>
            </a:r>
            <a:r>
              <a:rPr lang="en-US" sz="1600" err="1">
                <a:latin typeface="Times New Roman"/>
                <a:cs typeface="Times New Roman"/>
              </a:rPr>
              <a:t>канальцы</a:t>
            </a:r>
            <a:r>
              <a:rPr lang="en-US" sz="1600" dirty="0">
                <a:latin typeface="Times New Roman"/>
                <a:cs typeface="Times New Roman"/>
              </a:rPr>
              <a:t> </a:t>
            </a:r>
            <a:r>
              <a:rPr lang="en-US" sz="1600" err="1">
                <a:latin typeface="Times New Roman"/>
                <a:cs typeface="Times New Roman"/>
              </a:rPr>
              <a:t>впадают</a:t>
            </a:r>
            <a:r>
              <a:rPr lang="en-US" sz="1600" dirty="0">
                <a:latin typeface="Times New Roman"/>
                <a:cs typeface="Times New Roman"/>
              </a:rPr>
              <a:t> в </a:t>
            </a:r>
            <a:r>
              <a:rPr lang="en-US" sz="1600" err="1">
                <a:latin typeface="Times New Roman"/>
                <a:cs typeface="Times New Roman"/>
              </a:rPr>
              <a:t>слезный</a:t>
            </a:r>
            <a:r>
              <a:rPr lang="en-US" sz="1600" dirty="0">
                <a:latin typeface="Times New Roman"/>
                <a:cs typeface="Times New Roman"/>
              </a:rPr>
              <a:t> </a:t>
            </a:r>
            <a:r>
              <a:rPr lang="en-US" sz="1600" err="1">
                <a:latin typeface="Times New Roman"/>
                <a:cs typeface="Times New Roman"/>
              </a:rPr>
              <a:t>мешок</a:t>
            </a:r>
            <a:r>
              <a:rPr lang="en-US" sz="1600" dirty="0">
                <a:latin typeface="Times New Roman"/>
                <a:cs typeface="Times New Roman"/>
              </a:rPr>
              <a:t>. </a:t>
            </a:r>
            <a:r>
              <a:rPr lang="en-US" sz="1600" err="1">
                <a:latin typeface="Times New Roman"/>
                <a:cs typeface="Times New Roman"/>
              </a:rPr>
              <a:t>Слезный</a:t>
            </a:r>
            <a:r>
              <a:rPr lang="en-US" sz="1600" dirty="0">
                <a:latin typeface="Times New Roman"/>
                <a:cs typeface="Times New Roman"/>
              </a:rPr>
              <a:t> </a:t>
            </a:r>
            <a:r>
              <a:rPr lang="en-US" sz="1600" err="1">
                <a:latin typeface="Times New Roman"/>
                <a:cs typeface="Times New Roman"/>
              </a:rPr>
              <a:t>мешок</a:t>
            </a:r>
            <a:r>
              <a:rPr lang="en-US" sz="1600" dirty="0">
                <a:latin typeface="Times New Roman"/>
                <a:cs typeface="Times New Roman"/>
              </a:rPr>
              <a:t> </a:t>
            </a:r>
            <a:r>
              <a:rPr lang="en-US" sz="1600" err="1">
                <a:latin typeface="Times New Roman"/>
                <a:cs typeface="Times New Roman"/>
              </a:rPr>
              <a:t>представляет</a:t>
            </a:r>
            <a:r>
              <a:rPr lang="en-US" sz="1600" dirty="0">
                <a:latin typeface="Times New Roman"/>
                <a:cs typeface="Times New Roman"/>
              </a:rPr>
              <a:t> </a:t>
            </a:r>
            <a:r>
              <a:rPr lang="en-US" sz="1600" err="1">
                <a:latin typeface="Times New Roman"/>
                <a:cs typeface="Times New Roman"/>
              </a:rPr>
              <a:t>собой</a:t>
            </a:r>
            <a:r>
              <a:rPr lang="en-US" sz="1600" dirty="0">
                <a:latin typeface="Times New Roman"/>
                <a:cs typeface="Times New Roman"/>
              </a:rPr>
              <a:t> </a:t>
            </a:r>
            <a:r>
              <a:rPr lang="en-US" sz="1600" err="1">
                <a:latin typeface="Times New Roman"/>
                <a:cs typeface="Times New Roman"/>
              </a:rPr>
              <a:t>закрытую</a:t>
            </a:r>
            <a:r>
              <a:rPr lang="en-US" sz="1600" dirty="0">
                <a:latin typeface="Times New Roman"/>
                <a:cs typeface="Times New Roman"/>
              </a:rPr>
              <a:t> </a:t>
            </a:r>
            <a:r>
              <a:rPr lang="en-US" sz="1600" err="1">
                <a:latin typeface="Times New Roman"/>
                <a:cs typeface="Times New Roman"/>
              </a:rPr>
              <a:t>сверху</a:t>
            </a:r>
            <a:r>
              <a:rPr lang="en-US" sz="1600" dirty="0">
                <a:latin typeface="Times New Roman"/>
                <a:cs typeface="Times New Roman"/>
              </a:rPr>
              <a:t> </a:t>
            </a:r>
            <a:r>
              <a:rPr lang="en-US" sz="1600" err="1">
                <a:latin typeface="Times New Roman"/>
                <a:cs typeface="Times New Roman"/>
              </a:rPr>
              <a:t>цилиндрическую</a:t>
            </a:r>
            <a:r>
              <a:rPr lang="en-US" sz="1600" dirty="0">
                <a:latin typeface="Times New Roman"/>
                <a:cs typeface="Times New Roman"/>
              </a:rPr>
              <a:t> </a:t>
            </a:r>
            <a:r>
              <a:rPr lang="en-US" sz="1600" err="1">
                <a:latin typeface="Times New Roman"/>
                <a:cs typeface="Times New Roman"/>
              </a:rPr>
              <a:t>полость</a:t>
            </a:r>
            <a:r>
              <a:rPr lang="en-US" sz="1600" dirty="0">
                <a:latin typeface="Times New Roman"/>
                <a:cs typeface="Times New Roman"/>
              </a:rPr>
              <a:t>, </a:t>
            </a:r>
            <a:r>
              <a:rPr lang="en-US" sz="1600" err="1">
                <a:latin typeface="Times New Roman"/>
                <a:cs typeface="Times New Roman"/>
              </a:rPr>
              <a:t>книзу</a:t>
            </a:r>
            <a:r>
              <a:rPr lang="en-US" sz="1600" dirty="0">
                <a:latin typeface="Times New Roman"/>
                <a:cs typeface="Times New Roman"/>
              </a:rPr>
              <a:t> </a:t>
            </a:r>
            <a:r>
              <a:rPr lang="en-US" sz="1600" err="1">
                <a:latin typeface="Times New Roman"/>
                <a:cs typeface="Times New Roman"/>
              </a:rPr>
              <a:t>он</a:t>
            </a:r>
            <a:r>
              <a:rPr lang="en-US" sz="1600" dirty="0">
                <a:latin typeface="Times New Roman"/>
                <a:cs typeface="Times New Roman"/>
              </a:rPr>
              <a:t> </a:t>
            </a:r>
            <a:r>
              <a:rPr lang="en-US" sz="1600" err="1">
                <a:latin typeface="Times New Roman"/>
                <a:cs typeface="Times New Roman"/>
              </a:rPr>
              <a:t>переходит</a:t>
            </a:r>
            <a:r>
              <a:rPr lang="en-US" sz="1600" dirty="0">
                <a:latin typeface="Times New Roman"/>
                <a:cs typeface="Times New Roman"/>
              </a:rPr>
              <a:t> в </a:t>
            </a:r>
            <a:r>
              <a:rPr lang="en-US" sz="1600" err="1">
                <a:latin typeface="Times New Roman"/>
                <a:cs typeface="Times New Roman"/>
              </a:rPr>
              <a:t>носослезный</a:t>
            </a:r>
            <a:r>
              <a:rPr lang="en-US" sz="1600" dirty="0">
                <a:latin typeface="Times New Roman"/>
                <a:cs typeface="Times New Roman"/>
              </a:rPr>
              <a:t> </a:t>
            </a:r>
            <a:r>
              <a:rPr lang="en-US" sz="1600" err="1">
                <a:latin typeface="Times New Roman"/>
                <a:cs typeface="Times New Roman"/>
              </a:rPr>
              <a:t>канал</a:t>
            </a:r>
            <a:r>
              <a:rPr lang="en-US" sz="1600" dirty="0">
                <a:latin typeface="Times New Roman"/>
                <a:cs typeface="Times New Roman"/>
              </a:rPr>
              <a:t>, </a:t>
            </a:r>
            <a:r>
              <a:rPr lang="en-US" sz="1600" err="1">
                <a:latin typeface="Times New Roman"/>
                <a:cs typeface="Times New Roman"/>
              </a:rPr>
              <a:t>открывающийся</a:t>
            </a:r>
            <a:r>
              <a:rPr lang="en-US" sz="1600" dirty="0">
                <a:latin typeface="Times New Roman"/>
                <a:cs typeface="Times New Roman"/>
              </a:rPr>
              <a:t> </a:t>
            </a:r>
            <a:r>
              <a:rPr lang="en-US" sz="1600" err="1">
                <a:latin typeface="Times New Roman"/>
                <a:cs typeface="Times New Roman"/>
              </a:rPr>
              <a:t>под</a:t>
            </a:r>
            <a:r>
              <a:rPr lang="en-US" sz="1600" dirty="0">
                <a:latin typeface="Times New Roman"/>
                <a:cs typeface="Times New Roman"/>
              </a:rPr>
              <a:t> </a:t>
            </a:r>
            <a:r>
              <a:rPr lang="en-US" sz="1600" err="1">
                <a:latin typeface="Times New Roman"/>
                <a:cs typeface="Times New Roman"/>
              </a:rPr>
              <a:t>нижней</a:t>
            </a:r>
            <a:r>
              <a:rPr lang="en-US" sz="1600" dirty="0">
                <a:latin typeface="Times New Roman"/>
                <a:cs typeface="Times New Roman"/>
              </a:rPr>
              <a:t> </a:t>
            </a:r>
            <a:r>
              <a:rPr lang="en-US" sz="1600" err="1">
                <a:latin typeface="Times New Roman"/>
                <a:cs typeface="Times New Roman"/>
              </a:rPr>
              <a:t>носовой</a:t>
            </a:r>
            <a:r>
              <a:rPr lang="en-US" sz="1600" dirty="0">
                <a:latin typeface="Times New Roman"/>
                <a:cs typeface="Times New Roman"/>
              </a:rPr>
              <a:t> </a:t>
            </a:r>
            <a:r>
              <a:rPr lang="en-US" sz="1600" err="1">
                <a:latin typeface="Times New Roman"/>
                <a:cs typeface="Times New Roman"/>
              </a:rPr>
              <a:t>раковиной</a:t>
            </a:r>
            <a:r>
              <a:rPr lang="en-US" sz="1600" dirty="0">
                <a:latin typeface="Times New Roman"/>
                <a:cs typeface="Times New Roman"/>
              </a:rPr>
              <a:t>. </a:t>
            </a:r>
            <a:endParaRPr lang="en-US"/>
          </a:p>
        </p:txBody>
      </p:sp>
    </p:spTree>
    <p:extLst>
      <p:ext uri="{BB962C8B-B14F-4D97-AF65-F5344CB8AC3E}">
        <p14:creationId xmlns:p14="http://schemas.microsoft.com/office/powerpoint/2010/main" val="135732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C6153D6-13F7-B07C-6EE0-CDD08B71D71E}"/>
              </a:ext>
            </a:extLst>
          </p:cNvPr>
          <p:cNvSpPr>
            <a:spLocks noGrp="1"/>
          </p:cNvSpPr>
          <p:nvPr>
            <p:ph type="title"/>
          </p:nvPr>
        </p:nvSpPr>
        <p:spPr>
          <a:xfrm>
            <a:off x="1256275" y="1168256"/>
            <a:ext cx="9679449" cy="4518908"/>
          </a:xfrm>
        </p:spPr>
        <p:txBody>
          <a:bodyPr vert="horz" lIns="91440" tIns="45720" rIns="91440" bIns="45720" rtlCol="0" anchor="b">
            <a:noAutofit/>
          </a:bodyPr>
          <a:lstStyle/>
          <a:p>
            <a:r>
              <a:rPr lang="en-US" sz="5400" b="1" cap="all" err="1">
                <a:solidFill>
                  <a:schemeClr val="bg1"/>
                </a:solidFill>
                <a:latin typeface="Times New Roman"/>
                <a:cs typeface="Times New Roman"/>
              </a:rPr>
              <a:t>Как</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вы</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считаете</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человек</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рождается</a:t>
            </a:r>
            <a:r>
              <a:rPr lang="en-US" sz="5400" b="1" i="0" kern="1200" cap="all" baseline="0" dirty="0">
                <a:solidFill>
                  <a:schemeClr val="bg1"/>
                </a:solidFill>
                <a:latin typeface="Times New Roman"/>
                <a:cs typeface="Times New Roman"/>
              </a:rPr>
              <a:t> с </a:t>
            </a:r>
            <a:r>
              <a:rPr lang="en-US" sz="5400" b="1" i="0" kern="1200" cap="all" baseline="0" err="1">
                <a:solidFill>
                  <a:schemeClr val="bg1"/>
                </a:solidFill>
                <a:latin typeface="Times New Roman"/>
                <a:cs typeface="Times New Roman"/>
              </a:rPr>
              <a:t>полностью</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сформированным</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зрительным</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аппаратом</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или</a:t>
            </a:r>
            <a:r>
              <a:rPr lang="en-US" sz="5400" b="1" i="0" kern="1200" cap="all" baseline="0" dirty="0">
                <a:solidFill>
                  <a:schemeClr val="bg1"/>
                </a:solidFill>
                <a:latin typeface="Times New Roman"/>
                <a:cs typeface="Times New Roman"/>
              </a:rPr>
              <a:t> </a:t>
            </a:r>
            <a:r>
              <a:rPr lang="en-US" sz="5400" b="1" i="0" kern="1200" cap="all" baseline="0" err="1">
                <a:solidFill>
                  <a:schemeClr val="bg1"/>
                </a:solidFill>
                <a:latin typeface="Times New Roman"/>
                <a:cs typeface="Times New Roman"/>
              </a:rPr>
              <a:t>нет</a:t>
            </a:r>
            <a:r>
              <a:rPr lang="en-US" sz="5400" b="1" i="0" kern="1200" cap="all" baseline="0" dirty="0">
                <a:solidFill>
                  <a:schemeClr val="bg1"/>
                </a:solidFill>
                <a:latin typeface="Times New Roman"/>
                <a:cs typeface="Times New Roman"/>
              </a:rPr>
              <a:t>?</a:t>
            </a:r>
          </a:p>
        </p:txBody>
      </p:sp>
      <p:cxnSp>
        <p:nvCxnSpPr>
          <p:cNvPr id="27" name="Straight Connector 2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8"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50775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383F4F3A-DF89-453C-A499-8C259F6A2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DC243153-0ECD-BBFC-C0C4-110A2CFDF23B}"/>
              </a:ext>
            </a:extLst>
          </p:cNvPr>
          <p:cNvSpPr>
            <a:spLocks noGrp="1"/>
          </p:cNvSpPr>
          <p:nvPr>
            <p:ph type="title"/>
          </p:nvPr>
        </p:nvSpPr>
        <p:spPr>
          <a:xfrm>
            <a:off x="479394" y="1062487"/>
            <a:ext cx="3939688" cy="5583126"/>
          </a:xfrm>
        </p:spPr>
        <p:txBody>
          <a:bodyPr>
            <a:normAutofit/>
          </a:bodyPr>
          <a:lstStyle/>
          <a:p>
            <a:pPr algn="r"/>
            <a:r>
              <a:rPr lang="ru-RU" sz="7200" dirty="0">
                <a:solidFill>
                  <a:schemeClr val="bg1"/>
                </a:solidFill>
                <a:latin typeface="Times New Roman"/>
                <a:cs typeface="Times New Roman"/>
              </a:rPr>
              <a:t>Развитие глаза </a:t>
            </a:r>
            <a:r>
              <a:rPr lang="ru-RU" sz="7200" dirty="0">
                <a:solidFill>
                  <a:schemeClr val="bg1"/>
                </a:solidFill>
                <a:latin typeface="Times New Roman"/>
                <a:ea typeface="Calibri Light"/>
                <a:cs typeface="Times New Roman"/>
              </a:rPr>
              <a:t> </a:t>
            </a:r>
            <a:endParaRPr lang="en-US" sz="7200" dirty="0">
              <a:solidFill>
                <a:schemeClr val="bg1"/>
              </a:solidFill>
              <a:latin typeface="Times New Roman"/>
              <a:cs typeface="Times New Roman"/>
            </a:endParaRPr>
          </a:p>
        </p:txBody>
      </p:sp>
      <p:sp>
        <p:nvSpPr>
          <p:cNvPr id="22" name="Graphic 12">
            <a:extLst>
              <a:ext uri="{FF2B5EF4-FFF2-40B4-BE49-F238E27FC236}">
                <a16:creationId xmlns:a16="http://schemas.microsoft.com/office/drawing/2014/main" xmlns="" id="{58BDB0EE-D238-415B-9ED8-62AA6AB2A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3" name="Graphic 11">
            <a:extLst>
              <a:ext uri="{FF2B5EF4-FFF2-40B4-BE49-F238E27FC236}">
                <a16:creationId xmlns:a16="http://schemas.microsoft.com/office/drawing/2014/main" xmlns="" id="{C5B55FC3-961D-4325-82F1-DE92B0D04E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xmlns="" id="{4C8AB332-D09E-4F28-943C-DABDD4716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6" name="Content Placeholder 2">
            <a:extLst>
              <a:ext uri="{FF2B5EF4-FFF2-40B4-BE49-F238E27FC236}">
                <a16:creationId xmlns:a16="http://schemas.microsoft.com/office/drawing/2014/main" xmlns="" id="{49B42FCE-7038-A550-4399-9E34AB5F7683}"/>
              </a:ext>
            </a:extLst>
          </p:cNvPr>
          <p:cNvGraphicFramePr>
            <a:graphicFrameLocks noGrp="1"/>
          </p:cNvGraphicFramePr>
          <p:nvPr>
            <p:ph idx="1"/>
            <p:extLst>
              <p:ext uri="{D42A27DB-BD31-4B8C-83A1-F6EECF244321}">
                <p14:modId xmlns:p14="http://schemas.microsoft.com/office/powerpoint/2010/main" val="321791453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89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CDA21F-8339-CE91-8893-369357F13721}"/>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7200" b="1" i="0" kern="1200" cap="all" baseline="0" err="1">
                <a:solidFill>
                  <a:schemeClr val="bg1"/>
                </a:solidFill>
                <a:latin typeface="Times New Roman"/>
                <a:cs typeface="Times New Roman"/>
              </a:rPr>
              <a:t>Что</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такое</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гигиена</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зрения</a:t>
            </a:r>
            <a:r>
              <a:rPr lang="en-US" sz="7200" b="1" i="0" kern="1200" cap="all" baseline="0" dirty="0">
                <a:solidFill>
                  <a:schemeClr val="bg1"/>
                </a:solidFill>
                <a:latin typeface="Times New Roman"/>
                <a:cs typeface="Times New Roman"/>
              </a:rPr>
              <a:t>?</a:t>
            </a:r>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88328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0F043490-2A74-A3F3-C2DE-D2A14DFC8E0D}"/>
              </a:ext>
            </a:extLst>
          </p:cNvPr>
          <p:cNvSpPr>
            <a:spLocks noGrp="1"/>
          </p:cNvSpPr>
          <p:nvPr>
            <p:ph type="title"/>
          </p:nvPr>
        </p:nvSpPr>
        <p:spPr>
          <a:xfrm>
            <a:off x="1245072" y="1289765"/>
            <a:ext cx="3651101" cy="4270963"/>
          </a:xfrm>
        </p:spPr>
        <p:txBody>
          <a:bodyPr anchor="ctr">
            <a:normAutofit/>
          </a:bodyPr>
          <a:lstStyle/>
          <a:p>
            <a:pPr algn="ctr"/>
            <a:r>
              <a:rPr lang="en-US" sz="7200">
                <a:solidFill>
                  <a:schemeClr val="bg1"/>
                </a:solidFill>
                <a:latin typeface="Times New Roman"/>
                <a:cs typeface="Times New Roman"/>
              </a:rPr>
              <a:t>Гигиена зрения</a:t>
            </a: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7B136730-4E94-B7E6-D5CC-4621266EA1A6}"/>
              </a:ext>
            </a:extLst>
          </p:cNvPr>
          <p:cNvSpPr>
            <a:spLocks noGrp="1"/>
          </p:cNvSpPr>
          <p:nvPr>
            <p:ph idx="1"/>
          </p:nvPr>
        </p:nvSpPr>
        <p:spPr>
          <a:xfrm>
            <a:off x="6397039" y="381935"/>
            <a:ext cx="4685916" cy="5974415"/>
          </a:xfrm>
        </p:spPr>
        <p:txBody>
          <a:bodyPr vert="horz" lIns="91440" tIns="45720" rIns="91440" bIns="45720" rtlCol="0" anchor="ctr">
            <a:normAutofit/>
          </a:bodyPr>
          <a:lstStyle/>
          <a:p>
            <a:r>
              <a:rPr lang="ru-RU" sz="2400" dirty="0">
                <a:latin typeface="Times New Roman"/>
                <a:cs typeface="Times New Roman"/>
              </a:rPr>
              <a:t>Гигиена зрения — это ряд мероприятий, которые направлены на поддержание нормальной работы зрительной системы, сохранения остроты зрения. Гигиена зрения работает только тогда, когда человек соблюдает эти правила ежедневно, делает это своей привычкой.</a:t>
            </a:r>
            <a:endParaRPr lang="en-US" sz="2400" dirty="0">
              <a:latin typeface="Times New Roman"/>
              <a:cs typeface="Times New Roman"/>
            </a:endParaRPr>
          </a:p>
        </p:txBody>
      </p:sp>
      <p:sp>
        <p:nvSpPr>
          <p:cNvPr id="16"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6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CDA21F-8339-CE91-8893-369357F13721}"/>
              </a:ext>
            </a:extLst>
          </p:cNvPr>
          <p:cNvSpPr>
            <a:spLocks noGrp="1"/>
          </p:cNvSpPr>
          <p:nvPr>
            <p:ph type="title"/>
          </p:nvPr>
        </p:nvSpPr>
        <p:spPr>
          <a:xfrm>
            <a:off x="1256275" y="2271449"/>
            <a:ext cx="9679449" cy="2847058"/>
          </a:xfrm>
        </p:spPr>
        <p:txBody>
          <a:bodyPr vert="horz" lIns="91440" tIns="45720" rIns="91440" bIns="45720" rtlCol="0" anchor="b">
            <a:normAutofit fontScale="90000"/>
          </a:bodyPr>
          <a:lstStyle/>
          <a:p>
            <a:r>
              <a:rPr lang="en-US" sz="7200" b="1" cap="all" dirty="0" err="1">
                <a:solidFill>
                  <a:schemeClr val="bg1"/>
                </a:solidFill>
                <a:latin typeface="Times New Roman"/>
                <a:cs typeface="Times New Roman"/>
              </a:rPr>
              <a:t>Какие</a:t>
            </a:r>
            <a:r>
              <a:rPr lang="en-US" sz="7200" b="1" cap="all" dirty="0">
                <a:solidFill>
                  <a:schemeClr val="bg1"/>
                </a:solidFill>
                <a:latin typeface="Times New Roman"/>
                <a:cs typeface="Times New Roman"/>
              </a:rPr>
              <a:t> </a:t>
            </a:r>
            <a:r>
              <a:rPr lang="en-US" sz="7200" b="1" cap="all" dirty="0" err="1">
                <a:solidFill>
                  <a:schemeClr val="bg1"/>
                </a:solidFill>
                <a:latin typeface="Times New Roman"/>
                <a:cs typeface="Times New Roman"/>
              </a:rPr>
              <a:t>правила</a:t>
            </a:r>
            <a:r>
              <a:rPr lang="en-US" sz="7200" b="1" cap="all" dirty="0">
                <a:solidFill>
                  <a:schemeClr val="bg1"/>
                </a:solidFill>
                <a:latin typeface="Times New Roman"/>
                <a:cs typeface="Times New Roman"/>
              </a:rPr>
              <a:t> </a:t>
            </a:r>
            <a:r>
              <a:rPr lang="en-US" sz="7200" b="1" cap="all" dirty="0" err="1">
                <a:solidFill>
                  <a:schemeClr val="bg1"/>
                </a:solidFill>
                <a:latin typeface="Times New Roman"/>
                <a:cs typeface="Times New Roman"/>
              </a:rPr>
              <a:t>гигиены</a:t>
            </a:r>
            <a:r>
              <a:rPr lang="en-US" sz="7200" b="1" cap="all" dirty="0">
                <a:solidFill>
                  <a:schemeClr val="bg1"/>
                </a:solidFill>
                <a:latin typeface="Times New Roman"/>
                <a:cs typeface="Times New Roman"/>
              </a:rPr>
              <a:t> </a:t>
            </a:r>
            <a:r>
              <a:rPr lang="en-US" sz="7200" b="1" cap="all" dirty="0" err="1">
                <a:solidFill>
                  <a:schemeClr val="bg1"/>
                </a:solidFill>
                <a:latin typeface="Times New Roman"/>
                <a:cs typeface="Times New Roman"/>
              </a:rPr>
              <a:t>глаз</a:t>
            </a:r>
            <a:r>
              <a:rPr lang="en-US" sz="7200" b="1" cap="all" dirty="0">
                <a:solidFill>
                  <a:schemeClr val="bg1"/>
                </a:solidFill>
                <a:latin typeface="Times New Roman"/>
                <a:cs typeface="Times New Roman"/>
              </a:rPr>
              <a:t> </a:t>
            </a:r>
            <a:r>
              <a:rPr lang="en-US" sz="7200" b="1" cap="all" dirty="0" err="1">
                <a:solidFill>
                  <a:schemeClr val="bg1"/>
                </a:solidFill>
                <a:latin typeface="Times New Roman"/>
                <a:cs typeface="Times New Roman"/>
              </a:rPr>
              <a:t>вы</a:t>
            </a:r>
            <a:r>
              <a:rPr lang="en-US" sz="7200" b="1" cap="all" dirty="0">
                <a:solidFill>
                  <a:schemeClr val="bg1"/>
                </a:solidFill>
                <a:latin typeface="Times New Roman"/>
                <a:cs typeface="Times New Roman"/>
              </a:rPr>
              <a:t> </a:t>
            </a:r>
            <a:r>
              <a:rPr lang="en-US" sz="7200" b="1" cap="all" dirty="0" err="1">
                <a:solidFill>
                  <a:schemeClr val="bg1"/>
                </a:solidFill>
                <a:latin typeface="Times New Roman"/>
                <a:cs typeface="Times New Roman"/>
              </a:rPr>
              <a:t>знаете</a:t>
            </a:r>
            <a:r>
              <a:rPr lang="en-US" sz="7200" b="1" cap="all" dirty="0">
                <a:solidFill>
                  <a:schemeClr val="bg1"/>
                </a:solidFill>
                <a:latin typeface="Times New Roman"/>
                <a:cs typeface="Times New Roman"/>
              </a:rPr>
              <a:t>?</a:t>
            </a:r>
            <a:endParaRPr lang="en-US" sz="7200" b="1" i="0" kern="1200" cap="all" baseline="0" dirty="0">
              <a:solidFill>
                <a:schemeClr val="bg1"/>
              </a:solidFill>
              <a:latin typeface="Times New Roman"/>
              <a:cs typeface="Times New Roman"/>
            </a:endParaRPr>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05383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4" name="Диаграмма 3"/>
          <p:cNvGraphicFramePr/>
          <p:nvPr>
            <p:extLst>
              <p:ext uri="{D42A27DB-BD31-4B8C-83A1-F6EECF244321}">
                <p14:modId xmlns:p14="http://schemas.microsoft.com/office/powerpoint/2010/main" val="1971583122"/>
              </p:ext>
            </p:extLst>
          </p:nvPr>
        </p:nvGraphicFramePr>
        <p:xfrm>
          <a:off x="1383527" y="230588"/>
          <a:ext cx="8776473" cy="5907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034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0B3EB-9707-FBE7-95C2-1E19A9517736}"/>
              </a:ext>
            </a:extLst>
          </p:cNvPr>
          <p:cNvSpPr>
            <a:spLocks noGrp="1"/>
          </p:cNvSpPr>
          <p:nvPr>
            <p:ph type="title"/>
          </p:nvPr>
        </p:nvSpPr>
        <p:spPr>
          <a:xfrm>
            <a:off x="838200" y="23931"/>
            <a:ext cx="10515600" cy="847892"/>
          </a:xfrm>
        </p:spPr>
        <p:txBody>
          <a:bodyPr/>
          <a:lstStyle/>
          <a:p>
            <a:r>
              <a:rPr lang="en-US" dirty="0" err="1"/>
              <a:t>Правила</a:t>
            </a:r>
            <a:r>
              <a:rPr lang="en-US" dirty="0"/>
              <a:t> </a:t>
            </a:r>
            <a:r>
              <a:rPr lang="en-US" dirty="0" err="1"/>
              <a:t>гигиены</a:t>
            </a:r>
            <a:r>
              <a:rPr lang="en-US" dirty="0"/>
              <a:t> </a:t>
            </a:r>
            <a:r>
              <a:rPr lang="en-US" dirty="0" err="1"/>
              <a:t>глаз</a:t>
            </a:r>
          </a:p>
        </p:txBody>
      </p:sp>
      <p:sp>
        <p:nvSpPr>
          <p:cNvPr id="3" name="Content Placeholder 2">
            <a:extLst>
              <a:ext uri="{FF2B5EF4-FFF2-40B4-BE49-F238E27FC236}">
                <a16:creationId xmlns:a16="http://schemas.microsoft.com/office/drawing/2014/main" xmlns="" id="{EC1B118D-BE54-17D9-9FC2-522A73BB0531}"/>
              </a:ext>
            </a:extLst>
          </p:cNvPr>
          <p:cNvSpPr>
            <a:spLocks noGrp="1"/>
          </p:cNvSpPr>
          <p:nvPr>
            <p:ph idx="1"/>
          </p:nvPr>
        </p:nvSpPr>
        <p:spPr>
          <a:xfrm>
            <a:off x="735841" y="790671"/>
            <a:ext cx="11459570" cy="5272562"/>
          </a:xfrm>
        </p:spPr>
        <p:txBody>
          <a:bodyPr vert="horz" lIns="91440" tIns="45720" rIns="91440" bIns="45720" rtlCol="0" anchor="t">
            <a:noAutofit/>
          </a:bodyPr>
          <a:lstStyle/>
          <a:p>
            <a:pPr>
              <a:lnSpc>
                <a:spcPct val="120000"/>
              </a:lnSpc>
              <a:spcBef>
                <a:spcPts val="100"/>
              </a:spcBef>
            </a:pPr>
            <a:r>
              <a:rPr lang="ru-RU" sz="1600" dirty="0">
                <a:latin typeface="Times New Roman"/>
                <a:cs typeface="Times New Roman"/>
              </a:rPr>
              <a:t>Ограничивайте просмотр телевизора. Смотреть телевизор нужно только сидя, желательно в удобном кресле. Экран должен быть расположен точно перед ребенком. Ни в коем случае нельзя допускать, чтобы ребенок смотрел на экран сбоку. В вечернее время необходимо дополнительное освещение в помещении. Расстояние от глаз до экрана должно быть не менее 3-х метров, при условии, что диагональ экрана составляет 21 дюйм, то есть чуть более 0,5 м. Чем больше экран, тем дальше от него нужно посадить ребенка. При этом тип экрана – обычный, плоский, жидкокристаллический, плазменный – не имеет значения.</a:t>
            </a:r>
            <a:endParaRPr lang="en-US" sz="1600">
              <a:latin typeface="Times New Roman"/>
              <a:cs typeface="Times New Roman"/>
            </a:endParaRPr>
          </a:p>
          <a:p>
            <a:pPr>
              <a:lnSpc>
                <a:spcPct val="120000"/>
              </a:lnSpc>
              <a:spcBef>
                <a:spcPts val="100"/>
              </a:spcBef>
            </a:pPr>
            <a:r>
              <a:rPr lang="ru-RU" sz="1600" dirty="0">
                <a:latin typeface="Times New Roman"/>
                <a:cs typeface="Times New Roman"/>
              </a:rPr>
              <a:t>Делайте перерывы. Давайте своим глазам разнообразную нагрузку, не эксплуатируйте их только на чтение или письмо длительное время – дайте им передышку: каждые полчаса смотрите вдаль через окно хотя бы 30 секунд. </a:t>
            </a:r>
            <a:endParaRPr lang="en-US" sz="1600">
              <a:latin typeface="Times New Roman"/>
              <a:cs typeface="Times New Roman"/>
            </a:endParaRPr>
          </a:p>
          <a:p>
            <a:pPr>
              <a:lnSpc>
                <a:spcPct val="120000"/>
              </a:lnSpc>
              <a:spcBef>
                <a:spcPts val="100"/>
              </a:spcBef>
            </a:pPr>
            <a:r>
              <a:rPr lang="ru-RU" sz="1600" dirty="0">
                <a:latin typeface="Times New Roman"/>
                <a:cs typeface="Times New Roman"/>
              </a:rPr>
              <a:t>Правильное питание. Полноценный рацион питания, богатый продуктами с высоким содержанием витаминов и микроэлементов, благотворно влияющих на здоровье глаз, например, витамины группы В, С, А, а также жирные кислоты. Для сохранения и укрепления зрения необходимо получать следующие витамины: витамин А (отвечает за сумеречное зрение); витамин В2 (рибофлавин) (улучшает цветоразличение и ночное зрение ); витамин С.</a:t>
            </a:r>
            <a:endParaRPr lang="en-US" sz="1600">
              <a:latin typeface="Times New Roman"/>
              <a:cs typeface="Times New Roman"/>
            </a:endParaRPr>
          </a:p>
          <a:p>
            <a:pPr>
              <a:lnSpc>
                <a:spcPct val="120000"/>
              </a:lnSpc>
              <a:spcBef>
                <a:spcPts val="100"/>
              </a:spcBef>
            </a:pPr>
            <a:r>
              <a:rPr lang="ru-RU" sz="1600" dirty="0">
                <a:latin typeface="Times New Roman"/>
                <a:cs typeface="Times New Roman"/>
              </a:rPr>
              <a:t>Занятия физическими упражнениями. В школьном возрасте нужны систематические занятия физическими упражнениями, направленными не только на развитие физических качеств и обеспечение двигательных действий, но и на развитие культуры движений, профилактику заболеваний.</a:t>
            </a:r>
            <a:endParaRPr lang="en-US" sz="1600">
              <a:latin typeface="Times New Roman"/>
              <a:cs typeface="Times New Roman"/>
            </a:endParaRPr>
          </a:p>
          <a:p>
            <a:pPr>
              <a:lnSpc>
                <a:spcPct val="120000"/>
              </a:lnSpc>
              <a:spcBef>
                <a:spcPts val="100"/>
              </a:spcBef>
            </a:pPr>
            <a:r>
              <a:rPr lang="ru-RU" sz="1600" dirty="0">
                <a:latin typeface="Times New Roman"/>
                <a:cs typeface="Times New Roman"/>
              </a:rPr>
              <a:t>Берегите глаза от прямого воздействия ультрафиолета. Ни в коем случае не смотрите незащищенным глазом прямо на солнце. Это может вызвать серьезный ожог сетчатки и потерю зрения.</a:t>
            </a:r>
            <a:endParaRPr lang="en-US" sz="1600">
              <a:latin typeface="Times New Roman"/>
              <a:cs typeface="Times New Roman"/>
            </a:endParaRPr>
          </a:p>
        </p:txBody>
      </p:sp>
      <p:sp>
        <p:nvSpPr>
          <p:cNvPr id="4" name="TextBox 3">
            <a:extLst>
              <a:ext uri="{FF2B5EF4-FFF2-40B4-BE49-F238E27FC236}">
                <a16:creationId xmlns:a16="http://schemas.microsoft.com/office/drawing/2014/main" xmlns="" id="{F429F0BF-31AC-9911-D6E7-304232A5BFA6}"/>
              </a:ext>
            </a:extLst>
          </p:cNvPr>
          <p:cNvSpPr txBox="1"/>
          <p:nvPr/>
        </p:nvSpPr>
        <p:spPr>
          <a:xfrm>
            <a:off x="739253" y="796118"/>
            <a:ext cx="11455020" cy="5815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
              </a:spcBef>
              <a:buFont typeface="Arial"/>
              <a:buChar char="•"/>
            </a:pPr>
            <a:r>
              <a:rPr lang="ru-RU" sz="1600">
                <a:latin typeface="Times New Roman"/>
                <a:cs typeface="Times New Roman"/>
              </a:rPr>
              <a:t>Регулярная проверка зрения, которую поможет обеспечить квалифицированный врач-офтальмолог. </a:t>
            </a:r>
            <a:endParaRPr lang="en-US" sz="160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При возникновении жалоб и какого-либо дискомфорта в области органа зрения следует обязательно обратиться за помощью к специалисту.</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Нормирование зрительной нагрузки. Для того, чтобы избежать хронического перенапряжения органов зрения, достаточно обеспечить регулярный отдых глазам хотя бы на пару минут, т.е. каждые 40-50 минут. При этом период зрительной паузы может включать в себя выполнение специальных гимнастических упражнений для глаз, либо прогулку на свежем воздухе;</a:t>
            </a:r>
            <a:endParaRPr lang="en-US" sz="160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Организация правильного освещения рабочей зоны. При чтении, письме или работе с мелкими деталями обязательно обеспечьте себе хороший свет. </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Соблюдение правил во время чтения, предполагающих чтение в условиях хорошего освещения, на правильном расстоянии. </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Не читайте на ходу, в транспорте, лежа. Изменение расстояния всего на несколько миллиметров для вас будет незаметным, а от глаза потребует больших оптических перестроек в своей работе. </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Важно соблюдать правило  </a:t>
            </a:r>
            <a:r>
              <a:rPr lang="ru-RU" sz="1600" err="1">
                <a:latin typeface="Times New Roman"/>
                <a:cs typeface="Times New Roman"/>
              </a:rPr>
              <a:t>правило</a:t>
            </a:r>
            <a:r>
              <a:rPr lang="ru-RU" sz="1600" dirty="0">
                <a:latin typeface="Times New Roman"/>
                <a:cs typeface="Times New Roman"/>
              </a:rPr>
              <a:t> «90 градусов»: коленный, тазобедренный и локтевой суставы должны образовывать 90 градусов.</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В случае индивидуальной необходимости не используйте контактные линзы дольше положенного срока. Лучше отдавать предпочтение однодневным или двухнедельным линзам. Необходимо обязательно мыть руки, когда снимаете и надеваете их.</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В случае индивидуальной необходимости используйте очки подобранные квалифицированным специалистом.</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Пользуйтесь гипоаллергенной косметикой и обращайте внимания на сроки годности после вскрытия.</a:t>
            </a:r>
            <a:endParaRPr lang="en-US" sz="1600" dirty="0">
              <a:latin typeface="Times New Roman"/>
              <a:cs typeface="Times New Roman"/>
            </a:endParaRPr>
          </a:p>
          <a:p>
            <a:pPr marL="285750" indent="-285750">
              <a:lnSpc>
                <a:spcPct val="120000"/>
              </a:lnSpc>
              <a:spcBef>
                <a:spcPts val="100"/>
              </a:spcBef>
              <a:buFont typeface="Arial"/>
              <a:buChar char="•"/>
            </a:pPr>
            <a:r>
              <a:rPr lang="ru-RU" sz="1600" dirty="0">
                <a:latin typeface="Times New Roman"/>
                <a:cs typeface="Times New Roman"/>
              </a:rPr>
              <a:t>Не трите глаза руками.</a:t>
            </a:r>
            <a:endParaRPr lang="en-US" sz="1600" dirty="0">
              <a:latin typeface="Times New Roman"/>
              <a:cs typeface="Times New Roman"/>
            </a:endParaRPr>
          </a:p>
          <a:p>
            <a:endParaRPr lang="en-US" dirty="0"/>
          </a:p>
        </p:txBody>
      </p:sp>
    </p:spTree>
    <p:extLst>
      <p:ext uri="{BB962C8B-B14F-4D97-AF65-F5344CB8AC3E}">
        <p14:creationId xmlns:p14="http://schemas.microsoft.com/office/powerpoint/2010/main" val="30025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8"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a16="http://schemas.microsoft.com/office/drawing/2014/main" xmlns="" id="{89A3A279-316D-F11B-8060-061E1C81C474}"/>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7200" b="1" i="0" kern="1200" cap="all" baseline="0" dirty="0" err="1">
                <a:solidFill>
                  <a:schemeClr val="bg1"/>
                </a:solidFill>
                <a:latin typeface="Times New Roman"/>
                <a:cs typeface="Times New Roman"/>
              </a:rPr>
              <a:t>Что</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вы</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знаете</a:t>
            </a:r>
            <a:r>
              <a:rPr lang="en-US" sz="7200" b="1" i="0" kern="1200" cap="all" baseline="0" dirty="0">
                <a:solidFill>
                  <a:schemeClr val="bg1"/>
                </a:solidFill>
                <a:latin typeface="Times New Roman"/>
                <a:cs typeface="Times New Roman"/>
              </a:rPr>
              <a:t> о </a:t>
            </a:r>
            <a:r>
              <a:rPr lang="en-US" sz="7200" b="1" i="0" kern="1200" cap="all" baseline="0" err="1">
                <a:solidFill>
                  <a:schemeClr val="bg1"/>
                </a:solidFill>
                <a:latin typeface="Times New Roman"/>
                <a:cs typeface="Times New Roman"/>
              </a:rPr>
              <a:t>строении</a:t>
            </a:r>
            <a:r>
              <a:rPr lang="en-US" sz="7200" b="1" i="0" kern="1200" cap="all" baseline="0" dirty="0">
                <a:solidFill>
                  <a:schemeClr val="bg1"/>
                </a:solidFill>
                <a:latin typeface="Times New Roman"/>
                <a:cs typeface="Times New Roman"/>
              </a:rPr>
              <a:t> </a:t>
            </a:r>
            <a:r>
              <a:rPr lang="en-US" sz="7200" b="1" i="0" kern="1200" cap="all" baseline="0" err="1">
                <a:solidFill>
                  <a:schemeClr val="bg1"/>
                </a:solidFill>
                <a:latin typeface="Times New Roman"/>
                <a:cs typeface="Times New Roman"/>
              </a:rPr>
              <a:t>глаза</a:t>
            </a:r>
            <a:r>
              <a:rPr lang="en-US" sz="7200" b="1" i="0" kern="1200" cap="all" baseline="0" dirty="0">
                <a:solidFill>
                  <a:schemeClr val="bg1"/>
                </a:solidFill>
                <a:latin typeface="Times New Roman"/>
                <a:cs typeface="Times New Roman"/>
              </a:rPr>
              <a:t>?</a:t>
            </a:r>
          </a:p>
        </p:txBody>
      </p:sp>
      <p:cxnSp>
        <p:nvCxnSpPr>
          <p:cNvPr id="49"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0"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51"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33602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CDA21F-8339-CE91-8893-369357F13721}"/>
              </a:ext>
            </a:extLst>
          </p:cNvPr>
          <p:cNvSpPr>
            <a:spLocks noGrp="1"/>
          </p:cNvSpPr>
          <p:nvPr>
            <p:ph type="title"/>
          </p:nvPr>
        </p:nvSpPr>
        <p:spPr>
          <a:xfrm>
            <a:off x="1256275" y="1714166"/>
            <a:ext cx="9679449" cy="3404341"/>
          </a:xfrm>
        </p:spPr>
        <p:txBody>
          <a:bodyPr vert="horz" lIns="91440" tIns="45720" rIns="91440" bIns="45720" rtlCol="0" anchor="b">
            <a:noAutofit/>
          </a:bodyPr>
          <a:lstStyle/>
          <a:p>
            <a:r>
              <a:rPr lang="en-US" sz="6000" b="1" dirty="0" err="1">
                <a:solidFill>
                  <a:schemeClr val="bg1"/>
                </a:solidFill>
                <a:latin typeface="Times New Roman"/>
                <a:cs typeface="Times New Roman"/>
              </a:rPr>
              <a:t>Как</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вы</a:t>
            </a:r>
            <a:r>
              <a:rPr lang="en-US" sz="6000" b="1" dirty="0">
                <a:solidFill>
                  <a:schemeClr val="bg1"/>
                </a:solidFill>
                <a:latin typeface="Times New Roman"/>
                <a:cs typeface="Times New Roman"/>
              </a:rPr>
              <a:t> </a:t>
            </a:r>
            <a:r>
              <a:rPr lang="en-US" sz="6000" b="1" dirty="0" err="1" smtClean="0">
                <a:solidFill>
                  <a:schemeClr val="bg1"/>
                </a:solidFill>
                <a:latin typeface="Times New Roman"/>
                <a:cs typeface="Times New Roman"/>
              </a:rPr>
              <a:t>считаете</a:t>
            </a:r>
            <a:r>
              <a:rPr lang="ru-RU" sz="6000" b="1" dirty="0" smtClean="0">
                <a:solidFill>
                  <a:schemeClr val="bg1"/>
                </a:solidFill>
                <a:latin typeface="Times New Roman"/>
                <a:cs typeface="Times New Roman"/>
              </a:rPr>
              <a:t>,</a:t>
            </a:r>
            <a:r>
              <a:rPr lang="en-US" sz="6000" b="1" dirty="0" smtClean="0">
                <a:solidFill>
                  <a:schemeClr val="bg1"/>
                </a:solidFill>
                <a:latin typeface="Times New Roman"/>
                <a:cs typeface="Times New Roman"/>
              </a:rPr>
              <a:t> </a:t>
            </a:r>
            <a:r>
              <a:rPr lang="en-US" sz="6000" b="1" dirty="0" err="1">
                <a:solidFill>
                  <a:schemeClr val="bg1"/>
                </a:solidFill>
                <a:latin typeface="Times New Roman"/>
                <a:cs typeface="Times New Roman"/>
              </a:rPr>
              <a:t>влияет</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ли</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гигиена</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зрения</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на</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появление</a:t>
            </a:r>
            <a:r>
              <a:rPr lang="en-US" sz="6000" b="1" dirty="0">
                <a:solidFill>
                  <a:schemeClr val="bg1"/>
                </a:solidFill>
                <a:latin typeface="Times New Roman"/>
                <a:cs typeface="Times New Roman"/>
              </a:rPr>
              <a:t> и </a:t>
            </a:r>
            <a:r>
              <a:rPr lang="en-US" sz="6000" b="1" dirty="0" err="1">
                <a:solidFill>
                  <a:schemeClr val="bg1"/>
                </a:solidFill>
                <a:latin typeface="Times New Roman"/>
                <a:cs typeface="Times New Roman"/>
              </a:rPr>
              <a:t>протекание</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глазных</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болезней</a:t>
            </a:r>
            <a:r>
              <a:rPr lang="en-US" sz="6000" b="1" dirty="0">
                <a:solidFill>
                  <a:schemeClr val="bg1"/>
                </a:solidFill>
                <a:latin typeface="Times New Roman"/>
                <a:cs typeface="Times New Roman"/>
              </a:rPr>
              <a:t>?</a:t>
            </a:r>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30267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2" name="Диаграмма 1"/>
          <p:cNvGraphicFramePr/>
          <p:nvPr>
            <p:extLst>
              <p:ext uri="{D42A27DB-BD31-4B8C-83A1-F6EECF244321}">
                <p14:modId xmlns:p14="http://schemas.microsoft.com/office/powerpoint/2010/main" val="981060086"/>
              </p:ext>
            </p:extLst>
          </p:nvPr>
        </p:nvGraphicFramePr>
        <p:xfrm>
          <a:off x="1089329" y="127221"/>
          <a:ext cx="9070672" cy="60111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521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9A3F5928-D955-456A-97B5-AA390B8CE9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CDA21F-8339-CE91-8893-369357F13721}"/>
              </a:ext>
            </a:extLst>
          </p:cNvPr>
          <p:cNvSpPr>
            <a:spLocks noGrp="1"/>
          </p:cNvSpPr>
          <p:nvPr>
            <p:ph type="title"/>
          </p:nvPr>
        </p:nvSpPr>
        <p:spPr>
          <a:xfrm>
            <a:off x="1256275" y="1714166"/>
            <a:ext cx="9679449" cy="3404341"/>
          </a:xfrm>
        </p:spPr>
        <p:txBody>
          <a:bodyPr vert="horz" lIns="91440" tIns="45720" rIns="91440" bIns="45720" rtlCol="0" anchor="b">
            <a:noAutofit/>
          </a:bodyPr>
          <a:lstStyle/>
          <a:p>
            <a:r>
              <a:rPr lang="en-US" sz="6000" b="1" dirty="0" err="1">
                <a:solidFill>
                  <a:schemeClr val="bg1"/>
                </a:solidFill>
                <a:latin typeface="Times New Roman"/>
                <a:cs typeface="Times New Roman"/>
              </a:rPr>
              <a:t>Какие</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заболевания</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может</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вызвать</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несоблюдение</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гигиены</a:t>
            </a:r>
            <a:r>
              <a:rPr lang="en-US" sz="6000" b="1" dirty="0">
                <a:solidFill>
                  <a:schemeClr val="bg1"/>
                </a:solidFill>
                <a:latin typeface="Times New Roman"/>
                <a:cs typeface="Times New Roman"/>
              </a:rPr>
              <a:t> </a:t>
            </a:r>
            <a:r>
              <a:rPr lang="en-US" sz="6000" b="1" dirty="0" err="1">
                <a:solidFill>
                  <a:schemeClr val="bg1"/>
                </a:solidFill>
                <a:latin typeface="Times New Roman"/>
                <a:cs typeface="Times New Roman"/>
              </a:rPr>
              <a:t>зрения</a:t>
            </a:r>
            <a:r>
              <a:rPr lang="en-US" sz="6000" b="1" dirty="0">
                <a:solidFill>
                  <a:schemeClr val="bg1"/>
                </a:solidFill>
                <a:latin typeface="Times New Roman"/>
                <a:cs typeface="Times New Roman"/>
              </a:rPr>
              <a:t>?</a:t>
            </a:r>
          </a:p>
        </p:txBody>
      </p:sp>
      <p:cxnSp>
        <p:nvCxnSpPr>
          <p:cNvPr id="11" name="Straight Connector 10">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878" y="806470"/>
            <a:ext cx="8453437"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353454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CA33D1E3-3891-BA5D-AE48-7544609D05DF}"/>
              </a:ext>
            </a:extLst>
          </p:cNvPr>
          <p:cNvSpPr>
            <a:spLocks noGrp="1"/>
          </p:cNvSpPr>
          <p:nvPr>
            <p:ph type="title"/>
          </p:nvPr>
        </p:nvSpPr>
        <p:spPr>
          <a:xfrm>
            <a:off x="1245072" y="1289765"/>
            <a:ext cx="3651101" cy="4270963"/>
          </a:xfrm>
        </p:spPr>
        <p:txBody>
          <a:bodyPr anchor="ctr">
            <a:normAutofit/>
          </a:bodyPr>
          <a:lstStyle/>
          <a:p>
            <a:pPr algn="ctr"/>
            <a:r>
              <a:rPr lang="en-US" sz="4000" dirty="0" err="1">
                <a:solidFill>
                  <a:schemeClr val="bg1"/>
                </a:solidFill>
                <a:latin typeface="Times New Roman"/>
                <a:cs typeface="Times New Roman"/>
              </a:rPr>
              <a:t>Заболевания</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которые</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могут</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появиться</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при</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несоблюдении</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правил</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гигиены</a:t>
            </a:r>
            <a:r>
              <a:rPr lang="en-US" sz="4000" dirty="0">
                <a:solidFill>
                  <a:schemeClr val="bg1"/>
                </a:solidFill>
                <a:latin typeface="Times New Roman"/>
                <a:cs typeface="Times New Roman"/>
              </a:rPr>
              <a:t> </a:t>
            </a:r>
            <a:r>
              <a:rPr lang="en-US" sz="4000" dirty="0" err="1">
                <a:solidFill>
                  <a:schemeClr val="bg1"/>
                </a:solidFill>
                <a:latin typeface="Times New Roman"/>
                <a:cs typeface="Times New Roman"/>
              </a:rPr>
              <a:t>зрения</a:t>
            </a: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06D285C7-6349-5A19-C185-07946F81E47A}"/>
              </a:ext>
            </a:extLst>
          </p:cNvPr>
          <p:cNvSpPr>
            <a:spLocks noGrp="1"/>
          </p:cNvSpPr>
          <p:nvPr>
            <p:ph idx="1"/>
          </p:nvPr>
        </p:nvSpPr>
        <p:spPr>
          <a:xfrm>
            <a:off x="6397039" y="381935"/>
            <a:ext cx="4685916" cy="5974415"/>
          </a:xfrm>
        </p:spPr>
        <p:txBody>
          <a:bodyPr vert="horz" lIns="91440" tIns="45720" rIns="91440" bIns="45720" rtlCol="0" anchor="ctr">
            <a:normAutofit/>
          </a:bodyPr>
          <a:lstStyle/>
          <a:p>
            <a:pPr marL="342900" lvl="0" indent="-342900" rtl="0">
              <a:buAutoNum type="arabicPeriod"/>
            </a:pPr>
            <a:r>
              <a:rPr lang="ru-RU" sz="2400" dirty="0">
                <a:latin typeface="Times New Roman"/>
                <a:ea typeface="Times New Roman"/>
                <a:cs typeface="Times New Roman"/>
              </a:rPr>
              <a:t>Близорукость (миопия) </a:t>
            </a:r>
            <a:endParaRPr lang="en-US" sz="2400">
              <a:latin typeface="Times New Roman"/>
              <a:ea typeface="Times New Roman"/>
              <a:cs typeface="Times New Roman"/>
            </a:endParaRPr>
          </a:p>
          <a:p>
            <a:pPr marL="342900" lvl="0" indent="-342900" rtl="0">
              <a:buFont typeface="Times New Roman"/>
              <a:buAutoNum type="arabicPeriod"/>
            </a:pPr>
            <a:r>
              <a:rPr lang="ru-RU" sz="2400" dirty="0">
                <a:latin typeface="Times New Roman"/>
                <a:ea typeface="Times New Roman"/>
                <a:cs typeface="Times New Roman"/>
              </a:rPr>
              <a:t>Амблиопия. </a:t>
            </a:r>
          </a:p>
          <a:p>
            <a:pPr marL="342900" lvl="0" indent="-342900" rtl="0">
              <a:buFont typeface="Times New Roman"/>
              <a:buAutoNum type="arabicPeriod"/>
            </a:pPr>
            <a:r>
              <a:rPr lang="ru-RU" sz="2400" dirty="0">
                <a:latin typeface="Times New Roman"/>
                <a:ea typeface="Times New Roman"/>
                <a:cs typeface="Times New Roman"/>
              </a:rPr>
              <a:t>Косоглазие. </a:t>
            </a:r>
          </a:p>
          <a:p>
            <a:pPr marL="342900" lvl="0" indent="-342900" rtl="0">
              <a:buFont typeface="Times New Roman"/>
              <a:buAutoNum type="arabicPeriod"/>
            </a:pPr>
            <a:r>
              <a:rPr lang="ru-RU" sz="2400" dirty="0">
                <a:latin typeface="Times New Roman"/>
                <a:ea typeface="Times New Roman"/>
                <a:cs typeface="Times New Roman"/>
              </a:rPr>
              <a:t>Дальнозоркость (гиперметропия) </a:t>
            </a:r>
          </a:p>
          <a:p>
            <a:pPr marL="342900" lvl="0" indent="-342900" rtl="0">
              <a:buFont typeface="Times New Roman"/>
              <a:buAutoNum type="arabicPeriod"/>
            </a:pPr>
            <a:r>
              <a:rPr lang="ru-RU" sz="2400" dirty="0">
                <a:latin typeface="Times New Roman"/>
                <a:ea typeface="Times New Roman"/>
                <a:cs typeface="Times New Roman"/>
              </a:rPr>
              <a:t>Спазм аккомодации глаза. </a:t>
            </a:r>
          </a:p>
          <a:p>
            <a:pPr marL="342900" lvl="0" indent="-342900" rtl="0">
              <a:buFont typeface="Times New Roman"/>
              <a:buAutoNum type="arabicPeriod"/>
            </a:pPr>
            <a:r>
              <a:rPr lang="ru-RU" sz="2400" dirty="0">
                <a:latin typeface="Times New Roman"/>
                <a:ea typeface="Times New Roman"/>
                <a:cs typeface="Times New Roman"/>
              </a:rPr>
              <a:t>Конъюнктивит. </a:t>
            </a:r>
          </a:p>
          <a:p>
            <a:pPr marL="342900" lvl="0" indent="-342900" rtl="0">
              <a:buFont typeface="Times New Roman"/>
              <a:buAutoNum type="arabicPeriod"/>
            </a:pPr>
            <a:r>
              <a:rPr lang="ru-RU" sz="2400" dirty="0">
                <a:latin typeface="Times New Roman"/>
                <a:ea typeface="Times New Roman"/>
                <a:cs typeface="Times New Roman"/>
              </a:rPr>
              <a:t>Синдром сухого глаза. </a:t>
            </a:r>
          </a:p>
          <a:p>
            <a:pPr marL="342900" lvl="0" indent="-342900" rtl="0">
              <a:buFont typeface="Times New Roman"/>
              <a:buAutoNum type="arabicPeriod"/>
            </a:pPr>
            <a:r>
              <a:rPr lang="ru-RU" sz="2400" dirty="0">
                <a:latin typeface="Times New Roman"/>
                <a:ea typeface="Times New Roman"/>
                <a:cs typeface="Times New Roman"/>
              </a:rPr>
              <a:t>Дистрофия и отслойка сетчатки. </a:t>
            </a:r>
            <a:endParaRPr lang="en-US" sz="2400" dirty="0"/>
          </a:p>
        </p:txBody>
      </p:sp>
      <p:sp>
        <p:nvSpPr>
          <p:cNvPr id="16"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029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817A9-8159-2BC8-C6C7-E858AE03FF34}"/>
              </a:ext>
            </a:extLst>
          </p:cNvPr>
          <p:cNvSpPr>
            <a:spLocks noGrp="1"/>
          </p:cNvSpPr>
          <p:nvPr>
            <p:ph type="title"/>
          </p:nvPr>
        </p:nvSpPr>
        <p:spPr/>
        <p:txBody>
          <a:bodyPr/>
          <a:lstStyle/>
          <a:p>
            <a:pPr algn="ctr"/>
            <a:r>
              <a:rPr lang="en-US" err="1">
                <a:latin typeface="Times New Roman"/>
                <a:cs typeface="Times New Roman"/>
              </a:rPr>
              <a:t>Близорукость</a:t>
            </a:r>
            <a:r>
              <a:rPr lang="en-US" dirty="0">
                <a:latin typeface="Times New Roman"/>
                <a:cs typeface="Times New Roman"/>
              </a:rPr>
              <a:t> и </a:t>
            </a:r>
            <a:r>
              <a:rPr lang="en-US" err="1">
                <a:latin typeface="Times New Roman"/>
                <a:cs typeface="Times New Roman"/>
              </a:rPr>
              <a:t>дальнозоркость</a:t>
            </a:r>
            <a:endParaRPr lang="en-US">
              <a:latin typeface="Times New Roman"/>
              <a:cs typeface="Times New Roman"/>
            </a:endParaRPr>
          </a:p>
        </p:txBody>
      </p:sp>
      <p:sp>
        <p:nvSpPr>
          <p:cNvPr id="3" name="Content Placeholder 2">
            <a:extLst>
              <a:ext uri="{FF2B5EF4-FFF2-40B4-BE49-F238E27FC236}">
                <a16:creationId xmlns:a16="http://schemas.microsoft.com/office/drawing/2014/main" xmlns="" id="{CBD029BE-FE78-67F0-1357-D2320DEF5169}"/>
              </a:ext>
            </a:extLst>
          </p:cNvPr>
          <p:cNvSpPr>
            <a:spLocks noGrp="1"/>
          </p:cNvSpPr>
          <p:nvPr>
            <p:ph idx="1"/>
          </p:nvPr>
        </p:nvSpPr>
        <p:spPr/>
        <p:txBody>
          <a:bodyPr vert="horz" lIns="91440" tIns="45720" rIns="91440" bIns="45720" rtlCol="0" anchor="t">
            <a:normAutofit/>
          </a:bodyPr>
          <a:lstStyle/>
          <a:p>
            <a:r>
              <a:rPr lang="ru-RU" sz="1800" dirty="0">
                <a:latin typeface="Times New Roman"/>
              </a:rPr>
              <a:t>При миопии (близорукости) может появиться расстройство развития бинокулярного зрения. Бинокулярное зрение – это одновременное восприятие изображений от обоих глаз и объединение их в единое более качественное изображение. Оно позволяет ориентироваться в пространстве, а также оценивать расстояние до объектов в поле зрения. Правильное бинокулярное зрение - это состояние, при котором правый глаз и левый глаз смотрят на один и тот же предмет (оси зрения глаз пересекаются в точке наблюдения), при этом мозг совмещает изображения от них, обрабатывает их, получая, таким образом, трехмерное изображение наблюдаемого объекта. Чтобы иметь возможность получить такое изображение, мозг должен получить два равноценных изображения от правого и левого глаза. Однако, когда хотя бы один из глаз имеет дефект зрения или зрительная система склонна к косоглазию, ситуация значительно усложняется.</a:t>
            </a:r>
            <a:r>
              <a:rPr lang="ru-RU" sz="1800" dirty="0">
                <a:latin typeface="Times New Roman"/>
                <a:ea typeface="Times New Roman"/>
                <a:cs typeface="Times New Roman"/>
              </a:rPr>
              <a:t> </a:t>
            </a:r>
          </a:p>
          <a:p>
            <a:r>
              <a:rPr lang="ru-RU" sz="1800" dirty="0">
                <a:latin typeface="Times New Roman"/>
                <a:cs typeface="Times New Roman"/>
              </a:rPr>
              <a:t>Дальнозоркость, или гиперметропия – нарушение зрения, при котором световые лучи, проходящие через оптическую систему глаза, фокусируются не на сетчатке, а на плоскости за ней. Из-за этого окружающий мир воспринимается нечетко. У маленьких детей дальнозоркость может быть вариантом нормы. Однако если к 6-7 годам такая гиперметропия не исчезла, ее необходимо корректировать. Также дальнозоркость может стать причиной таких нарушений зрения, как: спазм аккомодации, амблиопия и косоглазие.</a:t>
            </a:r>
          </a:p>
        </p:txBody>
      </p:sp>
    </p:spTree>
    <p:extLst>
      <p:ext uri="{BB962C8B-B14F-4D97-AF65-F5344CB8AC3E}">
        <p14:creationId xmlns:p14="http://schemas.microsoft.com/office/powerpoint/2010/main" val="3864982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817A9-8159-2BC8-C6C7-E858AE03FF34}"/>
              </a:ext>
            </a:extLst>
          </p:cNvPr>
          <p:cNvSpPr>
            <a:spLocks noGrp="1"/>
          </p:cNvSpPr>
          <p:nvPr>
            <p:ph type="title"/>
          </p:nvPr>
        </p:nvSpPr>
        <p:spPr/>
        <p:txBody>
          <a:bodyPr/>
          <a:lstStyle/>
          <a:p>
            <a:pPr algn="ctr"/>
            <a:r>
              <a:rPr lang="en-US" dirty="0" err="1">
                <a:latin typeface="Times New Roman"/>
                <a:cs typeface="Times New Roman"/>
              </a:rPr>
              <a:t>Амблиопия</a:t>
            </a:r>
            <a:r>
              <a:rPr lang="en-US" dirty="0">
                <a:latin typeface="Times New Roman"/>
                <a:cs typeface="Times New Roman"/>
              </a:rPr>
              <a:t>, </a:t>
            </a:r>
            <a:r>
              <a:rPr lang="en-US" dirty="0" err="1">
                <a:latin typeface="Times New Roman"/>
                <a:cs typeface="Times New Roman"/>
              </a:rPr>
              <a:t>спазм</a:t>
            </a:r>
            <a:r>
              <a:rPr lang="en-US" dirty="0">
                <a:latin typeface="Times New Roman"/>
                <a:cs typeface="Times New Roman"/>
              </a:rPr>
              <a:t> </a:t>
            </a:r>
            <a:r>
              <a:rPr lang="en-US" dirty="0" err="1">
                <a:latin typeface="Times New Roman"/>
                <a:cs typeface="Times New Roman"/>
              </a:rPr>
              <a:t>аккомодации</a:t>
            </a:r>
            <a:r>
              <a:rPr lang="en-US" dirty="0">
                <a:latin typeface="Times New Roman"/>
                <a:cs typeface="Times New Roman"/>
              </a:rPr>
              <a:t> и </a:t>
            </a:r>
            <a:r>
              <a:rPr lang="en-US" dirty="0" err="1">
                <a:latin typeface="Times New Roman"/>
                <a:cs typeface="Times New Roman"/>
              </a:rPr>
              <a:t>косоглазие</a:t>
            </a:r>
            <a:r>
              <a:rPr lang="en-US" dirty="0">
                <a:latin typeface="Times New Roman"/>
                <a:cs typeface="Times New Roman"/>
              </a:rPr>
              <a:t>.</a:t>
            </a:r>
          </a:p>
        </p:txBody>
      </p:sp>
      <p:sp>
        <p:nvSpPr>
          <p:cNvPr id="3" name="Content Placeholder 2">
            <a:extLst>
              <a:ext uri="{FF2B5EF4-FFF2-40B4-BE49-F238E27FC236}">
                <a16:creationId xmlns:a16="http://schemas.microsoft.com/office/drawing/2014/main" xmlns="" id="{CBD029BE-FE78-67F0-1357-D2320DEF5169}"/>
              </a:ext>
            </a:extLst>
          </p:cNvPr>
          <p:cNvSpPr>
            <a:spLocks noGrp="1"/>
          </p:cNvSpPr>
          <p:nvPr>
            <p:ph idx="1"/>
          </p:nvPr>
        </p:nvSpPr>
        <p:spPr/>
        <p:txBody>
          <a:bodyPr vert="horz" lIns="91440" tIns="45720" rIns="91440" bIns="45720" rtlCol="0" anchor="t">
            <a:normAutofit/>
          </a:bodyPr>
          <a:lstStyle/>
          <a:p>
            <a:r>
              <a:rPr lang="ru-RU" sz="1600" dirty="0">
                <a:latin typeface="Times New Roman"/>
              </a:rPr>
              <a:t>Одно из наиболее вероятных осложнений это амблиопия. Дословно название заболевание переводится как “ленивый глаз”. Амблиопия - это нарушение зрения, при котором рефракция (оптическая сила) одного глаза отличается от другого. В результате мозг со временем начинает игнорировать изображение со слабого глаза, чтобы избежать искажения и двоения картинки. Это ведет к постепенному его выключению из зрительного процесса. Амблиопия может появиться при показателях больше 3,5 диоптрии и разнице рефракций между правым и левым глазом больше 1,5 диоптрий.</a:t>
            </a:r>
            <a:endParaRPr lang="en-US" sz="1600" dirty="0">
              <a:latin typeface="Times New Roman"/>
            </a:endParaRPr>
          </a:p>
          <a:p>
            <a:r>
              <a:rPr lang="ru-RU" sz="1600" dirty="0">
                <a:latin typeface="Times New Roman"/>
              </a:rPr>
              <a:t>Спазм аккомодации (ложная </a:t>
            </a:r>
            <a:r>
              <a:rPr lang="ru-RU" sz="1600" u="none" strike="noStrike" dirty="0">
                <a:latin typeface="Times New Roman"/>
                <a:ea typeface="Segoe UI"/>
                <a:cs typeface="Segoe UI"/>
              </a:rPr>
              <a:t>близорукость</a:t>
            </a:r>
            <a:r>
              <a:rPr lang="ru-RU" sz="1600" dirty="0">
                <a:latin typeface="Times New Roman"/>
              </a:rPr>
              <a:t>, синдром усталых глаз) – нарушение </a:t>
            </a:r>
            <a:r>
              <a:rPr lang="ru-RU" sz="1600" dirty="0" err="1">
                <a:latin typeface="Times New Roman"/>
              </a:rPr>
              <a:t>дезаккомодации</a:t>
            </a:r>
            <a:r>
              <a:rPr lang="ru-RU" sz="1600" dirty="0">
                <a:latin typeface="Times New Roman"/>
              </a:rPr>
              <a:t> (аккомодации вдаль), вызванное зафиксированным напряжением цилиарной мышцы из-за длительной фокусировки на ближних или дальних предметах. Это приводит к тому, что глаз теряет способность фокусироваться, а острота зрения снижается. Спазм аккомодации является одним из наиболее частых заболеваний в детской </a:t>
            </a:r>
            <a:r>
              <a:rPr lang="ru-RU" sz="1600" u="none" strike="noStrike" dirty="0">
                <a:latin typeface="Times New Roman"/>
                <a:ea typeface="Segoe UI"/>
                <a:cs typeface="Segoe UI"/>
              </a:rPr>
              <a:t>офтальмологии</a:t>
            </a:r>
            <a:r>
              <a:rPr lang="ru-RU" sz="1600" dirty="0">
                <a:latin typeface="Times New Roman"/>
              </a:rPr>
              <a:t>, занимающим второе место после близорукости. По статистике, спазмом аккомодации страдает 15% детей школьного возраста. До определенного момента спазм аккомодации является обратимым, однако длительно </a:t>
            </a:r>
            <a:r>
              <a:rPr lang="ru-RU" sz="1600" dirty="0" err="1">
                <a:latin typeface="Times New Roman"/>
              </a:rPr>
              <a:t>некорригируемая</a:t>
            </a:r>
            <a:r>
              <a:rPr lang="ru-RU" sz="1600" dirty="0">
                <a:latin typeface="Times New Roman"/>
              </a:rPr>
              <a:t> ложная близорукость со временем может перейти в истинную </a:t>
            </a:r>
            <a:r>
              <a:rPr lang="ru-RU" sz="1600" strike="noStrike" dirty="0">
                <a:latin typeface="Times New Roman"/>
                <a:ea typeface="Segoe UI"/>
                <a:cs typeface="Segoe UI"/>
              </a:rPr>
              <a:t>близорукость у детей</a:t>
            </a:r>
            <a:r>
              <a:rPr lang="ru-RU" sz="1600" dirty="0">
                <a:latin typeface="Times New Roman"/>
              </a:rPr>
              <a:t>.</a:t>
            </a:r>
            <a:r>
              <a:rPr lang="ru-RU" sz="1600" dirty="0">
                <a:latin typeface="Times New Roman"/>
                <a:ea typeface="Times New Roman"/>
                <a:cs typeface="Times New Roman"/>
              </a:rPr>
              <a:t> </a:t>
            </a:r>
            <a:endParaRPr lang="ru-RU"/>
          </a:p>
          <a:p>
            <a:r>
              <a:rPr lang="ru-RU" sz="1600" dirty="0">
                <a:latin typeface="Times New Roman"/>
                <a:cs typeface="Times New Roman"/>
              </a:rPr>
              <a:t>Также из-за игнорирования проблемы у человека может появиться косоглазие. Особенно этому подвержены маленькие дети. Из-за того, что человек постоянно напрягает зрительные мышцы для фокусировки на близких предметах, со временем мышцы перестают работать синхронно. Из-за этого появляется </a:t>
            </a:r>
            <a:r>
              <a:rPr lang="ru-RU" sz="1600" err="1">
                <a:latin typeface="Times New Roman"/>
                <a:cs typeface="Times New Roman"/>
              </a:rPr>
              <a:t>содружественное</a:t>
            </a:r>
            <a:r>
              <a:rPr lang="ru-RU" sz="1600" dirty="0">
                <a:latin typeface="Times New Roman"/>
                <a:cs typeface="Times New Roman"/>
              </a:rPr>
              <a:t> сходящееся косоглазие. То есть зрачки одного или обоих глаз по очереди смещаются в сторону переносицы.</a:t>
            </a:r>
          </a:p>
        </p:txBody>
      </p:sp>
    </p:spTree>
    <p:extLst>
      <p:ext uri="{BB962C8B-B14F-4D97-AF65-F5344CB8AC3E}">
        <p14:creationId xmlns:p14="http://schemas.microsoft.com/office/powerpoint/2010/main" val="783515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817A9-8159-2BC8-C6C7-E858AE03FF34}"/>
              </a:ext>
            </a:extLst>
          </p:cNvPr>
          <p:cNvSpPr>
            <a:spLocks noGrp="1"/>
          </p:cNvSpPr>
          <p:nvPr>
            <p:ph type="title"/>
          </p:nvPr>
        </p:nvSpPr>
        <p:spPr/>
        <p:txBody>
          <a:bodyPr/>
          <a:lstStyle/>
          <a:p>
            <a:pPr algn="ctr"/>
            <a:r>
              <a:rPr lang="en-US" dirty="0" err="1">
                <a:latin typeface="Times New Roman"/>
                <a:cs typeface="Times New Roman"/>
              </a:rPr>
              <a:t>Синдром</a:t>
            </a:r>
            <a:r>
              <a:rPr lang="en-US" dirty="0">
                <a:latin typeface="Times New Roman"/>
                <a:cs typeface="Times New Roman"/>
              </a:rPr>
              <a:t> </a:t>
            </a:r>
            <a:r>
              <a:rPr lang="en-US" dirty="0" err="1">
                <a:latin typeface="Times New Roman"/>
                <a:cs typeface="Times New Roman"/>
              </a:rPr>
              <a:t>сухого</a:t>
            </a:r>
            <a:r>
              <a:rPr lang="en-US" dirty="0">
                <a:latin typeface="Times New Roman"/>
                <a:cs typeface="Times New Roman"/>
              </a:rPr>
              <a:t> </a:t>
            </a:r>
            <a:r>
              <a:rPr lang="en-US" dirty="0" err="1">
                <a:latin typeface="Times New Roman"/>
                <a:cs typeface="Times New Roman"/>
              </a:rPr>
              <a:t>глаза</a:t>
            </a:r>
            <a:r>
              <a:rPr lang="en-US" dirty="0">
                <a:latin typeface="Times New Roman"/>
                <a:cs typeface="Times New Roman"/>
              </a:rPr>
              <a:t> и </a:t>
            </a:r>
            <a:r>
              <a:rPr lang="en-US" dirty="0" err="1">
                <a:latin typeface="Times New Roman"/>
                <a:cs typeface="Times New Roman"/>
              </a:rPr>
              <a:t>конъюктивит</a:t>
            </a:r>
            <a:r>
              <a:rPr lang="en-US" dirty="0">
                <a:latin typeface="Times New Roman"/>
                <a:cs typeface="Times New Roman"/>
              </a:rPr>
              <a:t>.</a:t>
            </a:r>
          </a:p>
        </p:txBody>
      </p:sp>
      <p:sp>
        <p:nvSpPr>
          <p:cNvPr id="3" name="Content Placeholder 2">
            <a:extLst>
              <a:ext uri="{FF2B5EF4-FFF2-40B4-BE49-F238E27FC236}">
                <a16:creationId xmlns:a16="http://schemas.microsoft.com/office/drawing/2014/main" xmlns="" id="{CBD029BE-FE78-67F0-1357-D2320DEF5169}"/>
              </a:ext>
            </a:extLst>
          </p:cNvPr>
          <p:cNvSpPr>
            <a:spLocks noGrp="1"/>
          </p:cNvSpPr>
          <p:nvPr>
            <p:ph idx="1"/>
          </p:nvPr>
        </p:nvSpPr>
        <p:spPr/>
        <p:txBody>
          <a:bodyPr vert="horz" lIns="91440" tIns="45720" rIns="91440" bIns="45720" rtlCol="0" anchor="t">
            <a:normAutofit/>
          </a:bodyPr>
          <a:lstStyle/>
          <a:p>
            <a:r>
              <a:rPr lang="ru-RU" sz="1800" dirty="0">
                <a:latin typeface="Times New Roman"/>
              </a:rPr>
              <a:t>Синдром</a:t>
            </a:r>
            <a:r>
              <a:rPr lang="ru-RU" sz="1800" dirty="0">
                <a:latin typeface="Times New Roman"/>
                <a:cs typeface="Times New Roman"/>
              </a:rPr>
              <a:t> сухого глаза</a:t>
            </a:r>
            <a:r>
              <a:rPr lang="ru-RU" sz="1800" b="1" dirty="0">
                <a:latin typeface="Times New Roman"/>
                <a:cs typeface="Times New Roman"/>
              </a:rPr>
              <a:t> </a:t>
            </a:r>
            <a:r>
              <a:rPr lang="ru-RU" sz="1800" dirty="0">
                <a:latin typeface="Times New Roman"/>
                <a:cs typeface="Times New Roman"/>
              </a:rPr>
              <a:t>(ксерофтальмия</a:t>
            </a:r>
            <a:r>
              <a:rPr lang="ru-RU" sz="1800" dirty="0">
                <a:latin typeface="Times New Roman"/>
              </a:rPr>
              <a:t>) – состояние недостаточной увлажненности</a:t>
            </a:r>
            <a:r>
              <a:rPr lang="ru-RU" sz="1800" dirty="0">
                <a:latin typeface="Times New Roman"/>
                <a:cs typeface="Times New Roman"/>
              </a:rPr>
              <a:t> поверхности роговицы и конъюнктивы вследствие нарушения качества и количества слезной жидкости и нестабильности слезной пленки</a:t>
            </a:r>
            <a:r>
              <a:rPr lang="ru-RU" sz="1800" dirty="0">
                <a:latin typeface="Times New Roman"/>
              </a:rPr>
              <a:t>. Проявлениями синдрома сухого</a:t>
            </a:r>
            <a:r>
              <a:rPr lang="ru-RU" sz="1800" dirty="0">
                <a:latin typeface="Times New Roman"/>
                <a:cs typeface="Times New Roman"/>
              </a:rPr>
              <a:t> глаза служат жжение и резь</a:t>
            </a:r>
            <a:r>
              <a:rPr lang="ru-RU" sz="1800" dirty="0">
                <a:latin typeface="Times New Roman"/>
              </a:rPr>
              <a:t>, ощущение песка в глазах, слезотечение, </a:t>
            </a:r>
            <a:r>
              <a:rPr lang="ru-RU" sz="1800" err="1">
                <a:latin typeface="Times New Roman"/>
              </a:rPr>
              <a:t>светофобия</a:t>
            </a:r>
            <a:r>
              <a:rPr lang="ru-RU" sz="1800" dirty="0">
                <a:latin typeface="Times New Roman"/>
                <a:cs typeface="Times New Roman"/>
              </a:rPr>
              <a:t>, быстрое утомление при зрительной работе, непереносимость сухого и пыльного воздуха. </a:t>
            </a:r>
          </a:p>
          <a:p>
            <a:r>
              <a:rPr lang="ru-RU" sz="1800" dirty="0">
                <a:latin typeface="Times New Roman"/>
                <a:cs typeface="Times New Roman"/>
              </a:rPr>
              <a:t>Конъюнктивит - заболевание переднего отрезка глаза, характеризующееся воспалительной реакцией конъюнктивы на инфекционные или аллергические раздражители. Конъюнктивит у детей протекает с гиперемией, отеком слизистой оболочки глаза, слезотечением, светобоязнью, жжением и дискомфортом в глазах, отделяемым из конъюнктивальной полости слизистого или гнойного характера.</a:t>
            </a:r>
          </a:p>
        </p:txBody>
      </p:sp>
    </p:spTree>
    <p:extLst>
      <p:ext uri="{BB962C8B-B14F-4D97-AF65-F5344CB8AC3E}">
        <p14:creationId xmlns:p14="http://schemas.microsoft.com/office/powerpoint/2010/main" val="48139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817A9-8159-2BC8-C6C7-E858AE03FF34}"/>
              </a:ext>
            </a:extLst>
          </p:cNvPr>
          <p:cNvSpPr>
            <a:spLocks noGrp="1"/>
          </p:cNvSpPr>
          <p:nvPr>
            <p:ph type="title"/>
          </p:nvPr>
        </p:nvSpPr>
        <p:spPr/>
        <p:txBody>
          <a:bodyPr/>
          <a:lstStyle/>
          <a:p>
            <a:pPr algn="ctr"/>
            <a:r>
              <a:rPr lang="en-US" err="1">
                <a:latin typeface="Times New Roman"/>
                <a:cs typeface="Times New Roman"/>
              </a:rPr>
              <a:t>Дистрофия</a:t>
            </a:r>
            <a:r>
              <a:rPr lang="en-US" dirty="0">
                <a:latin typeface="Times New Roman"/>
                <a:cs typeface="Times New Roman"/>
              </a:rPr>
              <a:t> и </a:t>
            </a:r>
            <a:r>
              <a:rPr lang="en-US" err="1">
                <a:latin typeface="Times New Roman"/>
                <a:cs typeface="Times New Roman"/>
              </a:rPr>
              <a:t>отслойка</a:t>
            </a:r>
            <a:r>
              <a:rPr lang="en-US" dirty="0">
                <a:latin typeface="Times New Roman"/>
                <a:cs typeface="Times New Roman"/>
              </a:rPr>
              <a:t> </a:t>
            </a:r>
            <a:r>
              <a:rPr lang="en-US" err="1">
                <a:latin typeface="Times New Roman"/>
                <a:cs typeface="Times New Roman"/>
              </a:rPr>
              <a:t>сетчатки</a:t>
            </a:r>
            <a:endParaRPr lang="en-US" dirty="0">
              <a:latin typeface="Times New Roman"/>
              <a:cs typeface="Times New Roman"/>
            </a:endParaRPr>
          </a:p>
        </p:txBody>
      </p:sp>
      <p:sp>
        <p:nvSpPr>
          <p:cNvPr id="3" name="Content Placeholder 2">
            <a:extLst>
              <a:ext uri="{FF2B5EF4-FFF2-40B4-BE49-F238E27FC236}">
                <a16:creationId xmlns:a16="http://schemas.microsoft.com/office/drawing/2014/main" xmlns="" id="{CBD029BE-FE78-67F0-1357-D2320DEF5169}"/>
              </a:ext>
            </a:extLst>
          </p:cNvPr>
          <p:cNvSpPr>
            <a:spLocks noGrp="1"/>
          </p:cNvSpPr>
          <p:nvPr>
            <p:ph idx="1"/>
          </p:nvPr>
        </p:nvSpPr>
        <p:spPr>
          <a:xfrm>
            <a:off x="838200" y="1825625"/>
            <a:ext cx="11277599" cy="4351338"/>
          </a:xfrm>
        </p:spPr>
        <p:txBody>
          <a:bodyPr vert="horz" lIns="91440" tIns="45720" rIns="91440" bIns="45720" rtlCol="0" anchor="t">
            <a:noAutofit/>
          </a:bodyPr>
          <a:lstStyle/>
          <a:p>
            <a:r>
              <a:rPr lang="ru-RU" sz="1600" dirty="0">
                <a:latin typeface="Times New Roman"/>
              </a:rPr>
              <a:t>Повышается риск появления дистрофии сетчатки. Дистрофия сетчатки – это сложная патология сетчатой оболочки глаза, которая приводит к стойкому ухудшению остроты зрения. Причиной ее появления является комплекс факторов, которые условно можно разделить на внешние (экзогенные) и внутренние (эндогенные). Непосредственной причиной появления дистрофии сетчатки являются сосудистые нарушения, запускающие каскад патологических реакций, в итоге приводящих к выраженному снижению зрения. Длительное время болезнь остается совершенно незаметной и обнаруживается зачастую уже при развитии осложнений. В основном у близоруких людей проявляется дистрофия периферии сетчатки. В этом случае изменения обнаруживаются на периферии сетчатки, то есть в тех ее областях, которые не принимают участия в формировании четкого зрения. Периферические </a:t>
            </a:r>
            <a:r>
              <a:rPr lang="ru-RU" sz="1600" err="1">
                <a:latin typeface="Times New Roman"/>
              </a:rPr>
              <a:t>ретинальные</a:t>
            </a:r>
            <a:r>
              <a:rPr lang="ru-RU" sz="1600" dirty="0">
                <a:latin typeface="Times New Roman"/>
              </a:rPr>
              <a:t> дистрофии, как правило, не сопровождаются отчетливым ухудшением зрения, но повышают риск развития тяжелых патологий глаз, таких как отслойка сетчатки.</a:t>
            </a:r>
            <a:r>
              <a:rPr lang="ru-RU" sz="1600" dirty="0">
                <a:latin typeface="Times New Roman"/>
                <a:ea typeface="Times New Roman"/>
                <a:cs typeface="Times New Roman"/>
              </a:rPr>
              <a:t> Периферические дистрофии различной степени выраженности диагностируются у большинства близоруких людей. Поэтому если вы носите очки или линзы, обязательно проходите ежегодный осмотр глазного дна у офтальмолога. В случае, если доктор обнаружит участки истончения или разрывов сетчатки, вам будет предложена ограничительная лазерная коагуляция сетчатки. </a:t>
            </a:r>
            <a:endParaRPr lang="en-US" sz="1600">
              <a:latin typeface="Times New Roman"/>
              <a:cs typeface="Times New Roman"/>
            </a:endParaRPr>
          </a:p>
          <a:p>
            <a:r>
              <a:rPr lang="ru-RU" sz="1600" dirty="0">
                <a:latin typeface="Times New Roman"/>
                <a:ea typeface="Times New Roman"/>
                <a:cs typeface="Times New Roman"/>
              </a:rPr>
              <a:t>Отслойка сетчатки – опасное по исходу и наиболее сложное в хирургической офтальмологии патологическое состояние, которое ежегодно диагностируется у 5-20 человек на каждые 100 тыс. населения. На сегодняшний день отслойка сетчатки является ведущей причиной слепоты и инвалидности; при этом 70% случаев данной патологии развивается у лиц работоспособного возраста. При отслойке сетчатки слой фоторецепторных клеток (палочек и колбочек) в силу определенных причин отделяется от наружного слоя сетчатки – пигментного эпителия, что приводит к нарушению трофики и функционирования сетчатой оболочки. Если вовремя не оказать специализированную помощь, отслойка сетчатки может довольно быстро привести к потере зрения.</a:t>
            </a:r>
            <a:endParaRPr lang="ru-RU" sz="1600">
              <a:latin typeface="Times New Roman"/>
              <a:ea typeface="Times New Roman"/>
              <a:cs typeface="Times New Roman"/>
            </a:endParaRPr>
          </a:p>
          <a:p>
            <a:endParaRPr lang="ru-RU" sz="1600" dirty="0">
              <a:latin typeface="Times New Roman"/>
              <a:cs typeface="Times New Roman"/>
            </a:endParaRPr>
          </a:p>
        </p:txBody>
      </p:sp>
    </p:spTree>
    <p:extLst>
      <p:ext uri="{BB962C8B-B14F-4D97-AF65-F5344CB8AC3E}">
        <p14:creationId xmlns:p14="http://schemas.microsoft.com/office/powerpoint/2010/main" val="2573433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8F9CBE3F-79A8-4F8F-88D9-DAD03D0D28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329A09-3B68-30F1-C49C-9529AFEEA7F5}"/>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5600" b="1" i="0" kern="1200" cap="all" baseline="0" dirty="0" err="1">
                <a:solidFill>
                  <a:schemeClr val="bg1"/>
                </a:solidFill>
                <a:latin typeface="+mj-lt"/>
                <a:ea typeface="+mj-ea"/>
                <a:cs typeface="+mj-cs"/>
              </a:rPr>
              <a:t>Соблюдайте</a:t>
            </a:r>
            <a:r>
              <a:rPr lang="en-US" sz="5600" b="1" i="0" kern="1200" cap="all" baseline="0" dirty="0">
                <a:solidFill>
                  <a:schemeClr val="bg1"/>
                </a:solidFill>
                <a:latin typeface="+mj-lt"/>
                <a:ea typeface="+mj-ea"/>
                <a:cs typeface="+mj-cs"/>
              </a:rPr>
              <a:t> </a:t>
            </a:r>
            <a:r>
              <a:rPr lang="en-US" sz="5600" b="1" i="0" kern="1200" cap="all" baseline="0" dirty="0" err="1">
                <a:solidFill>
                  <a:schemeClr val="bg1"/>
                </a:solidFill>
                <a:latin typeface="+mj-lt"/>
                <a:ea typeface="+mj-ea"/>
                <a:cs typeface="+mj-cs"/>
              </a:rPr>
              <a:t>правила</a:t>
            </a:r>
            <a:r>
              <a:rPr lang="en-US" sz="5600" b="1" i="0" kern="1200" cap="all" baseline="0" dirty="0">
                <a:solidFill>
                  <a:schemeClr val="bg1"/>
                </a:solidFill>
                <a:latin typeface="+mj-lt"/>
                <a:ea typeface="+mj-ea"/>
                <a:cs typeface="+mj-cs"/>
              </a:rPr>
              <a:t> </a:t>
            </a:r>
            <a:r>
              <a:rPr lang="en-US" sz="5600" b="1" i="0" kern="1200" cap="all" baseline="0" dirty="0" err="1">
                <a:solidFill>
                  <a:schemeClr val="bg1"/>
                </a:solidFill>
                <a:latin typeface="+mj-lt"/>
                <a:ea typeface="+mj-ea"/>
                <a:cs typeface="+mj-cs"/>
              </a:rPr>
              <a:t>гигиены</a:t>
            </a:r>
            <a:r>
              <a:rPr lang="en-US" sz="5600" b="1" i="0" kern="1200" cap="all" baseline="0" dirty="0">
                <a:solidFill>
                  <a:schemeClr val="bg1"/>
                </a:solidFill>
                <a:latin typeface="+mj-lt"/>
                <a:ea typeface="+mj-ea"/>
                <a:cs typeface="+mj-cs"/>
              </a:rPr>
              <a:t> </a:t>
            </a:r>
            <a:r>
              <a:rPr lang="en-US" sz="5600" b="1" i="0" kern="1200" cap="all" baseline="0" dirty="0" err="1">
                <a:solidFill>
                  <a:schemeClr val="bg1"/>
                </a:solidFill>
                <a:latin typeface="+mj-lt"/>
                <a:ea typeface="+mj-ea"/>
                <a:cs typeface="+mj-cs"/>
              </a:rPr>
              <a:t>зрения</a:t>
            </a:r>
            <a:r>
              <a:rPr lang="en-US" sz="5600" b="1" i="0" kern="1200" cap="all" baseline="0" dirty="0">
                <a:solidFill>
                  <a:schemeClr val="bg1"/>
                </a:solidFill>
                <a:latin typeface="+mj-lt"/>
                <a:ea typeface="+mj-ea"/>
                <a:cs typeface="+mj-cs"/>
              </a:rPr>
              <a:t>!</a:t>
            </a:r>
          </a:p>
        </p:txBody>
      </p:sp>
      <p:sp>
        <p:nvSpPr>
          <p:cNvPr id="11" name="Graphic 22">
            <a:extLst>
              <a:ext uri="{FF2B5EF4-FFF2-40B4-BE49-F238E27FC236}">
                <a16:creationId xmlns:a16="http://schemas.microsoft.com/office/drawing/2014/main" xmlns=""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7" name="Graphic 21">
            <a:extLst>
              <a:ext uri="{FF2B5EF4-FFF2-40B4-BE49-F238E27FC236}">
                <a16:creationId xmlns:a16="http://schemas.microsoft.com/office/drawing/2014/main" xmlns=""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23">
            <a:extLst>
              <a:ext uri="{FF2B5EF4-FFF2-40B4-BE49-F238E27FC236}">
                <a16:creationId xmlns:a16="http://schemas.microsoft.com/office/drawing/2014/main" xmlns=""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992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8F9CBE3F-79A8-4F8F-88D9-DAD03D0D28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5329A09-3B68-30F1-C49C-9529AFEEA7F5}"/>
              </a:ext>
            </a:extLst>
          </p:cNvPr>
          <p:cNvSpPr>
            <a:spLocks noGrp="1"/>
          </p:cNvSpPr>
          <p:nvPr>
            <p:ph type="title"/>
          </p:nvPr>
        </p:nvSpPr>
        <p:spPr>
          <a:xfrm>
            <a:off x="1522030" y="1209220"/>
            <a:ext cx="9147940" cy="2337238"/>
          </a:xfrm>
        </p:spPr>
        <p:txBody>
          <a:bodyPr vert="horz" lIns="91440" tIns="45720" rIns="91440" bIns="45720" rtlCol="0" anchor="b">
            <a:normAutofit fontScale="90000"/>
          </a:bodyPr>
          <a:lstStyle/>
          <a:p>
            <a:pPr algn="ctr"/>
            <a:r>
              <a:rPr lang="en-US" sz="5600" b="1" cap="all" dirty="0" err="1">
                <a:solidFill>
                  <a:schemeClr val="bg1"/>
                </a:solidFill>
              </a:rPr>
              <a:t>Спасибо</a:t>
            </a:r>
            <a:r>
              <a:rPr lang="en-US" sz="5600" b="1" cap="all" dirty="0">
                <a:solidFill>
                  <a:schemeClr val="bg1"/>
                </a:solidFill>
              </a:rPr>
              <a:t> </a:t>
            </a:r>
            <a:r>
              <a:rPr lang="en-US" sz="5600" b="1" cap="all" dirty="0" err="1">
                <a:solidFill>
                  <a:schemeClr val="bg1"/>
                </a:solidFill>
              </a:rPr>
              <a:t>за</a:t>
            </a:r>
            <a:r>
              <a:rPr lang="en-US" sz="5600" b="1" cap="all" dirty="0">
                <a:solidFill>
                  <a:schemeClr val="bg1"/>
                </a:solidFill>
              </a:rPr>
              <a:t> </a:t>
            </a:r>
            <a:r>
              <a:rPr lang="en-US" sz="5600" b="1" cap="all" dirty="0" err="1">
                <a:solidFill>
                  <a:schemeClr val="bg1"/>
                </a:solidFill>
              </a:rPr>
              <a:t>внимание</a:t>
            </a:r>
            <a:r>
              <a:rPr lang="en-US" sz="5600" b="1" cap="all" dirty="0">
                <a:solidFill>
                  <a:schemeClr val="bg1"/>
                </a:solidFill>
              </a:rPr>
              <a:t>!</a:t>
            </a:r>
            <a:br>
              <a:rPr lang="en-US" sz="5600" b="1" cap="all" dirty="0">
                <a:solidFill>
                  <a:schemeClr val="bg1"/>
                </a:solidFill>
              </a:rPr>
            </a:br>
            <a:r>
              <a:rPr lang="en-US" sz="5600" b="1" cap="all" dirty="0" err="1">
                <a:solidFill>
                  <a:schemeClr val="bg1"/>
                </a:solidFill>
              </a:rPr>
              <a:t>До</a:t>
            </a:r>
            <a:r>
              <a:rPr lang="en-US" sz="5600" b="1" cap="all" dirty="0">
                <a:solidFill>
                  <a:schemeClr val="bg1"/>
                </a:solidFill>
              </a:rPr>
              <a:t> </a:t>
            </a:r>
            <a:r>
              <a:rPr lang="en-US" sz="5600" b="1" cap="all" dirty="0" err="1">
                <a:solidFill>
                  <a:schemeClr val="bg1"/>
                </a:solidFill>
              </a:rPr>
              <a:t>новых</a:t>
            </a:r>
            <a:r>
              <a:rPr lang="en-US" sz="5600" b="1" cap="all" dirty="0">
                <a:solidFill>
                  <a:schemeClr val="bg1"/>
                </a:solidFill>
              </a:rPr>
              <a:t> </a:t>
            </a:r>
            <a:r>
              <a:rPr lang="en-US" sz="5600" b="1" cap="all" dirty="0" err="1">
                <a:solidFill>
                  <a:schemeClr val="bg1"/>
                </a:solidFill>
              </a:rPr>
              <a:t>встреч</a:t>
            </a:r>
            <a:r>
              <a:rPr lang="en-US" sz="5600" b="1" cap="all" dirty="0">
                <a:solidFill>
                  <a:schemeClr val="bg1"/>
                </a:solidFill>
              </a:rPr>
              <a:t>.</a:t>
            </a:r>
            <a:endParaRPr lang="en-US" sz="5600" b="1" i="0" kern="1200" cap="all" baseline="0" dirty="0">
              <a:solidFill>
                <a:schemeClr val="bg1"/>
              </a:solidFill>
              <a:latin typeface="+mj-lt"/>
            </a:endParaRPr>
          </a:p>
        </p:txBody>
      </p:sp>
      <p:sp>
        <p:nvSpPr>
          <p:cNvPr id="11" name="Graphic 22">
            <a:extLst>
              <a:ext uri="{FF2B5EF4-FFF2-40B4-BE49-F238E27FC236}">
                <a16:creationId xmlns:a16="http://schemas.microsoft.com/office/drawing/2014/main" xmlns="" id="{508BEF50-7B1E-49A4-BC19-5F4F1D755E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xmlns="" id="{C5CB530E-515E-412C-9DF1-5F8FFBD6F3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5">
            <a:extLst>
              <a:ext uri="{FF2B5EF4-FFF2-40B4-BE49-F238E27FC236}">
                <a16:creationId xmlns:a16="http://schemas.microsoft.com/office/drawing/2014/main" xmlns="" id="{AEA7509D-F04F-40CB-A0B3-EEF16499C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7" name="Graphic 21">
            <a:extLst>
              <a:ext uri="{FF2B5EF4-FFF2-40B4-BE49-F238E27FC236}">
                <a16:creationId xmlns:a16="http://schemas.microsoft.com/office/drawing/2014/main" xmlns="" id="{C39ADB8F-D187-49D7-BDCF-C1B6DC7270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9" name="Graphic 12">
            <a:extLst>
              <a:ext uri="{FF2B5EF4-FFF2-40B4-BE49-F238E27FC236}">
                <a16:creationId xmlns:a16="http://schemas.microsoft.com/office/drawing/2014/main" xmlns="" id="{712D4376-A578-4FF1-94FC-245E7A6A48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23">
            <a:extLst>
              <a:ext uri="{FF2B5EF4-FFF2-40B4-BE49-F238E27FC236}">
                <a16:creationId xmlns:a16="http://schemas.microsoft.com/office/drawing/2014/main" xmlns="" id="{3FBAD350-5664-4811-A208-657FB882D3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3" name="Straight Connector 22">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5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4" name="Straight Connector 9">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35" name="Rectangle 11">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Заголовок 1">
            <a:extLst>
              <a:ext uri="{FF2B5EF4-FFF2-40B4-BE49-F238E27FC236}">
                <a16:creationId xmlns:a16="http://schemas.microsoft.com/office/drawing/2014/main" xmlns="" id="{8D347F10-0785-8703-D7D9-576A28011BD9}"/>
              </a:ext>
            </a:extLst>
          </p:cNvPr>
          <p:cNvSpPr>
            <a:spLocks noGrp="1"/>
          </p:cNvSpPr>
          <p:nvPr>
            <p:ph type="title"/>
          </p:nvPr>
        </p:nvSpPr>
        <p:spPr>
          <a:xfrm>
            <a:off x="781253" y="888990"/>
            <a:ext cx="4088366" cy="1173530"/>
          </a:xfrm>
        </p:spPr>
        <p:txBody>
          <a:bodyPr vert="horz" lIns="91440" tIns="45720" rIns="91440" bIns="45720" rtlCol="0" anchor="b">
            <a:normAutofit fontScale="90000"/>
          </a:bodyPr>
          <a:lstStyle/>
          <a:p>
            <a:pPr algn="ctr"/>
            <a:r>
              <a:rPr lang="en-US" sz="4400" b="1" cap="all" err="1">
                <a:solidFill>
                  <a:schemeClr val="bg1"/>
                </a:solidFill>
                <a:latin typeface="Times New Roman"/>
                <a:cs typeface="Times New Roman"/>
              </a:rPr>
              <a:t>Строение</a:t>
            </a:r>
            <a:r>
              <a:rPr lang="en-US" sz="4400" b="1" cap="all" dirty="0">
                <a:solidFill>
                  <a:schemeClr val="bg1"/>
                </a:solidFill>
                <a:latin typeface="Times New Roman"/>
                <a:cs typeface="Times New Roman"/>
              </a:rPr>
              <a:t> </a:t>
            </a:r>
            <a:r>
              <a:rPr lang="en-US" sz="4400" b="1" cap="all" err="1">
                <a:solidFill>
                  <a:schemeClr val="bg1"/>
                </a:solidFill>
                <a:latin typeface="Times New Roman"/>
                <a:cs typeface="Times New Roman"/>
              </a:rPr>
              <a:t>глазницы</a:t>
            </a:r>
            <a:endParaRPr lang="en-US" sz="4400" b="1" i="0" kern="1200" cap="all" baseline="0">
              <a:solidFill>
                <a:schemeClr val="bg1"/>
              </a:solidFill>
              <a:latin typeface="Times New Roman"/>
              <a:cs typeface="Times New Roman"/>
            </a:endParaRPr>
          </a:p>
        </p:txBody>
      </p:sp>
      <p:pic>
        <p:nvPicPr>
          <p:cNvPr id="5" name="Рисунок 4" descr="Изображение выглядит как текст, снимок экрана, скелет&#10;&#10;Автоматически созданное описание">
            <a:extLst>
              <a:ext uri="{FF2B5EF4-FFF2-40B4-BE49-F238E27FC236}">
                <a16:creationId xmlns:a16="http://schemas.microsoft.com/office/drawing/2014/main" xmlns="" id="{DA3E5809-9B17-7B73-9084-1AF141C721BB}"/>
              </a:ext>
            </a:extLst>
          </p:cNvPr>
          <p:cNvPicPr>
            <a:picLocks noGrp="1" noChangeAspect="1"/>
          </p:cNvPicPr>
          <p:nvPr>
            <p:ph type="pic" idx="1"/>
          </p:nvPr>
        </p:nvPicPr>
        <p:blipFill>
          <a:blip r:embed="rId2">
            <a:alphaModFix/>
          </a:blip>
          <a:srcRect l="6953" r="6953"/>
          <a:stretch/>
        </p:blipFill>
        <p:spPr>
          <a:xfrm>
            <a:off x="6099964" y="1490858"/>
            <a:ext cx="6092036" cy="4783734"/>
          </a:xfrm>
          <a:prstGeom prst="rect">
            <a:avLst/>
          </a:prstGeom>
        </p:spPr>
      </p:pic>
      <p:sp>
        <p:nvSpPr>
          <p:cNvPr id="137" name="Graphic 17">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38" name="Graphic 15">
            <a:extLst>
              <a:ext uri="{FF2B5EF4-FFF2-40B4-BE49-F238E27FC236}">
                <a16:creationId xmlns:a16="http://schemas.microsoft.com/office/drawing/2014/main" xmlns="" id="{8550FED7-7C32-42BB-98DB-30272A633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9" name="Graphic 21">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40" name="Straight Connector 19">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1" name="Текст 3">
            <a:extLst>
              <a:ext uri="{FF2B5EF4-FFF2-40B4-BE49-F238E27FC236}">
                <a16:creationId xmlns:a16="http://schemas.microsoft.com/office/drawing/2014/main" xmlns="" id="{11B99CD9-ED70-A2E4-9866-01083670BA97}"/>
              </a:ext>
            </a:extLst>
          </p:cNvPr>
          <p:cNvSpPr>
            <a:spLocks noGrp="1"/>
          </p:cNvSpPr>
          <p:nvPr>
            <p:ph type="body" sz="half" idx="2"/>
          </p:nvPr>
        </p:nvSpPr>
        <p:spPr>
          <a:xfrm>
            <a:off x="302587" y="2057400"/>
            <a:ext cx="5502615" cy="4216400"/>
          </a:xfrm>
        </p:spPr>
        <p:txBody>
          <a:bodyPr vert="horz" lIns="91440" tIns="45720" rIns="91440" bIns="45720" rtlCol="0" anchor="t">
            <a:noAutofit/>
          </a:bodyPr>
          <a:lstStyle/>
          <a:p>
            <a:r>
              <a:rPr lang="ru-RU" sz="1400" dirty="0">
                <a:solidFill>
                  <a:schemeClr val="bg1"/>
                </a:solidFill>
                <a:latin typeface="Times New Roman"/>
                <a:ea typeface="Segoe UI"/>
                <a:cs typeface="Segoe UI"/>
              </a:rPr>
              <a:t>Глазница является костным вместилищем для глаза, защищает его от вредного влияния внешней среды. Глазница имеет форму четырехгранной пирамиды, обращенной основанием кпереди и кнаружи, вершиной - кзади и </a:t>
            </a:r>
            <a:r>
              <a:rPr lang="ru-RU" sz="1400" err="1">
                <a:solidFill>
                  <a:schemeClr val="bg1"/>
                </a:solidFill>
                <a:latin typeface="Times New Roman"/>
                <a:ea typeface="Segoe UI"/>
                <a:cs typeface="Segoe UI"/>
              </a:rPr>
              <a:t>кнутри</a:t>
            </a:r>
            <a:r>
              <a:rPr lang="ru-RU" sz="1400" dirty="0">
                <a:solidFill>
                  <a:schemeClr val="bg1"/>
                </a:solidFill>
                <a:latin typeface="Times New Roman"/>
                <a:ea typeface="Segoe UI"/>
                <a:cs typeface="Segoe UI"/>
              </a:rPr>
              <a:t> (ширина и глубина около 4 см).</a:t>
            </a:r>
            <a:r>
              <a:rPr lang="ru-RU" sz="1400" dirty="0">
                <a:solidFill>
                  <a:schemeClr val="bg1"/>
                </a:solidFill>
                <a:latin typeface="Times New Roman"/>
                <a:ea typeface="Times New Roman"/>
                <a:cs typeface="Times New Roman"/>
              </a:rPr>
              <a:t> </a:t>
            </a:r>
            <a:r>
              <a:rPr lang="ru-RU" sz="1400" dirty="0">
                <a:solidFill>
                  <a:schemeClr val="bg1"/>
                </a:solidFill>
                <a:latin typeface="Times New Roman"/>
                <a:ea typeface="Segoe UI"/>
                <a:cs typeface="Segoe UI"/>
              </a:rPr>
              <a:t>В глазнице различают 4 стенки: внутреннюю, верхнюю, наружную, нижнюю. У вершины глазницы располагаются два отверстия: круглое, через которое проходит вторая ветвь тройничного нерва, и зрительное, через которое из глазницы выходит зрительный нерв и входит в глазницу глазная артерия.</a:t>
            </a:r>
            <a:r>
              <a:rPr lang="ru-RU" sz="1400" dirty="0">
                <a:solidFill>
                  <a:schemeClr val="bg1"/>
                </a:solidFill>
                <a:latin typeface="Times New Roman"/>
                <a:ea typeface="Times New Roman"/>
                <a:cs typeface="Segoe UI"/>
              </a:rPr>
              <a:t> </a:t>
            </a:r>
            <a:r>
              <a:rPr lang="ru-RU" sz="1400" dirty="0">
                <a:solidFill>
                  <a:schemeClr val="bg1"/>
                </a:solidFill>
                <a:latin typeface="Times New Roman"/>
                <a:cs typeface="Times New Roman"/>
              </a:rPr>
              <a:t>Кнаружи и книзу от зрительного отверстия находится затянутая соединительной тканью верхняя глазничная щель, которая соединяет полость глазницы со средней черепной ямкой. Изнутри глазницу выстилает надкостница. Сзади глазное яблоко покрыто сумкой - </a:t>
            </a:r>
            <a:r>
              <a:rPr lang="ru-RU" sz="1400" err="1">
                <a:solidFill>
                  <a:schemeClr val="bg1"/>
                </a:solidFill>
                <a:latin typeface="Times New Roman"/>
                <a:cs typeface="Times New Roman"/>
              </a:rPr>
              <a:t>теноновой</a:t>
            </a:r>
            <a:r>
              <a:rPr lang="ru-RU" sz="1400" dirty="0">
                <a:solidFill>
                  <a:schemeClr val="bg1"/>
                </a:solidFill>
                <a:latin typeface="Times New Roman"/>
                <a:cs typeface="Times New Roman"/>
              </a:rPr>
              <a:t> капсулой, в ней глазное яблоко вращается, как в суставной сумке. Задний отдел глазницы заполнен жировой тканью, которая служит эластичной подушкой для глазного яблока, защищая его от сотрясений.</a:t>
            </a:r>
            <a:endParaRPr lang="ru-RU" sz="1400">
              <a:solidFill>
                <a:schemeClr val="bg1"/>
              </a:solidFill>
            </a:endParaRPr>
          </a:p>
        </p:txBody>
      </p:sp>
    </p:spTree>
    <p:extLst>
      <p:ext uri="{BB962C8B-B14F-4D97-AF65-F5344CB8AC3E}">
        <p14:creationId xmlns:p14="http://schemas.microsoft.com/office/powerpoint/2010/main" val="307599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 name="Straight Connector 24">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5" name="Rectangle 26">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167E5103-061C-AC66-DEDB-9F658715BE6C}"/>
              </a:ext>
            </a:extLst>
          </p:cNvPr>
          <p:cNvSpPr>
            <a:spLocks noGrp="1"/>
          </p:cNvSpPr>
          <p:nvPr>
            <p:ph type="title"/>
          </p:nvPr>
        </p:nvSpPr>
        <p:spPr>
          <a:xfrm>
            <a:off x="457199" y="574307"/>
            <a:ext cx="4412419" cy="1375936"/>
          </a:xfrm>
        </p:spPr>
        <p:txBody>
          <a:bodyPr vert="horz" lIns="91440" tIns="45720" rIns="91440" bIns="45720" rtlCol="0" anchor="t">
            <a:normAutofit/>
          </a:bodyPr>
          <a:lstStyle/>
          <a:p>
            <a:pPr algn="ctr"/>
            <a:r>
              <a:rPr lang="en-US" sz="4400" b="1" cap="all" dirty="0">
                <a:solidFill>
                  <a:schemeClr val="bg1"/>
                </a:solidFill>
                <a:latin typeface="Times New Roman"/>
                <a:cs typeface="Times New Roman"/>
              </a:rPr>
              <a:t>ГЛАЗНОЕ ЯБЛОКО</a:t>
            </a:r>
            <a:endParaRPr lang="ru-RU" sz="4400" dirty="0">
              <a:solidFill>
                <a:schemeClr val="bg1"/>
              </a:solidFill>
              <a:latin typeface="Times New Roman"/>
              <a:cs typeface="Times New Roman"/>
            </a:endParaRPr>
          </a:p>
        </p:txBody>
      </p:sp>
      <p:sp>
        <p:nvSpPr>
          <p:cNvPr id="56" name="!!plus graphic">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57" name="!!Straight Connector">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47322" y="1598246"/>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8" name="!!circle graphic">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Текст 3">
            <a:extLst>
              <a:ext uri="{FF2B5EF4-FFF2-40B4-BE49-F238E27FC236}">
                <a16:creationId xmlns:a16="http://schemas.microsoft.com/office/drawing/2014/main" xmlns="" id="{E6643CF7-1F6D-BC0D-57EA-B00597225BD3}"/>
              </a:ext>
            </a:extLst>
          </p:cNvPr>
          <p:cNvSpPr>
            <a:spLocks noGrp="1"/>
          </p:cNvSpPr>
          <p:nvPr>
            <p:ph type="body" sz="half" idx="2"/>
          </p:nvPr>
        </p:nvSpPr>
        <p:spPr>
          <a:xfrm>
            <a:off x="285033" y="1955360"/>
            <a:ext cx="5162422" cy="4293832"/>
          </a:xfrm>
        </p:spPr>
        <p:txBody>
          <a:bodyPr vert="horz" lIns="91440" tIns="45720" rIns="91440" bIns="45720" rtlCol="0" anchor="t">
            <a:normAutofit lnSpcReduction="10000"/>
          </a:bodyPr>
          <a:lstStyle/>
          <a:p>
            <a:r>
              <a:rPr lang="ru-RU" sz="1400" dirty="0">
                <a:solidFill>
                  <a:schemeClr val="bg1"/>
                </a:solidFill>
                <a:latin typeface="Times New Roman"/>
                <a:cs typeface="Times New Roman"/>
              </a:rPr>
              <a:t>Глазное яблоко (</a:t>
            </a:r>
            <a:r>
              <a:rPr lang="ru-RU" sz="1400" dirty="0" err="1">
                <a:solidFill>
                  <a:schemeClr val="bg1"/>
                </a:solidFill>
                <a:latin typeface="Times New Roman"/>
                <a:cs typeface="Times New Roman"/>
              </a:rPr>
              <a:t>bulbus</a:t>
            </a:r>
            <a:r>
              <a:rPr lang="ru-RU" sz="1400" dirty="0">
                <a:solidFill>
                  <a:schemeClr val="bg1"/>
                </a:solidFill>
                <a:latin typeface="Times New Roman"/>
                <a:cs typeface="Times New Roman"/>
              </a:rPr>
              <a:t> </a:t>
            </a:r>
            <a:r>
              <a:rPr lang="ru-RU" sz="1400" dirty="0" err="1">
                <a:solidFill>
                  <a:schemeClr val="bg1"/>
                </a:solidFill>
                <a:latin typeface="Times New Roman"/>
                <a:cs typeface="Times New Roman"/>
              </a:rPr>
              <a:t>oculi</a:t>
            </a:r>
            <a:r>
              <a:rPr lang="ru-RU" sz="1400" dirty="0">
                <a:solidFill>
                  <a:schemeClr val="bg1"/>
                </a:solidFill>
                <a:latin typeface="Times New Roman"/>
                <a:cs typeface="Times New Roman"/>
              </a:rPr>
              <a:t>) - парное образование, располагается в глазных впадинах черепа - глазницах. Глазное яблоко имеет не совсем правильную шаровидную форму. Глазное яблоко состоит из трех оболочек и содержимого. Оболочки глазного яблока: наружная (фиброзная), средняя (сосудистая), внутренняя (сетчатая). Содержимое глазного яблока - это внутренние прозрачные структуры глаза: хрусталик, стекловидное тело, водянистая влага, наполняющая глазные камеры (переднюю и заднюю). Наружная фиброзная оболочка тонкая, но плотная. Наружная оболочка делится на роговицу и склеру. Граница перехода роговицы в склеру называется лимбом. Роговица прозрачная, ее поверхность гладкая, блестящая, она не содержит кровеносных сосудов, но богата нервными окончаниями. Лимб - полупрозрачный ободок, место перехода роговицы в склеру, шириной около 1,0 мм. Большая часть склеры укрыта в глазнице, в пределах глазной щели по обе стороны роговой оболочки видна часть склеры </a:t>
            </a:r>
            <a:r>
              <a:rPr lang="ru-RU" sz="1400" dirty="0" err="1">
                <a:solidFill>
                  <a:schemeClr val="bg1"/>
                </a:solidFill>
                <a:latin typeface="Times New Roman"/>
                <a:cs typeface="Times New Roman"/>
              </a:rPr>
              <a:t>беловатомолочного</a:t>
            </a:r>
            <a:r>
              <a:rPr lang="ru-RU" sz="1400" dirty="0">
                <a:solidFill>
                  <a:schemeClr val="bg1"/>
                </a:solidFill>
                <a:latin typeface="Times New Roman"/>
                <a:cs typeface="Times New Roman"/>
              </a:rPr>
              <a:t> цвета. Волокна склеры имеют белый цвет, хаотично переплетаются и тем самым делают склеру непрозрачной. Сзади склера имеет многочисленные отверстия, эту часть склеры называют решетчатой пластинкой, через нее проходят зрительный нерв и сосуды сетчатки.</a:t>
            </a:r>
            <a:endParaRPr lang="ru-RU" sz="1400">
              <a:solidFill>
                <a:schemeClr val="bg1"/>
              </a:solidFill>
              <a:latin typeface="Times New Roman"/>
              <a:cs typeface="Times New Roman"/>
            </a:endParaRPr>
          </a:p>
        </p:txBody>
      </p:sp>
      <p:pic>
        <p:nvPicPr>
          <p:cNvPr id="10" name="Рисунок 9" descr="Изображение выглядит как круг, снимок экрана, карта&#10;&#10;Автоматически созданное описание">
            <a:extLst>
              <a:ext uri="{FF2B5EF4-FFF2-40B4-BE49-F238E27FC236}">
                <a16:creationId xmlns:a16="http://schemas.microsoft.com/office/drawing/2014/main" xmlns="" id="{AA1773DC-4DF1-40CC-57CB-95F3440079AD}"/>
              </a:ext>
            </a:extLst>
          </p:cNvPr>
          <p:cNvPicPr>
            <a:picLocks noChangeAspect="1"/>
          </p:cNvPicPr>
          <p:nvPr/>
        </p:nvPicPr>
        <p:blipFill rotWithShape="1">
          <a:blip r:embed="rId2"/>
          <a:srcRect l="3467" t="99" r="10591" b="-99"/>
          <a:stretch/>
        </p:blipFill>
        <p:spPr>
          <a:xfrm>
            <a:off x="5578291" y="0"/>
            <a:ext cx="6082143" cy="6862735"/>
          </a:xfrm>
          <a:prstGeom prst="rect">
            <a:avLst/>
          </a:prstGeom>
          <a:ln>
            <a:solidFill>
              <a:srgbClr val="4472C4"/>
            </a:solidFill>
          </a:ln>
        </p:spPr>
      </p:pic>
    </p:spTree>
    <p:extLst>
      <p:ext uri="{BB962C8B-B14F-4D97-AF65-F5344CB8AC3E}">
        <p14:creationId xmlns:p14="http://schemas.microsoft.com/office/powerpoint/2010/main" val="242490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7" name="Straight Connector 116">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Заголовок 1">
            <a:extLst>
              <a:ext uri="{FF2B5EF4-FFF2-40B4-BE49-F238E27FC236}">
                <a16:creationId xmlns:a16="http://schemas.microsoft.com/office/drawing/2014/main" xmlns="" id="{B577C947-9010-CAEF-6B6D-2B77B5372B41}"/>
              </a:ext>
            </a:extLst>
          </p:cNvPr>
          <p:cNvSpPr>
            <a:spLocks noGrp="1"/>
          </p:cNvSpPr>
          <p:nvPr>
            <p:ph type="title"/>
          </p:nvPr>
        </p:nvSpPr>
        <p:spPr>
          <a:xfrm>
            <a:off x="6091441" y="1173"/>
            <a:ext cx="4778928" cy="1197343"/>
          </a:xfrm>
        </p:spPr>
        <p:txBody>
          <a:bodyPr vert="horz" lIns="91440" tIns="45720" rIns="91440" bIns="45720" rtlCol="0" anchor="b">
            <a:normAutofit fontScale="90000"/>
          </a:bodyPr>
          <a:lstStyle/>
          <a:p>
            <a:pPr algn="r"/>
            <a:r>
              <a:rPr lang="ru-RU" sz="4400" dirty="0">
                <a:solidFill>
                  <a:schemeClr val="bg1"/>
                </a:solidFill>
                <a:latin typeface="Times New Roman"/>
                <a:cs typeface="Times New Roman"/>
              </a:rPr>
              <a:t>Строение радужки и ресничного тела</a:t>
            </a:r>
            <a:endParaRPr lang="en-US" sz="4400" b="1" i="0" kern="1200" cap="all" baseline="0" dirty="0">
              <a:solidFill>
                <a:schemeClr val="bg1"/>
              </a:solidFill>
              <a:latin typeface="Times New Roman"/>
              <a:cs typeface="Times New Roman"/>
            </a:endParaRPr>
          </a:p>
        </p:txBody>
      </p:sp>
      <p:pic>
        <p:nvPicPr>
          <p:cNvPr id="5" name="Рисунок 4" descr="Изображение выглядит как круг, снимок экрана&#10;&#10;Автоматически созданное описание">
            <a:extLst>
              <a:ext uri="{FF2B5EF4-FFF2-40B4-BE49-F238E27FC236}">
                <a16:creationId xmlns:a16="http://schemas.microsoft.com/office/drawing/2014/main" xmlns="" id="{2DCEF7D4-BC9C-8601-0150-2E5936719C34}"/>
              </a:ext>
            </a:extLst>
          </p:cNvPr>
          <p:cNvPicPr>
            <a:picLocks noGrp="1" noChangeAspect="1"/>
          </p:cNvPicPr>
          <p:nvPr>
            <p:ph type="pic" idx="1"/>
          </p:nvPr>
        </p:nvPicPr>
        <p:blipFill rotWithShape="1">
          <a:blip r:embed="rId2">
            <a:alphaModFix/>
          </a:blip>
          <a:srcRect l="4594" t="1790" r="7067" b="1237"/>
          <a:stretch/>
        </p:blipFill>
        <p:spPr>
          <a:xfrm>
            <a:off x="111122" y="1128892"/>
            <a:ext cx="6533034" cy="5149398"/>
          </a:xfrm>
          <a:prstGeom prst="rect">
            <a:avLst/>
          </a:prstGeom>
        </p:spPr>
      </p:pic>
      <p:sp>
        <p:nvSpPr>
          <p:cNvPr id="121" name="Graphic 17">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23" name="Graphic 15">
            <a:extLst>
              <a:ext uri="{FF2B5EF4-FFF2-40B4-BE49-F238E27FC236}">
                <a16:creationId xmlns:a16="http://schemas.microsoft.com/office/drawing/2014/main" xmlns="" id="{8550FED7-7C32-42BB-98DB-30272A6331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25" name="Graphic 21">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127" name="Straight Connector 126">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29322"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2" name="Текст 3">
            <a:extLst>
              <a:ext uri="{FF2B5EF4-FFF2-40B4-BE49-F238E27FC236}">
                <a16:creationId xmlns:a16="http://schemas.microsoft.com/office/drawing/2014/main" xmlns="" id="{4B2A4DFC-79BD-1C99-577D-24E8B821CA9B}"/>
              </a:ext>
            </a:extLst>
          </p:cNvPr>
          <p:cNvSpPr>
            <a:spLocks noGrp="1"/>
          </p:cNvSpPr>
          <p:nvPr>
            <p:ph type="body" sz="half" idx="2"/>
          </p:nvPr>
        </p:nvSpPr>
        <p:spPr>
          <a:xfrm>
            <a:off x="6643465" y="1398115"/>
            <a:ext cx="5541356" cy="4827525"/>
          </a:xfrm>
        </p:spPr>
        <p:txBody>
          <a:bodyPr vert="horz" lIns="91440" tIns="45720" rIns="91440" bIns="45720" rtlCol="0" anchor="t">
            <a:noAutofit/>
          </a:bodyPr>
          <a:lstStyle/>
          <a:p>
            <a:r>
              <a:rPr lang="ru-RU" sz="1400" dirty="0">
                <a:solidFill>
                  <a:schemeClr val="bg1"/>
                </a:solidFill>
                <a:latin typeface="Times New Roman"/>
                <a:cs typeface="Times New Roman"/>
              </a:rPr>
              <a:t>Средняя оболочка - это сосудистый тракт глаза. Он состоит из густой сети сосудов различного калибра; основная функция - питание глаза. Сосудистая оболочка состоит из радужки, ресничного тела и </a:t>
            </a:r>
            <a:r>
              <a:rPr lang="ru-RU" sz="1400" dirty="0" err="1">
                <a:solidFill>
                  <a:schemeClr val="bg1"/>
                </a:solidFill>
                <a:latin typeface="Times New Roman"/>
                <a:cs typeface="Times New Roman"/>
              </a:rPr>
              <a:t>хориоидеи</a:t>
            </a:r>
            <a:r>
              <a:rPr lang="ru-RU" sz="1400" dirty="0">
                <a:solidFill>
                  <a:schemeClr val="bg1"/>
                </a:solidFill>
                <a:latin typeface="Times New Roman"/>
                <a:cs typeface="Times New Roman"/>
              </a:rPr>
              <a:t>. Радужка - передний отдел сосудистой оболочки. Это тонкая, почти округлая пластинка. В центре находится округлое отверстие - зрачок, регулирующий количество света, поступающего в глаз; средняя величина 3 мм. Задний листок радужки имеет 2 мышцы: сфинктер и дилататор, а также пигментный эпителий, образующий вокруг зрачка пигментную кайму. Сфинктер суживает зрачок, дилататор расширяет. Ресничное (цилиарное) тело является промежуточным звеном между радужкой и </a:t>
            </a:r>
            <a:r>
              <a:rPr lang="ru-RU" sz="1400" dirty="0" err="1">
                <a:solidFill>
                  <a:schemeClr val="bg1"/>
                </a:solidFill>
                <a:latin typeface="Times New Roman"/>
                <a:cs typeface="Times New Roman"/>
              </a:rPr>
              <a:t>хориоидеей</a:t>
            </a:r>
            <a:r>
              <a:rPr lang="ru-RU" sz="1400" dirty="0">
                <a:solidFill>
                  <a:schemeClr val="bg1"/>
                </a:solidFill>
                <a:latin typeface="Times New Roman"/>
                <a:cs typeface="Times New Roman"/>
              </a:rPr>
              <a:t>, представляет собой замкнутое кольцо шириной 6 мм. От ресничных отростков к хрусталику тянется ресничный поясок - </a:t>
            </a:r>
            <a:r>
              <a:rPr lang="ru-RU" sz="1400" dirty="0" err="1">
                <a:solidFill>
                  <a:schemeClr val="bg1"/>
                </a:solidFill>
                <a:latin typeface="Times New Roman"/>
                <a:cs typeface="Times New Roman"/>
              </a:rPr>
              <a:t>цинновы</a:t>
            </a:r>
            <a:r>
              <a:rPr lang="ru-RU" sz="1400" dirty="0">
                <a:solidFill>
                  <a:schemeClr val="bg1"/>
                </a:solidFill>
                <a:latin typeface="Times New Roman"/>
                <a:cs typeface="Times New Roman"/>
              </a:rPr>
              <a:t> связки, поддерживающие хрусталик. Цилиарное тело выполняет две функции: его отростки продуцируют внутриглазную жидкость, которая питает бессосудистые структуры глаза - роговицу, хрусталик, стекловидное тело, а также оно принимает участие в аккомодации глаза. </a:t>
            </a:r>
            <a:r>
              <a:rPr lang="ru-RU" sz="1400" dirty="0" err="1">
                <a:solidFill>
                  <a:schemeClr val="bg1"/>
                </a:solidFill>
                <a:latin typeface="Times New Roman"/>
                <a:cs typeface="Times New Roman"/>
              </a:rPr>
              <a:t>Хориоидея</a:t>
            </a:r>
            <a:r>
              <a:rPr lang="ru-RU" sz="1400" dirty="0">
                <a:solidFill>
                  <a:schemeClr val="bg1"/>
                </a:solidFill>
                <a:latin typeface="Times New Roman"/>
                <a:cs typeface="Times New Roman"/>
              </a:rPr>
              <a:t> - задняя, самая обширная часть средней оболочки, располагается под склерой, выстилает весь задний отдел склеры. </a:t>
            </a:r>
            <a:r>
              <a:rPr lang="ru-RU" sz="1400" dirty="0" err="1">
                <a:solidFill>
                  <a:schemeClr val="bg1"/>
                </a:solidFill>
                <a:latin typeface="Times New Roman"/>
                <a:cs typeface="Times New Roman"/>
              </a:rPr>
              <a:t>Хориоидея</a:t>
            </a:r>
            <a:r>
              <a:rPr lang="ru-RU" sz="1400" dirty="0">
                <a:solidFill>
                  <a:schemeClr val="bg1"/>
                </a:solidFill>
                <a:latin typeface="Times New Roman"/>
                <a:cs typeface="Times New Roman"/>
              </a:rPr>
              <a:t> участвует в питании бессосудистых структур глаза и наружных слоев сетчатки, а также в оттоке водянистой влаги. Внутренняя оболочка - сетчатка - выстилает всю внутреннюю поверхность сосудистой оболочки. Это тонкая прозрачная оболочка, прочно соединенная с сосудистой оболочкой только в двух местах - у зубчатого края ресничного тела и вокруг диска зрительного нерва. </a:t>
            </a:r>
            <a:endParaRPr lang="ru-RU" sz="1300">
              <a:solidFill>
                <a:schemeClr val="bg1"/>
              </a:solidFill>
            </a:endParaRPr>
          </a:p>
        </p:txBody>
      </p:sp>
    </p:spTree>
    <p:extLst>
      <p:ext uri="{BB962C8B-B14F-4D97-AF65-F5344CB8AC3E}">
        <p14:creationId xmlns:p14="http://schemas.microsoft.com/office/powerpoint/2010/main" val="1204184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E0E1E06-BD8B-6C2D-0F1B-719FAD38544D}"/>
              </a:ext>
            </a:extLst>
          </p:cNvPr>
          <p:cNvSpPr>
            <a:spLocks noGrp="1"/>
          </p:cNvSpPr>
          <p:nvPr>
            <p:ph type="title"/>
          </p:nvPr>
        </p:nvSpPr>
        <p:spPr>
          <a:xfrm>
            <a:off x="5866181" y="501651"/>
            <a:ext cx="5669130" cy="1716255"/>
          </a:xfrm>
        </p:spPr>
        <p:txBody>
          <a:bodyPr vert="horz" lIns="91440" tIns="45720" rIns="91440" bIns="45720" rtlCol="0" anchor="b">
            <a:noAutofit/>
          </a:bodyPr>
          <a:lstStyle/>
          <a:p>
            <a:pPr algn="ctr"/>
            <a:r>
              <a:rPr lang="en-US" sz="4400" b="1" cap="all" err="1">
                <a:latin typeface="Times New Roman"/>
                <a:cs typeface="Times New Roman"/>
              </a:rPr>
              <a:t>Схема</a:t>
            </a:r>
            <a:r>
              <a:rPr lang="en-US" sz="4400" b="1" cap="all" dirty="0">
                <a:latin typeface="Times New Roman"/>
                <a:cs typeface="Times New Roman"/>
              </a:rPr>
              <a:t> </a:t>
            </a:r>
            <a:r>
              <a:rPr lang="en-US" sz="4400" b="1" cap="all" err="1">
                <a:latin typeface="Times New Roman"/>
                <a:cs typeface="Times New Roman"/>
              </a:rPr>
              <a:t>строения</a:t>
            </a:r>
            <a:r>
              <a:rPr lang="en-US" sz="4400" b="1" cap="all" dirty="0">
                <a:latin typeface="Times New Roman"/>
                <a:cs typeface="Times New Roman"/>
              </a:rPr>
              <a:t> </a:t>
            </a:r>
            <a:r>
              <a:rPr lang="en-US" sz="4400" b="1" cap="all" err="1">
                <a:latin typeface="Times New Roman"/>
                <a:cs typeface="Times New Roman"/>
              </a:rPr>
              <a:t>сетчатки</a:t>
            </a:r>
            <a:endParaRPr lang="en-US" sz="4400" err="1">
              <a:latin typeface="Times New Roman"/>
              <a:cs typeface="Times New Roman"/>
            </a:endParaRPr>
          </a:p>
        </p:txBody>
      </p:sp>
      <p:sp>
        <p:nvSpPr>
          <p:cNvPr id="57" name="Rectangle 56">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 of a diagram of a cell&#10;&#10;Автоматически созданное описание">
            <a:extLst>
              <a:ext uri="{FF2B5EF4-FFF2-40B4-BE49-F238E27FC236}">
                <a16:creationId xmlns:a16="http://schemas.microsoft.com/office/drawing/2014/main" xmlns="" id="{C1874A82-CCA4-20CB-2605-92D23A1BB337}"/>
              </a:ext>
            </a:extLst>
          </p:cNvPr>
          <p:cNvPicPr>
            <a:picLocks noChangeAspect="1"/>
          </p:cNvPicPr>
          <p:nvPr/>
        </p:nvPicPr>
        <p:blipFill>
          <a:blip r:embed="rId2"/>
          <a:stretch>
            <a:fillRect/>
          </a:stretch>
        </p:blipFill>
        <p:spPr>
          <a:xfrm>
            <a:off x="142665" y="1562861"/>
            <a:ext cx="5494580" cy="3720906"/>
          </a:xfrm>
          <a:prstGeom prst="rect">
            <a:avLst/>
          </a:prstGeom>
        </p:spPr>
      </p:pic>
      <p:sp>
        <p:nvSpPr>
          <p:cNvPr id="4" name="Text Placeholder 3">
            <a:extLst>
              <a:ext uri="{FF2B5EF4-FFF2-40B4-BE49-F238E27FC236}">
                <a16:creationId xmlns:a16="http://schemas.microsoft.com/office/drawing/2014/main" xmlns="" id="{4E888D25-DC3C-9EC2-F0BA-CBDC8ECCA243}"/>
              </a:ext>
            </a:extLst>
          </p:cNvPr>
          <p:cNvSpPr>
            <a:spLocks noGrp="1"/>
          </p:cNvSpPr>
          <p:nvPr>
            <p:ph type="body" sz="half" idx="2"/>
          </p:nvPr>
        </p:nvSpPr>
        <p:spPr>
          <a:xfrm>
            <a:off x="5971777" y="2395713"/>
            <a:ext cx="5560661" cy="4324576"/>
          </a:xfrm>
        </p:spPr>
        <p:txBody>
          <a:bodyPr vert="horz" lIns="91440" tIns="45720" rIns="91440" bIns="45720" rtlCol="0" anchor="t">
            <a:noAutofit/>
          </a:bodyPr>
          <a:lstStyle/>
          <a:p>
            <a:r>
              <a:rPr lang="en-US" sz="1400" dirty="0" err="1">
                <a:latin typeface="Times New Roman"/>
                <a:cs typeface="Times New Roman"/>
              </a:rPr>
              <a:t>Оптическая</a:t>
            </a:r>
            <a:r>
              <a:rPr lang="en-US" sz="1400" dirty="0">
                <a:latin typeface="Times New Roman"/>
                <a:cs typeface="Times New Roman"/>
              </a:rPr>
              <a:t> </a:t>
            </a:r>
            <a:r>
              <a:rPr lang="en-US" sz="1400" dirty="0" err="1">
                <a:latin typeface="Times New Roman"/>
                <a:cs typeface="Times New Roman"/>
              </a:rPr>
              <a:t>часть</a:t>
            </a:r>
            <a:r>
              <a:rPr lang="en-US" sz="1400" dirty="0">
                <a:latin typeface="Times New Roman"/>
                <a:cs typeface="Times New Roman"/>
              </a:rPr>
              <a:t> </a:t>
            </a:r>
            <a:r>
              <a:rPr lang="en-US" sz="1400" dirty="0" err="1">
                <a:latin typeface="Times New Roman"/>
                <a:cs typeface="Times New Roman"/>
              </a:rPr>
              <a:t>сетчатки</a:t>
            </a:r>
            <a:r>
              <a:rPr lang="en-US" sz="1400" dirty="0">
                <a:latin typeface="Times New Roman"/>
                <a:cs typeface="Times New Roman"/>
              </a:rPr>
              <a:t> - </a:t>
            </a:r>
            <a:r>
              <a:rPr lang="en-US" sz="1400" dirty="0" err="1">
                <a:latin typeface="Times New Roman"/>
                <a:cs typeface="Times New Roman"/>
              </a:rPr>
              <a:t>это</a:t>
            </a:r>
            <a:r>
              <a:rPr lang="en-US" sz="1400" dirty="0">
                <a:latin typeface="Times New Roman"/>
                <a:cs typeface="Times New Roman"/>
              </a:rPr>
              <a:t> </a:t>
            </a:r>
            <a:r>
              <a:rPr lang="en-US" sz="1400" dirty="0" err="1">
                <a:latin typeface="Times New Roman"/>
                <a:cs typeface="Times New Roman"/>
              </a:rPr>
              <a:t>периферический</a:t>
            </a:r>
            <a:r>
              <a:rPr lang="en-US" sz="1400" dirty="0">
                <a:latin typeface="Times New Roman"/>
                <a:cs typeface="Times New Roman"/>
              </a:rPr>
              <a:t> </a:t>
            </a:r>
            <a:r>
              <a:rPr lang="en-US" sz="1400" dirty="0" err="1">
                <a:latin typeface="Times New Roman"/>
                <a:cs typeface="Times New Roman"/>
              </a:rPr>
              <a:t>рецепторный</a:t>
            </a:r>
            <a:r>
              <a:rPr lang="en-US" sz="1400" dirty="0">
                <a:latin typeface="Times New Roman"/>
                <a:cs typeface="Times New Roman"/>
              </a:rPr>
              <a:t> </a:t>
            </a:r>
            <a:r>
              <a:rPr lang="en-US" sz="1400" dirty="0" err="1">
                <a:latin typeface="Times New Roman"/>
                <a:cs typeface="Times New Roman"/>
              </a:rPr>
              <a:t>отдел</a:t>
            </a:r>
            <a:r>
              <a:rPr lang="en-US" sz="1400" dirty="0">
                <a:latin typeface="Times New Roman"/>
                <a:cs typeface="Times New Roman"/>
              </a:rPr>
              <a:t> </a:t>
            </a:r>
            <a:r>
              <a:rPr lang="en-US" sz="1400" dirty="0" err="1">
                <a:latin typeface="Times New Roman"/>
                <a:cs typeface="Times New Roman"/>
              </a:rPr>
              <a:t>зрительного</a:t>
            </a:r>
            <a:r>
              <a:rPr lang="en-US" sz="1400" dirty="0">
                <a:latin typeface="Times New Roman"/>
                <a:cs typeface="Times New Roman"/>
              </a:rPr>
              <a:t> </a:t>
            </a:r>
            <a:r>
              <a:rPr lang="en-US" sz="1400" dirty="0" err="1">
                <a:latin typeface="Times New Roman"/>
                <a:cs typeface="Times New Roman"/>
              </a:rPr>
              <a:t>анализатора</a:t>
            </a:r>
            <a:r>
              <a:rPr lang="en-US" sz="1400" dirty="0">
                <a:latin typeface="Times New Roman"/>
                <a:cs typeface="Times New Roman"/>
              </a:rPr>
              <a:t>, </a:t>
            </a:r>
            <a:r>
              <a:rPr lang="en-US" sz="1400" dirty="0" err="1">
                <a:latin typeface="Times New Roman"/>
                <a:cs typeface="Times New Roman"/>
              </a:rPr>
              <a:t>высокодифференцированная</a:t>
            </a:r>
            <a:r>
              <a:rPr lang="en-US" sz="1400" dirty="0">
                <a:latin typeface="Times New Roman"/>
                <a:cs typeface="Times New Roman"/>
              </a:rPr>
              <a:t> </a:t>
            </a:r>
            <a:r>
              <a:rPr lang="en-US" sz="1400" dirty="0" err="1">
                <a:latin typeface="Times New Roman"/>
                <a:cs typeface="Times New Roman"/>
              </a:rPr>
              <a:t>нервная</a:t>
            </a:r>
            <a:r>
              <a:rPr lang="en-US" sz="1400" dirty="0">
                <a:latin typeface="Times New Roman"/>
                <a:cs typeface="Times New Roman"/>
              </a:rPr>
              <a:t> </a:t>
            </a:r>
            <a:r>
              <a:rPr lang="en-US" sz="1400" dirty="0" err="1">
                <a:latin typeface="Times New Roman"/>
                <a:cs typeface="Times New Roman"/>
              </a:rPr>
              <a:t>ткань</a:t>
            </a:r>
            <a:r>
              <a:rPr lang="en-US" sz="1400" dirty="0">
                <a:latin typeface="Times New Roman"/>
                <a:cs typeface="Times New Roman"/>
              </a:rPr>
              <a:t>. </a:t>
            </a:r>
            <a:r>
              <a:rPr lang="en-US" sz="1400" dirty="0" err="1">
                <a:latin typeface="Times New Roman"/>
                <a:cs typeface="Times New Roman"/>
              </a:rPr>
              <a:t>Микроскопически</a:t>
            </a:r>
            <a:r>
              <a:rPr lang="en-US" sz="1400" dirty="0">
                <a:latin typeface="Times New Roman"/>
                <a:cs typeface="Times New Roman"/>
              </a:rPr>
              <a:t> </a:t>
            </a:r>
            <a:r>
              <a:rPr lang="en-US" sz="1400" dirty="0" err="1">
                <a:latin typeface="Times New Roman"/>
                <a:cs typeface="Times New Roman"/>
              </a:rPr>
              <a:t>сетчатка</a:t>
            </a:r>
            <a:r>
              <a:rPr lang="en-US" sz="1400" dirty="0">
                <a:latin typeface="Times New Roman"/>
                <a:cs typeface="Times New Roman"/>
              </a:rPr>
              <a:t> </a:t>
            </a:r>
            <a:r>
              <a:rPr lang="en-US" sz="1400" dirty="0" err="1">
                <a:latin typeface="Times New Roman"/>
                <a:cs typeface="Times New Roman"/>
              </a:rPr>
              <a:t>представляет</a:t>
            </a:r>
            <a:r>
              <a:rPr lang="en-US" sz="1400" dirty="0">
                <a:latin typeface="Times New Roman"/>
                <a:cs typeface="Times New Roman"/>
              </a:rPr>
              <a:t> </a:t>
            </a:r>
            <a:r>
              <a:rPr lang="en-US" sz="1400" dirty="0" err="1">
                <a:latin typeface="Times New Roman"/>
                <a:cs typeface="Times New Roman"/>
              </a:rPr>
              <a:t>собой</a:t>
            </a:r>
            <a:r>
              <a:rPr lang="en-US" sz="1400" dirty="0">
                <a:latin typeface="Times New Roman"/>
                <a:cs typeface="Times New Roman"/>
              </a:rPr>
              <a:t> </a:t>
            </a:r>
            <a:r>
              <a:rPr lang="en-US" sz="1400" dirty="0" err="1">
                <a:latin typeface="Times New Roman"/>
                <a:cs typeface="Times New Roman"/>
              </a:rPr>
              <a:t>цепь</a:t>
            </a:r>
            <a:r>
              <a:rPr lang="en-US" sz="1400" dirty="0">
                <a:latin typeface="Times New Roman"/>
                <a:cs typeface="Times New Roman"/>
              </a:rPr>
              <a:t> </a:t>
            </a:r>
            <a:r>
              <a:rPr lang="en-US" sz="1400" dirty="0" err="1">
                <a:latin typeface="Times New Roman"/>
                <a:cs typeface="Times New Roman"/>
              </a:rPr>
              <a:t>трех</a:t>
            </a:r>
            <a:r>
              <a:rPr lang="en-US" sz="1400" dirty="0">
                <a:latin typeface="Times New Roman"/>
                <a:cs typeface="Times New Roman"/>
              </a:rPr>
              <a:t> </a:t>
            </a:r>
            <a:r>
              <a:rPr lang="en-US" sz="1400" dirty="0" err="1">
                <a:latin typeface="Times New Roman"/>
                <a:cs typeface="Times New Roman"/>
              </a:rPr>
              <a:t>нейронов</a:t>
            </a:r>
            <a:r>
              <a:rPr lang="en-US" sz="1400" dirty="0">
                <a:latin typeface="Times New Roman"/>
                <a:cs typeface="Times New Roman"/>
              </a:rPr>
              <a:t>, в </a:t>
            </a:r>
            <a:r>
              <a:rPr lang="en-US" sz="1400" dirty="0" err="1">
                <a:latin typeface="Times New Roman"/>
                <a:cs typeface="Times New Roman"/>
              </a:rPr>
              <a:t>совокупности</a:t>
            </a:r>
            <a:r>
              <a:rPr lang="en-US" sz="1400" dirty="0">
                <a:latin typeface="Times New Roman"/>
                <a:cs typeface="Times New Roman"/>
              </a:rPr>
              <a:t> </a:t>
            </a:r>
            <a:r>
              <a:rPr lang="en-US" sz="1400" dirty="0" err="1">
                <a:latin typeface="Times New Roman"/>
                <a:cs typeface="Times New Roman"/>
              </a:rPr>
              <a:t>они</a:t>
            </a:r>
            <a:r>
              <a:rPr lang="en-US" sz="1400" dirty="0">
                <a:latin typeface="Times New Roman"/>
                <a:cs typeface="Times New Roman"/>
              </a:rPr>
              <a:t> </a:t>
            </a:r>
            <a:r>
              <a:rPr lang="en-US" sz="1400" dirty="0" err="1">
                <a:latin typeface="Times New Roman"/>
                <a:cs typeface="Times New Roman"/>
              </a:rPr>
              <a:t>образуют</a:t>
            </a:r>
            <a:r>
              <a:rPr lang="en-US" sz="1400" dirty="0">
                <a:latin typeface="Times New Roman"/>
                <a:cs typeface="Times New Roman"/>
              </a:rPr>
              <a:t> 10 </a:t>
            </a:r>
            <a:r>
              <a:rPr lang="en-US" sz="1400" dirty="0" err="1">
                <a:latin typeface="Times New Roman"/>
                <a:cs typeface="Times New Roman"/>
              </a:rPr>
              <a:t>слоев</a:t>
            </a:r>
            <a:r>
              <a:rPr lang="en-US" sz="1400" dirty="0">
                <a:latin typeface="Times New Roman"/>
                <a:cs typeface="Times New Roman"/>
              </a:rPr>
              <a:t> </a:t>
            </a:r>
            <a:r>
              <a:rPr lang="en-US" sz="1400" dirty="0" err="1">
                <a:latin typeface="Times New Roman"/>
                <a:cs typeface="Times New Roman"/>
              </a:rPr>
              <a:t>сетчатки</a:t>
            </a:r>
            <a:r>
              <a:rPr lang="en-US" sz="1400" dirty="0">
                <a:latin typeface="Times New Roman"/>
                <a:cs typeface="Times New Roman"/>
              </a:rPr>
              <a:t>.</a:t>
            </a:r>
          </a:p>
          <a:p>
            <a:r>
              <a:rPr lang="ru-RU" sz="1400" dirty="0">
                <a:latin typeface="Times New Roman"/>
                <a:cs typeface="Times New Roman"/>
              </a:rPr>
              <a:t>Первый нейрон зрительного анализатора - это палочки (100-120 млн) и колбочки (6-7 млн) - составляют светочувствительный слой (второй слой сетчатки). В палочках находится зрительный пурпур - родопсин (</a:t>
            </a:r>
            <a:r>
              <a:rPr lang="ru-RU" sz="1400" dirty="0" err="1">
                <a:latin typeface="Times New Roman"/>
                <a:cs typeface="Times New Roman"/>
              </a:rPr>
              <a:t>фотопигмент</a:t>
            </a:r>
            <a:r>
              <a:rPr lang="ru-RU" sz="1400" dirty="0">
                <a:latin typeface="Times New Roman"/>
                <a:cs typeface="Times New Roman"/>
              </a:rPr>
              <a:t> белковой природы, который изменяется под воздействием света, продуцируя химическую энергию), колбочки содержат другое красящее вещество - </a:t>
            </a:r>
            <a:r>
              <a:rPr lang="ru-RU" sz="1400" dirty="0" err="1">
                <a:latin typeface="Times New Roman"/>
                <a:cs typeface="Times New Roman"/>
              </a:rPr>
              <a:t>йодопсин</a:t>
            </a:r>
            <a:r>
              <a:rPr lang="ru-RU" sz="1400" dirty="0">
                <a:latin typeface="Times New Roman"/>
                <a:cs typeface="Times New Roman"/>
              </a:rPr>
              <a:t>. Палочки отвечают за периферическое и сумеречное зрение, колбочки - за центральное зрение и цветоощущение.</a:t>
            </a:r>
            <a:endParaRPr lang="en-US" sz="1400">
              <a:latin typeface="Times New Roman"/>
              <a:cs typeface="Times New Roman"/>
            </a:endParaRPr>
          </a:p>
          <a:p>
            <a:r>
              <a:rPr lang="ru-RU" sz="1400" dirty="0">
                <a:latin typeface="Times New Roman"/>
                <a:cs typeface="Times New Roman"/>
              </a:rPr>
              <a:t>Первый нейрон связан с биполярными (второй нейрон) и ганглиозными (третий нейрон) клетками сетчатки, расположенными в восьмом </a:t>
            </a:r>
            <a:r>
              <a:rPr lang="ru-RU" sz="1400" dirty="0" err="1">
                <a:latin typeface="Times New Roman"/>
                <a:cs typeface="Times New Roman"/>
              </a:rPr>
              <a:t>ретинальном</a:t>
            </a:r>
            <a:r>
              <a:rPr lang="ru-RU" sz="1400" dirty="0">
                <a:latin typeface="Times New Roman"/>
                <a:cs typeface="Times New Roman"/>
              </a:rPr>
              <a:t> слое. Отростки ганглиозных клеток сетчатки - аксоны - образуют зрительный нерв.</a:t>
            </a:r>
            <a:endParaRPr lang="en-US" sz="1400">
              <a:latin typeface="Times New Roman"/>
              <a:cs typeface="Times New Roman"/>
            </a:endParaRPr>
          </a:p>
          <a:p>
            <a:endParaRPr lang="en-US" sz="1400" dirty="0">
              <a:latin typeface="Times New Roman"/>
              <a:cs typeface="Times New Roman"/>
            </a:endParaRPr>
          </a:p>
        </p:txBody>
      </p:sp>
      <p:cxnSp>
        <p:nvCxnSpPr>
          <p:cNvPr id="58" name="Straight Connector 5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77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xmlns="" id="{8D1AA55E-40D5-461B-A5A8-4AE8AAB71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xmlns="" id="{8F587414-5E05-783E-D73C-CF2D470A6781}"/>
              </a:ext>
            </a:extLst>
          </p:cNvPr>
          <p:cNvSpPr>
            <a:spLocks noGrp="1"/>
          </p:cNvSpPr>
          <p:nvPr>
            <p:ph type="title"/>
          </p:nvPr>
        </p:nvSpPr>
        <p:spPr>
          <a:xfrm>
            <a:off x="-3411" y="-5640"/>
            <a:ext cx="12058644" cy="864480"/>
          </a:xfrm>
        </p:spPr>
        <p:txBody>
          <a:bodyPr vert="horz" lIns="91440" tIns="45720" rIns="91440" bIns="45720" rtlCol="0" anchor="b">
            <a:noAutofit/>
          </a:bodyPr>
          <a:lstStyle/>
          <a:p>
            <a:r>
              <a:rPr lang="en-US" sz="3600" dirty="0">
                <a:latin typeface="Times New Roman"/>
                <a:cs typeface="Times New Roman"/>
              </a:rPr>
              <a:t>СОДЕРЖИМОЕ ГЛАЗНОГО ЯБЛОКА</a:t>
            </a:r>
            <a:endParaRPr lang="en-US" sz="3600" kern="1200" dirty="0">
              <a:solidFill>
                <a:schemeClr val="tx1"/>
              </a:solidFill>
              <a:latin typeface="Times New Roman"/>
              <a:cs typeface="Times New Roman"/>
            </a:endParaRPr>
          </a:p>
        </p:txBody>
      </p:sp>
      <p:cxnSp>
        <p:nvCxnSpPr>
          <p:cNvPr id="29" name="Straight Connector 28">
            <a:extLst>
              <a:ext uri="{FF2B5EF4-FFF2-40B4-BE49-F238E27FC236}">
                <a16:creationId xmlns:a16="http://schemas.microsoft.com/office/drawing/2014/main" xmlns="" id="{7EB498BD-8089-4626-91EA-4978EBEF53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xmlns="" id="{5E793B12-DF02-9B43-2D11-6194631FBFC2}"/>
              </a:ext>
            </a:extLst>
          </p:cNvPr>
          <p:cNvSpPr>
            <a:spLocks noGrp="1"/>
          </p:cNvSpPr>
          <p:nvPr>
            <p:ph type="body" sz="half" idx="2"/>
          </p:nvPr>
        </p:nvSpPr>
        <p:spPr>
          <a:xfrm>
            <a:off x="110014" y="3909777"/>
            <a:ext cx="11945218" cy="2946400"/>
          </a:xfrm>
        </p:spPr>
        <p:txBody>
          <a:bodyPr vert="horz" lIns="91440" tIns="45720" rIns="91440" bIns="45720" rtlCol="0" anchor="t">
            <a:noAutofit/>
          </a:bodyPr>
          <a:lstStyle/>
          <a:p>
            <a:r>
              <a:rPr lang="en-US" sz="2100" dirty="0" err="1">
                <a:latin typeface="Times New Roman"/>
                <a:cs typeface="Times New Roman"/>
              </a:rPr>
              <a:t>Передняя</a:t>
            </a:r>
            <a:r>
              <a:rPr lang="en-US" sz="2100" dirty="0">
                <a:latin typeface="Times New Roman"/>
                <a:cs typeface="Times New Roman"/>
              </a:rPr>
              <a:t> </a:t>
            </a:r>
            <a:r>
              <a:rPr lang="en-US" sz="2100" dirty="0" err="1">
                <a:latin typeface="Times New Roman"/>
                <a:cs typeface="Times New Roman"/>
              </a:rPr>
              <a:t>камера</a:t>
            </a:r>
            <a:r>
              <a:rPr lang="en-US" sz="2100" dirty="0">
                <a:latin typeface="Times New Roman"/>
                <a:cs typeface="Times New Roman"/>
              </a:rPr>
              <a:t> </a:t>
            </a:r>
            <a:r>
              <a:rPr lang="en-US" sz="2100" dirty="0" err="1">
                <a:latin typeface="Times New Roman"/>
                <a:cs typeface="Times New Roman"/>
              </a:rPr>
              <a:t>глаза</a:t>
            </a:r>
            <a:r>
              <a:rPr lang="en-US" sz="2100" dirty="0">
                <a:latin typeface="Times New Roman"/>
                <a:cs typeface="Times New Roman"/>
              </a:rPr>
              <a:t> - </a:t>
            </a:r>
            <a:r>
              <a:rPr lang="en-US" sz="2100" dirty="0" err="1">
                <a:latin typeface="Times New Roman"/>
                <a:cs typeface="Times New Roman"/>
              </a:rPr>
              <a:t>пространство</a:t>
            </a:r>
            <a:r>
              <a:rPr lang="en-US" sz="2100" dirty="0">
                <a:latin typeface="Times New Roman"/>
                <a:cs typeface="Times New Roman"/>
              </a:rPr>
              <a:t>, </a:t>
            </a:r>
            <a:r>
              <a:rPr lang="en-US" sz="2100" dirty="0" err="1">
                <a:latin typeface="Times New Roman"/>
                <a:cs typeface="Times New Roman"/>
              </a:rPr>
              <a:t>ограниченное</a:t>
            </a:r>
            <a:r>
              <a:rPr lang="en-US" sz="2100" dirty="0">
                <a:latin typeface="Times New Roman"/>
                <a:cs typeface="Times New Roman"/>
              </a:rPr>
              <a:t> </a:t>
            </a:r>
            <a:r>
              <a:rPr lang="en-US" sz="2100" dirty="0" err="1">
                <a:latin typeface="Times New Roman"/>
                <a:cs typeface="Times New Roman"/>
              </a:rPr>
              <a:t>задней</a:t>
            </a:r>
            <a:r>
              <a:rPr lang="en-US" sz="2100" dirty="0">
                <a:latin typeface="Times New Roman"/>
                <a:cs typeface="Times New Roman"/>
              </a:rPr>
              <a:t> </a:t>
            </a:r>
            <a:r>
              <a:rPr lang="en-US" sz="2100" dirty="0" err="1">
                <a:latin typeface="Times New Roman"/>
                <a:cs typeface="Times New Roman"/>
              </a:rPr>
              <a:t>поверхностью</a:t>
            </a:r>
            <a:r>
              <a:rPr lang="en-US" sz="2100" dirty="0">
                <a:latin typeface="Times New Roman"/>
                <a:cs typeface="Times New Roman"/>
              </a:rPr>
              <a:t> </a:t>
            </a:r>
            <a:r>
              <a:rPr lang="en-US" sz="2100" dirty="0" err="1">
                <a:latin typeface="Times New Roman"/>
                <a:cs typeface="Times New Roman"/>
              </a:rPr>
              <a:t>роговицы</a:t>
            </a:r>
            <a:r>
              <a:rPr lang="en-US" sz="2100" dirty="0">
                <a:latin typeface="Times New Roman"/>
                <a:cs typeface="Times New Roman"/>
              </a:rPr>
              <a:t>, </a:t>
            </a:r>
            <a:r>
              <a:rPr lang="en-US" sz="2100" dirty="0" err="1">
                <a:latin typeface="Times New Roman"/>
                <a:cs typeface="Times New Roman"/>
              </a:rPr>
              <a:t>передней</a:t>
            </a:r>
            <a:r>
              <a:rPr lang="en-US" sz="2100" dirty="0">
                <a:latin typeface="Times New Roman"/>
                <a:cs typeface="Times New Roman"/>
              </a:rPr>
              <a:t> </a:t>
            </a:r>
            <a:r>
              <a:rPr lang="en-US" sz="2100" dirty="0" err="1">
                <a:latin typeface="Times New Roman"/>
                <a:cs typeface="Times New Roman"/>
              </a:rPr>
              <a:t>поверхностью</a:t>
            </a:r>
            <a:r>
              <a:rPr lang="en-US" sz="2100" dirty="0">
                <a:latin typeface="Times New Roman"/>
                <a:cs typeface="Times New Roman"/>
              </a:rPr>
              <a:t> </a:t>
            </a:r>
            <a:r>
              <a:rPr lang="en-US" sz="2100" dirty="0" err="1">
                <a:latin typeface="Times New Roman"/>
                <a:cs typeface="Times New Roman"/>
              </a:rPr>
              <a:t>радужки</a:t>
            </a:r>
            <a:r>
              <a:rPr lang="en-US" sz="2100" dirty="0">
                <a:latin typeface="Times New Roman"/>
                <a:cs typeface="Times New Roman"/>
              </a:rPr>
              <a:t> и </a:t>
            </a:r>
            <a:r>
              <a:rPr lang="en-US" sz="2100" dirty="0" err="1">
                <a:latin typeface="Times New Roman"/>
                <a:cs typeface="Times New Roman"/>
              </a:rPr>
              <a:t>центральной</a:t>
            </a:r>
            <a:r>
              <a:rPr lang="en-US" sz="2100" dirty="0">
                <a:latin typeface="Times New Roman"/>
                <a:cs typeface="Times New Roman"/>
              </a:rPr>
              <a:t> </a:t>
            </a:r>
            <a:r>
              <a:rPr lang="en-US" sz="2100" dirty="0" err="1">
                <a:latin typeface="Times New Roman"/>
                <a:cs typeface="Times New Roman"/>
              </a:rPr>
              <a:t>частью</a:t>
            </a:r>
            <a:r>
              <a:rPr lang="en-US" sz="2100" dirty="0">
                <a:latin typeface="Times New Roman"/>
                <a:cs typeface="Times New Roman"/>
              </a:rPr>
              <a:t> </a:t>
            </a:r>
            <a:r>
              <a:rPr lang="en-US" sz="2100" dirty="0" err="1">
                <a:latin typeface="Times New Roman"/>
                <a:cs typeface="Times New Roman"/>
              </a:rPr>
              <a:t>хрусталика</a:t>
            </a:r>
            <a:r>
              <a:rPr lang="en-US" sz="2100" dirty="0">
                <a:latin typeface="Times New Roman"/>
                <a:cs typeface="Times New Roman"/>
              </a:rPr>
              <a:t>. </a:t>
            </a:r>
            <a:r>
              <a:rPr lang="en-US" sz="2100" dirty="0" err="1">
                <a:latin typeface="Times New Roman"/>
                <a:cs typeface="Times New Roman"/>
              </a:rPr>
              <a:t>Глубина</a:t>
            </a:r>
            <a:r>
              <a:rPr lang="en-US" sz="2100" dirty="0">
                <a:latin typeface="Times New Roman"/>
                <a:cs typeface="Times New Roman"/>
              </a:rPr>
              <a:t> </a:t>
            </a:r>
            <a:r>
              <a:rPr lang="en-US" sz="2100" dirty="0" err="1">
                <a:latin typeface="Times New Roman"/>
                <a:cs typeface="Times New Roman"/>
              </a:rPr>
              <a:t>передней</a:t>
            </a:r>
            <a:r>
              <a:rPr lang="en-US" sz="2100" dirty="0">
                <a:latin typeface="Times New Roman"/>
                <a:cs typeface="Times New Roman"/>
              </a:rPr>
              <a:t> </a:t>
            </a:r>
            <a:r>
              <a:rPr lang="en-US" sz="2100" dirty="0" err="1">
                <a:latin typeface="Times New Roman"/>
                <a:cs typeface="Times New Roman"/>
              </a:rPr>
              <a:t>камеры</a:t>
            </a:r>
            <a:r>
              <a:rPr lang="en-US" sz="2100" dirty="0">
                <a:latin typeface="Times New Roman"/>
                <a:cs typeface="Times New Roman"/>
              </a:rPr>
              <a:t> у </a:t>
            </a:r>
            <a:r>
              <a:rPr lang="en-US" sz="2100" dirty="0" err="1">
                <a:latin typeface="Times New Roman"/>
                <a:cs typeface="Times New Roman"/>
              </a:rPr>
              <a:t>взрослого</a:t>
            </a:r>
            <a:r>
              <a:rPr lang="en-US" sz="2100" dirty="0">
                <a:latin typeface="Times New Roman"/>
                <a:cs typeface="Times New Roman"/>
              </a:rPr>
              <a:t> </a:t>
            </a:r>
            <a:r>
              <a:rPr lang="en-US" sz="2100" dirty="0" err="1">
                <a:latin typeface="Times New Roman"/>
                <a:cs typeface="Times New Roman"/>
              </a:rPr>
              <a:t>человека</a:t>
            </a:r>
            <a:r>
              <a:rPr lang="en-US" sz="2100" dirty="0">
                <a:latin typeface="Times New Roman"/>
                <a:cs typeface="Times New Roman"/>
              </a:rPr>
              <a:t> 3,5 </a:t>
            </a:r>
            <a:r>
              <a:rPr lang="en-US" sz="2100" dirty="0" err="1">
                <a:latin typeface="Times New Roman"/>
                <a:cs typeface="Times New Roman"/>
              </a:rPr>
              <a:t>мм</a:t>
            </a:r>
            <a:r>
              <a:rPr lang="en-US" sz="2100" dirty="0">
                <a:latin typeface="Times New Roman"/>
                <a:cs typeface="Times New Roman"/>
              </a:rPr>
              <a:t>. </a:t>
            </a:r>
            <a:r>
              <a:rPr lang="en-US" sz="2100" dirty="0" err="1">
                <a:latin typeface="Times New Roman"/>
                <a:cs typeface="Times New Roman"/>
              </a:rPr>
              <a:t>Место</a:t>
            </a:r>
            <a:r>
              <a:rPr lang="en-US" sz="2100" dirty="0">
                <a:latin typeface="Times New Roman"/>
                <a:cs typeface="Times New Roman"/>
              </a:rPr>
              <a:t>, </a:t>
            </a:r>
            <a:r>
              <a:rPr lang="en-US" sz="2100" dirty="0" err="1">
                <a:latin typeface="Times New Roman"/>
                <a:cs typeface="Times New Roman"/>
              </a:rPr>
              <a:t>где</a:t>
            </a:r>
            <a:r>
              <a:rPr lang="en-US" sz="2100" dirty="0">
                <a:latin typeface="Times New Roman"/>
                <a:cs typeface="Times New Roman"/>
              </a:rPr>
              <a:t> </a:t>
            </a:r>
            <a:r>
              <a:rPr lang="en-US" sz="2100" dirty="0" err="1">
                <a:latin typeface="Times New Roman"/>
                <a:cs typeface="Times New Roman"/>
              </a:rPr>
              <a:t>роговица</a:t>
            </a:r>
            <a:r>
              <a:rPr lang="en-US" sz="2100" dirty="0">
                <a:latin typeface="Times New Roman"/>
                <a:cs typeface="Times New Roman"/>
              </a:rPr>
              <a:t> </a:t>
            </a:r>
            <a:r>
              <a:rPr lang="en-US" sz="2100" dirty="0" err="1">
                <a:latin typeface="Times New Roman"/>
                <a:cs typeface="Times New Roman"/>
              </a:rPr>
              <a:t>переходит</a:t>
            </a:r>
            <a:r>
              <a:rPr lang="en-US" sz="2100" dirty="0">
                <a:latin typeface="Times New Roman"/>
                <a:cs typeface="Times New Roman"/>
              </a:rPr>
              <a:t> в </a:t>
            </a:r>
            <a:r>
              <a:rPr lang="en-US" sz="2100" dirty="0" err="1">
                <a:latin typeface="Times New Roman"/>
                <a:cs typeface="Times New Roman"/>
              </a:rPr>
              <a:t>склеру</a:t>
            </a:r>
            <a:r>
              <a:rPr lang="en-US" sz="2100" dirty="0">
                <a:latin typeface="Times New Roman"/>
                <a:cs typeface="Times New Roman"/>
              </a:rPr>
              <a:t>, а </a:t>
            </a:r>
            <a:r>
              <a:rPr lang="en-US" sz="2100" dirty="0" err="1">
                <a:latin typeface="Times New Roman"/>
                <a:cs typeface="Times New Roman"/>
              </a:rPr>
              <a:t>радужка</a:t>
            </a:r>
            <a:r>
              <a:rPr lang="en-US" sz="2100" dirty="0">
                <a:latin typeface="Times New Roman"/>
                <a:cs typeface="Times New Roman"/>
              </a:rPr>
              <a:t> - в </a:t>
            </a:r>
            <a:r>
              <a:rPr lang="en-US" sz="2100" dirty="0" err="1">
                <a:latin typeface="Times New Roman"/>
                <a:cs typeface="Times New Roman"/>
              </a:rPr>
              <a:t>цилиарное</a:t>
            </a:r>
            <a:r>
              <a:rPr lang="en-US" sz="2100" dirty="0">
                <a:latin typeface="Times New Roman"/>
                <a:cs typeface="Times New Roman"/>
              </a:rPr>
              <a:t> </a:t>
            </a:r>
            <a:r>
              <a:rPr lang="en-US" sz="2100" dirty="0" err="1">
                <a:latin typeface="Times New Roman"/>
                <a:cs typeface="Times New Roman"/>
              </a:rPr>
              <a:t>тело</a:t>
            </a:r>
            <a:r>
              <a:rPr lang="en-US" sz="2100" dirty="0">
                <a:latin typeface="Times New Roman"/>
                <a:cs typeface="Times New Roman"/>
              </a:rPr>
              <a:t>, </a:t>
            </a:r>
            <a:r>
              <a:rPr lang="en-US" sz="2100" dirty="0" err="1">
                <a:latin typeface="Times New Roman"/>
                <a:cs typeface="Times New Roman"/>
              </a:rPr>
              <a:t>называется</a:t>
            </a:r>
            <a:r>
              <a:rPr lang="en-US" sz="2100" dirty="0">
                <a:latin typeface="Times New Roman"/>
                <a:cs typeface="Times New Roman"/>
              </a:rPr>
              <a:t> </a:t>
            </a:r>
            <a:r>
              <a:rPr lang="en-US" sz="2100" dirty="0" err="1">
                <a:latin typeface="Times New Roman"/>
                <a:cs typeface="Times New Roman"/>
              </a:rPr>
              <a:t>углом</a:t>
            </a:r>
            <a:r>
              <a:rPr lang="en-US" sz="2100" dirty="0">
                <a:latin typeface="Times New Roman"/>
                <a:cs typeface="Times New Roman"/>
              </a:rPr>
              <a:t> </a:t>
            </a:r>
            <a:r>
              <a:rPr lang="en-US" sz="2100" dirty="0" err="1">
                <a:latin typeface="Times New Roman"/>
                <a:cs typeface="Times New Roman"/>
              </a:rPr>
              <a:t>передней</a:t>
            </a:r>
            <a:r>
              <a:rPr lang="en-US" sz="2100" dirty="0">
                <a:latin typeface="Times New Roman"/>
                <a:cs typeface="Times New Roman"/>
              </a:rPr>
              <a:t> </a:t>
            </a:r>
            <a:r>
              <a:rPr lang="en-US" sz="2100" dirty="0" err="1">
                <a:latin typeface="Times New Roman"/>
                <a:cs typeface="Times New Roman"/>
              </a:rPr>
              <a:t>камеры</a:t>
            </a:r>
            <a:r>
              <a:rPr lang="en-US" sz="2100" dirty="0">
                <a:latin typeface="Times New Roman"/>
                <a:cs typeface="Times New Roman"/>
              </a:rPr>
              <a:t>. </a:t>
            </a:r>
            <a:r>
              <a:rPr lang="ru-RU" sz="2100" dirty="0">
                <a:latin typeface="Times New Roman"/>
                <a:cs typeface="Times New Roman"/>
              </a:rPr>
              <a:t>Задняя камера расположена позади радужки - это ее передняя стенка, наружной стенкой служит цилиарное тело, задней - передняя поверхность стекловидного тела, внутренняя стенка - экватор хрусталика. Камеры глаза заполнены водянистой влагой (внутриглазной жидкостью). Водянистая влага - это прозрачная бесцветная жидкость, по химическому составу аналогична спинномозговой жидкости. Водянистая влага обеспечивает жизнедеятельность бессосудистых образований глазного яблока (хрусталика, стекловидного тела, роговицы) и участвует в поддержании внутриглазного давления.</a:t>
            </a:r>
          </a:p>
          <a:p>
            <a:endParaRPr lang="ru-RU" sz="2100" dirty="0">
              <a:latin typeface="Times New Roman"/>
              <a:cs typeface="Times New Roman"/>
            </a:endParaRPr>
          </a:p>
        </p:txBody>
      </p:sp>
      <p:pic>
        <p:nvPicPr>
          <p:cNvPr id="3" name="Picture 2" descr="A diagram of the human body&#10;&#10;Автоматически созданное описание">
            <a:extLst>
              <a:ext uri="{FF2B5EF4-FFF2-40B4-BE49-F238E27FC236}">
                <a16:creationId xmlns:a16="http://schemas.microsoft.com/office/drawing/2014/main" xmlns="" id="{97957E4A-B13A-D032-0360-7A78C8DD28E3}"/>
              </a:ext>
            </a:extLst>
          </p:cNvPr>
          <p:cNvPicPr>
            <a:picLocks noChangeAspect="1"/>
          </p:cNvPicPr>
          <p:nvPr/>
        </p:nvPicPr>
        <p:blipFill>
          <a:blip r:embed="rId2"/>
          <a:stretch>
            <a:fillRect/>
          </a:stretch>
        </p:blipFill>
        <p:spPr>
          <a:xfrm>
            <a:off x="-1855" y="809335"/>
            <a:ext cx="7904313" cy="3150579"/>
          </a:xfrm>
          <a:prstGeom prst="rect">
            <a:avLst/>
          </a:prstGeom>
        </p:spPr>
      </p:pic>
      <p:sp>
        <p:nvSpPr>
          <p:cNvPr id="31"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3"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xmlns="" id="{80595D53-7912-42D1-FE77-7AF6AE76D0DF}"/>
              </a:ext>
            </a:extLst>
          </p:cNvPr>
          <p:cNvSpPr txBox="1"/>
          <p:nvPr/>
        </p:nvSpPr>
        <p:spPr>
          <a:xfrm>
            <a:off x="7904328" y="156949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dirty="0" err="1">
                <a:latin typeface="Times New Roman"/>
                <a:cs typeface="Times New Roman"/>
              </a:rPr>
              <a:t>Содержимое</a:t>
            </a:r>
            <a:r>
              <a:rPr lang="en-US" sz="2100" dirty="0">
                <a:latin typeface="Times New Roman"/>
                <a:cs typeface="Times New Roman"/>
              </a:rPr>
              <a:t> </a:t>
            </a:r>
            <a:r>
              <a:rPr lang="en-US" sz="2100" dirty="0" err="1">
                <a:latin typeface="Times New Roman"/>
                <a:cs typeface="Times New Roman"/>
              </a:rPr>
              <a:t>глазного</a:t>
            </a:r>
            <a:r>
              <a:rPr lang="en-US" sz="2100" dirty="0">
                <a:latin typeface="Times New Roman"/>
                <a:cs typeface="Times New Roman"/>
              </a:rPr>
              <a:t> </a:t>
            </a:r>
            <a:r>
              <a:rPr lang="en-US" sz="2100" dirty="0" err="1">
                <a:latin typeface="Times New Roman"/>
                <a:cs typeface="Times New Roman"/>
              </a:rPr>
              <a:t>яблока</a:t>
            </a:r>
            <a:r>
              <a:rPr lang="en-US" sz="2100" dirty="0">
                <a:latin typeface="Times New Roman"/>
                <a:cs typeface="Times New Roman"/>
              </a:rPr>
              <a:t> </a:t>
            </a:r>
            <a:r>
              <a:rPr lang="en-US" sz="2100" dirty="0" err="1">
                <a:latin typeface="Times New Roman"/>
                <a:cs typeface="Times New Roman"/>
              </a:rPr>
              <a:t>состоит</a:t>
            </a:r>
            <a:r>
              <a:rPr lang="en-US" sz="2100" dirty="0">
                <a:latin typeface="Times New Roman"/>
                <a:cs typeface="Times New Roman"/>
              </a:rPr>
              <a:t> </a:t>
            </a:r>
            <a:r>
              <a:rPr lang="en-US" sz="2100" dirty="0" err="1">
                <a:latin typeface="Times New Roman"/>
                <a:cs typeface="Times New Roman"/>
              </a:rPr>
              <a:t>из</a:t>
            </a:r>
            <a:r>
              <a:rPr lang="en-US" sz="2100" dirty="0">
                <a:latin typeface="Times New Roman"/>
                <a:cs typeface="Times New Roman"/>
              </a:rPr>
              <a:t>   </a:t>
            </a:r>
            <a:r>
              <a:rPr lang="en-US" sz="2100" dirty="0" err="1">
                <a:latin typeface="Times New Roman"/>
                <a:cs typeface="Times New Roman"/>
              </a:rPr>
              <a:t>хрусталика</a:t>
            </a:r>
            <a:r>
              <a:rPr lang="en-US" sz="2100" dirty="0">
                <a:latin typeface="Times New Roman"/>
                <a:cs typeface="Times New Roman"/>
              </a:rPr>
              <a:t>,  </a:t>
            </a:r>
            <a:r>
              <a:rPr lang="en-US" sz="2100" dirty="0" err="1">
                <a:latin typeface="Times New Roman"/>
                <a:cs typeface="Times New Roman"/>
              </a:rPr>
              <a:t>стекловидного</a:t>
            </a:r>
            <a:r>
              <a:rPr lang="en-US" sz="2100" dirty="0">
                <a:latin typeface="Times New Roman"/>
                <a:cs typeface="Times New Roman"/>
              </a:rPr>
              <a:t> </a:t>
            </a:r>
            <a:r>
              <a:rPr lang="en-US" sz="2100" dirty="0" err="1">
                <a:latin typeface="Times New Roman"/>
                <a:cs typeface="Times New Roman"/>
              </a:rPr>
              <a:t>тела</a:t>
            </a:r>
            <a:r>
              <a:rPr lang="en-US" sz="2100" dirty="0">
                <a:latin typeface="Times New Roman"/>
                <a:cs typeface="Times New Roman"/>
              </a:rPr>
              <a:t>,  </a:t>
            </a:r>
            <a:r>
              <a:rPr lang="en-US" sz="2100" dirty="0" err="1">
                <a:latin typeface="Times New Roman"/>
                <a:cs typeface="Times New Roman"/>
              </a:rPr>
              <a:t>водянистой</a:t>
            </a:r>
            <a:r>
              <a:rPr lang="en-US" sz="2100" dirty="0">
                <a:latin typeface="Times New Roman"/>
                <a:cs typeface="Times New Roman"/>
              </a:rPr>
              <a:t> </a:t>
            </a:r>
            <a:r>
              <a:rPr lang="en-US" sz="2100" dirty="0" err="1">
                <a:latin typeface="Times New Roman"/>
                <a:cs typeface="Times New Roman"/>
              </a:rPr>
              <a:t>влаги</a:t>
            </a:r>
            <a:r>
              <a:rPr lang="en-US" sz="2100" dirty="0">
                <a:latin typeface="Times New Roman"/>
                <a:cs typeface="Times New Roman"/>
              </a:rPr>
              <a:t>,  </a:t>
            </a:r>
            <a:r>
              <a:rPr lang="en-US" sz="2100" dirty="0" err="1">
                <a:latin typeface="Times New Roman"/>
                <a:cs typeface="Times New Roman"/>
              </a:rPr>
              <a:t>заполняющей</a:t>
            </a:r>
            <a:r>
              <a:rPr lang="en-US" sz="2100" dirty="0">
                <a:latin typeface="Times New Roman"/>
                <a:cs typeface="Times New Roman"/>
              </a:rPr>
              <a:t> </a:t>
            </a:r>
            <a:r>
              <a:rPr lang="en-US" sz="2100" dirty="0" err="1">
                <a:latin typeface="Times New Roman"/>
                <a:cs typeface="Times New Roman"/>
              </a:rPr>
              <a:t>глазные</a:t>
            </a:r>
            <a:r>
              <a:rPr lang="en-US" sz="2100" dirty="0">
                <a:latin typeface="Times New Roman"/>
                <a:cs typeface="Times New Roman"/>
              </a:rPr>
              <a:t> </a:t>
            </a:r>
            <a:r>
              <a:rPr lang="en-US" sz="2100" dirty="0" err="1">
                <a:latin typeface="Times New Roman"/>
                <a:cs typeface="Times New Roman"/>
              </a:rPr>
              <a:t>камеры</a:t>
            </a:r>
            <a:r>
              <a:rPr lang="en-US" sz="2100" dirty="0">
                <a:latin typeface="Times New Roman"/>
                <a:cs typeface="Times New Roman"/>
              </a:rPr>
              <a:t>. </a:t>
            </a:r>
          </a:p>
        </p:txBody>
      </p:sp>
    </p:spTree>
    <p:extLst>
      <p:ext uri="{BB962C8B-B14F-4D97-AF65-F5344CB8AC3E}">
        <p14:creationId xmlns:p14="http://schemas.microsoft.com/office/powerpoint/2010/main" val="331264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087EAAEF-52A9-87EA-A9C0-D8E70C458243}"/>
              </a:ext>
            </a:extLst>
          </p:cNvPr>
          <p:cNvPicPr>
            <a:picLocks noChangeAspect="1"/>
          </p:cNvPicPr>
          <p:nvPr/>
        </p:nvPicPr>
        <p:blipFill>
          <a:blip r:embed="rId2"/>
          <a:stretch>
            <a:fillRect/>
          </a:stretch>
        </p:blipFill>
        <p:spPr>
          <a:xfrm>
            <a:off x="6062729" y="4097"/>
            <a:ext cx="5578934" cy="3976270"/>
          </a:xfrm>
          <a:prstGeom prst="rect">
            <a:avLst/>
          </a:prstGeom>
        </p:spPr>
      </p:pic>
      <p:sp>
        <p:nvSpPr>
          <p:cNvPr id="31" name="Oval 30">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xmlns="" id="{F22271AC-72BC-66E9-1638-1258CE9E918E}"/>
              </a:ext>
            </a:extLst>
          </p:cNvPr>
          <p:cNvSpPr>
            <a:spLocks noGrp="1"/>
          </p:cNvSpPr>
          <p:nvPr>
            <p:ph type="title"/>
          </p:nvPr>
        </p:nvSpPr>
        <p:spPr>
          <a:xfrm>
            <a:off x="5884342" y="4925540"/>
            <a:ext cx="5640061" cy="1370134"/>
          </a:xfrm>
        </p:spPr>
        <p:txBody>
          <a:bodyPr vert="horz" lIns="91440" tIns="45720" rIns="91440" bIns="45720" rtlCol="0" anchor="b">
            <a:normAutofit/>
          </a:bodyPr>
          <a:lstStyle/>
          <a:p>
            <a:pPr algn="ctr"/>
            <a:r>
              <a:rPr lang="ru-RU" sz="4400" dirty="0">
                <a:latin typeface="Times New Roman"/>
                <a:cs typeface="Times New Roman"/>
              </a:rPr>
              <a:t>СОДЕРЖИМОЕ ГЛАЗНОГО ЯБЛОКА</a:t>
            </a:r>
            <a:endParaRPr lang="en-US" sz="4400" kern="1200" dirty="0">
              <a:solidFill>
                <a:schemeClr val="tx1"/>
              </a:solidFill>
              <a:latin typeface="Times New Roman"/>
              <a:cs typeface="Times New Roman"/>
            </a:endParaRPr>
          </a:p>
        </p:txBody>
      </p:sp>
      <p:sp>
        <p:nvSpPr>
          <p:cNvPr id="3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xmlns="" id="{B2E5AA36-F2A9-156C-E537-84B62B1E4DEA}"/>
              </a:ext>
            </a:extLst>
          </p:cNvPr>
          <p:cNvSpPr>
            <a:spLocks noGrp="1"/>
          </p:cNvSpPr>
          <p:nvPr>
            <p:ph type="body" sz="half" idx="2"/>
          </p:nvPr>
        </p:nvSpPr>
        <p:spPr>
          <a:xfrm>
            <a:off x="769958" y="1557804"/>
            <a:ext cx="5011015" cy="3698617"/>
          </a:xfrm>
        </p:spPr>
        <p:txBody>
          <a:bodyPr vert="horz" lIns="91440" tIns="45720" rIns="91440" bIns="45720" rtlCol="0" anchor="t">
            <a:noAutofit/>
          </a:bodyPr>
          <a:lstStyle/>
          <a:p>
            <a:pPr algn="ct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Хрусталик</a:t>
            </a:r>
            <a:r>
              <a:rPr lang="en-US" sz="1800" dirty="0">
                <a:solidFill>
                  <a:schemeClr val="bg1"/>
                </a:solidFill>
                <a:latin typeface="Times New Roman"/>
                <a:cs typeface="Times New Roman"/>
              </a:rPr>
              <a:t> (lens) </a:t>
            </a:r>
            <a:r>
              <a:rPr lang="en-US" sz="1800" dirty="0" err="1">
                <a:solidFill>
                  <a:schemeClr val="bg1"/>
                </a:solidFill>
                <a:latin typeface="Times New Roman"/>
                <a:cs typeface="Times New Roman"/>
              </a:rPr>
              <a:t>расположен</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между</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радужкой</a:t>
            </a:r>
            <a:r>
              <a:rPr lang="en-US" sz="1800" dirty="0">
                <a:solidFill>
                  <a:schemeClr val="bg1"/>
                </a:solidFill>
                <a:latin typeface="Times New Roman"/>
                <a:cs typeface="Times New Roman"/>
              </a:rPr>
              <a:t> и  </a:t>
            </a:r>
            <a:r>
              <a:rPr lang="en-US" sz="1800" dirty="0" err="1">
                <a:solidFill>
                  <a:schemeClr val="bg1"/>
                </a:solidFill>
                <a:latin typeface="Times New Roman"/>
                <a:cs typeface="Times New Roman"/>
              </a:rPr>
              <a:t>стекловидным</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телом</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Это</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эпителиальное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образование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не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содержит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нервов</a:t>
            </a:r>
            <a:r>
              <a:rPr lang="en-US" sz="1800" dirty="0">
                <a:solidFill>
                  <a:schemeClr val="bg1"/>
                </a:solidFill>
                <a:latin typeface="Times New Roman"/>
                <a:cs typeface="Times New Roman"/>
              </a:rPr>
              <a:t> и </a:t>
            </a:r>
            <a:r>
              <a:rPr lang="en-US" sz="1800" dirty="0" err="1">
                <a:solidFill>
                  <a:schemeClr val="bg1"/>
                </a:solidFill>
                <a:latin typeface="Times New Roman"/>
                <a:cs typeface="Times New Roman"/>
              </a:rPr>
              <a:t>сосудов</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представляет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собой</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прозрачное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слегка</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желтоватое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сильно</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преломляющее</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свет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тело</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имеет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форму</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двояковыпуклой</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линзы</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Хрусталик</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удерживается</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связками</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состоит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из</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хрусталиковых</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волокон</a:t>
            </a:r>
            <a:r>
              <a:rPr lang="en-US" sz="1800" dirty="0">
                <a:solidFill>
                  <a:schemeClr val="bg1"/>
                </a:solidFill>
                <a:latin typeface="Times New Roman"/>
                <a:cs typeface="Times New Roman"/>
              </a:rPr>
              <a:t> и </a:t>
            </a:r>
            <a:r>
              <a:rPr lang="en-US" sz="1800" dirty="0" err="1">
                <a:solidFill>
                  <a:schemeClr val="bg1"/>
                </a:solidFill>
                <a:latin typeface="Times New Roman"/>
                <a:cs typeface="Times New Roman"/>
              </a:rPr>
              <a:t>покрыт</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капсулой</a:t>
            </a:r>
            <a:r>
              <a:rPr lang="en-US" sz="1800" dirty="0">
                <a:solidFill>
                  <a:schemeClr val="bg1"/>
                </a:solidFill>
                <a:latin typeface="Times New Roman"/>
                <a:cs typeface="Times New Roman"/>
              </a:rPr>
              <a:t> (</a:t>
            </a:r>
            <a:r>
              <a:rPr lang="en-US" sz="1800" dirty="0" err="1">
                <a:solidFill>
                  <a:schemeClr val="bg1"/>
                </a:solidFill>
                <a:latin typeface="Times New Roman"/>
                <a:cs typeface="Times New Roman"/>
              </a:rPr>
              <a:t>передней</a:t>
            </a:r>
            <a:r>
              <a:rPr lang="en-US" sz="1800" dirty="0">
                <a:solidFill>
                  <a:schemeClr val="bg1"/>
                </a:solidFill>
                <a:latin typeface="Times New Roman"/>
                <a:cs typeface="Times New Roman"/>
              </a:rPr>
              <a:t> и </a:t>
            </a:r>
            <a:r>
              <a:rPr lang="en-US" sz="1800" dirty="0" err="1">
                <a:solidFill>
                  <a:schemeClr val="bg1"/>
                </a:solidFill>
                <a:latin typeface="Times New Roman"/>
                <a:cs typeface="Times New Roman"/>
              </a:rPr>
              <a:t>задней</a:t>
            </a:r>
            <a:r>
              <a:rPr lang="en-US" sz="1800" dirty="0">
                <a:solidFill>
                  <a:schemeClr val="bg1"/>
                </a:solidFill>
                <a:latin typeface="Times New Roman"/>
                <a:cs typeface="Times New Roman"/>
              </a:rPr>
              <a:t>). </a:t>
            </a:r>
            <a:r>
              <a:rPr lang="ru-RU" sz="1800" dirty="0">
                <a:solidFill>
                  <a:schemeClr val="bg1"/>
                </a:solidFill>
                <a:latin typeface="Times New Roman"/>
                <a:cs typeface="Times New Roman"/>
              </a:rPr>
              <a:t>Консистенция хрусталика у людей молодого возраста мягкая. В дальнейшем центральные волокна теряют воду, уплотняются, постепенно в центре образуется плотное, неэластичное ядро, понижается способность к изменению формы, т.е. к аккомодации.</a:t>
            </a:r>
            <a:endParaRPr lang="en-US" sz="1800" dirty="0">
              <a:solidFill>
                <a:schemeClr val="bg1"/>
              </a:solidFill>
              <a:latin typeface="Times New Roman"/>
              <a:cs typeface="Times New Roman"/>
            </a:endParaRPr>
          </a:p>
        </p:txBody>
      </p:sp>
      <p:sp>
        <p:nvSpPr>
          <p:cNvPr id="34"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5" name="Straight Connector 34">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084167AD-2692-FDBB-61B7-F66635F68514}"/>
              </a:ext>
            </a:extLst>
          </p:cNvPr>
          <p:cNvSpPr txBox="1"/>
          <p:nvPr/>
        </p:nvSpPr>
        <p:spPr>
          <a:xfrm>
            <a:off x="773373" y="1410267"/>
            <a:ext cx="4790366"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ru-RU" sz="1700" dirty="0">
                <a:solidFill>
                  <a:schemeClr val="bg1"/>
                </a:solidFill>
                <a:latin typeface="Times New Roman"/>
                <a:cs typeface="Times New Roman"/>
              </a:rPr>
              <a:t>Стекловидное тело (</a:t>
            </a:r>
            <a:r>
              <a:rPr lang="ru-RU" sz="1700" err="1">
                <a:solidFill>
                  <a:schemeClr val="bg1"/>
                </a:solidFill>
                <a:latin typeface="Times New Roman"/>
                <a:cs typeface="Times New Roman"/>
              </a:rPr>
              <a:t>corpus</a:t>
            </a:r>
            <a:r>
              <a:rPr lang="ru-RU" sz="1700" dirty="0">
                <a:solidFill>
                  <a:schemeClr val="bg1"/>
                </a:solidFill>
                <a:latin typeface="Times New Roman"/>
                <a:cs typeface="Times New Roman"/>
              </a:rPr>
              <a:t> </a:t>
            </a:r>
            <a:r>
              <a:rPr lang="ru-RU" sz="1700" err="1">
                <a:solidFill>
                  <a:schemeClr val="bg1"/>
                </a:solidFill>
                <a:latin typeface="Times New Roman"/>
                <a:cs typeface="Times New Roman"/>
              </a:rPr>
              <a:t>vitreum</a:t>
            </a:r>
            <a:r>
              <a:rPr lang="ru-RU" sz="1700" dirty="0">
                <a:solidFill>
                  <a:schemeClr val="bg1"/>
                </a:solidFill>
                <a:latin typeface="Times New Roman"/>
                <a:cs typeface="Times New Roman"/>
              </a:rPr>
              <a:t>) занимает большую часть объема глаза. Спереди стекловидное тело прилежит к задней поверхности хрусталика, а на остальном протяжении - к сетчатке. Объем стекловидного тела 4,0 мл. Стекловидное тело прозрачно, бесцветно, не имеет сосудов и нервов. Стекловидное тело выполняет полость глазного яблока, способствует сохранению его тургора и формы, поддержанию постоянного уровня внутриглазного давления, является частью оптической системы глаза. Также, стекловидное тело выполняет и защитную функцию, предохраняя  внутренние отделы глаза от дислокации, особенно при травмах.</a:t>
            </a:r>
            <a:endParaRPr lang="en-US" sz="1700">
              <a:solidFill>
                <a:schemeClr val="bg1"/>
              </a:solidFill>
              <a:latin typeface="Times New Roman"/>
              <a:cs typeface="Times New Roman"/>
            </a:endParaRPr>
          </a:p>
          <a:p>
            <a:pPr algn="l"/>
            <a:endParaRPr lang="en-US" dirty="0"/>
          </a:p>
        </p:txBody>
      </p:sp>
    </p:spTree>
    <p:extLst>
      <p:ext uri="{BB962C8B-B14F-4D97-AF65-F5344CB8AC3E}">
        <p14:creationId xmlns:p14="http://schemas.microsoft.com/office/powerpoint/2010/main" val="40041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4">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158B3569-73B2-4D05-8E95-886A6EE17F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4C5F756-7DEB-08D9-D740-164B9539EEDF}"/>
              </a:ext>
            </a:extLst>
          </p:cNvPr>
          <p:cNvSpPr>
            <a:spLocks noGrp="1"/>
          </p:cNvSpPr>
          <p:nvPr>
            <p:ph type="title"/>
          </p:nvPr>
        </p:nvSpPr>
        <p:spPr>
          <a:xfrm>
            <a:off x="1969827" y="244843"/>
            <a:ext cx="7960836" cy="873919"/>
          </a:xfrm>
        </p:spPr>
        <p:txBody>
          <a:bodyPr vert="horz" lIns="91440" tIns="45720" rIns="91440" bIns="45720" rtlCol="0" anchor="t">
            <a:normAutofit/>
          </a:bodyPr>
          <a:lstStyle/>
          <a:p>
            <a:pPr algn="ctr"/>
            <a:r>
              <a:rPr lang="ru-RU" sz="4400" cap="all" dirty="0">
                <a:solidFill>
                  <a:schemeClr val="bg1"/>
                </a:solidFill>
                <a:latin typeface="Times New Roman"/>
                <a:cs typeface="Times New Roman"/>
              </a:rPr>
              <a:t>ЗРИТЕЛЬНЫЕ ПУТИ</a:t>
            </a:r>
            <a:endParaRPr lang="en-US" sz="4400" kern="1200" cap="all" baseline="0">
              <a:solidFill>
                <a:schemeClr val="bg1"/>
              </a:solidFill>
              <a:latin typeface="Times New Roman"/>
              <a:cs typeface="Times New Roman"/>
            </a:endParaRPr>
          </a:p>
        </p:txBody>
      </p:sp>
      <p:sp>
        <p:nvSpPr>
          <p:cNvPr id="14" name="Graphic 17">
            <a:extLst>
              <a:ext uri="{FF2B5EF4-FFF2-40B4-BE49-F238E27FC236}">
                <a16:creationId xmlns:a16="http://schemas.microsoft.com/office/drawing/2014/main" xmlns="" id="{B71758F4-3F46-45DA-8AC5-4E508DA08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6" name="Straight Connector 15">
            <a:extLst>
              <a:ext uri="{FF2B5EF4-FFF2-40B4-BE49-F238E27FC236}">
                <a16:creationId xmlns:a16="http://schemas.microsoft.com/office/drawing/2014/main" xmlns="" id="{56020367-4FD5-4596-8E10-C5F095CD8D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4" descr="A diagram of the brain&#10;&#10;Автоматически созданное описание">
            <a:extLst>
              <a:ext uri="{FF2B5EF4-FFF2-40B4-BE49-F238E27FC236}">
                <a16:creationId xmlns:a16="http://schemas.microsoft.com/office/drawing/2014/main" xmlns="" id="{84813AC1-1C78-F109-E9BB-53945E9A7A11}"/>
              </a:ext>
            </a:extLst>
          </p:cNvPr>
          <p:cNvPicPr>
            <a:picLocks noChangeAspect="1"/>
          </p:cNvPicPr>
          <p:nvPr/>
        </p:nvPicPr>
        <p:blipFill>
          <a:blip r:embed="rId2"/>
          <a:stretch>
            <a:fillRect/>
          </a:stretch>
        </p:blipFill>
        <p:spPr>
          <a:xfrm>
            <a:off x="6822580" y="1598246"/>
            <a:ext cx="3898555" cy="4783504"/>
          </a:xfrm>
          <a:prstGeom prst="rect">
            <a:avLst/>
          </a:prstGeom>
        </p:spPr>
      </p:pic>
      <p:sp>
        <p:nvSpPr>
          <p:cNvPr id="18" name="Graphic 21">
            <a:extLst>
              <a:ext uri="{FF2B5EF4-FFF2-40B4-BE49-F238E27FC236}">
                <a16:creationId xmlns:a16="http://schemas.microsoft.com/office/drawing/2014/main" xmlns="" id="{8D61482F-F3C5-4D66-8C5D-C6BBE3E127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4" name="Text Placeholder 3">
            <a:extLst>
              <a:ext uri="{FF2B5EF4-FFF2-40B4-BE49-F238E27FC236}">
                <a16:creationId xmlns:a16="http://schemas.microsoft.com/office/drawing/2014/main" xmlns="" id="{55B93F64-70E9-E882-6452-B8129FC70210}"/>
              </a:ext>
            </a:extLst>
          </p:cNvPr>
          <p:cNvSpPr>
            <a:spLocks noGrp="1"/>
          </p:cNvSpPr>
          <p:nvPr>
            <p:ph type="body" sz="half" idx="2"/>
          </p:nvPr>
        </p:nvSpPr>
        <p:spPr>
          <a:xfrm>
            <a:off x="942146" y="1113430"/>
            <a:ext cx="3932237" cy="3811588"/>
          </a:xfrm>
        </p:spPr>
        <p:txBody>
          <a:bodyPr vert="horz" lIns="91440" tIns="45720" rIns="91440" bIns="45720" rtlCol="0" anchor="t">
            <a:normAutofit/>
          </a:bodyPr>
          <a:lstStyle/>
          <a:p>
            <a:r>
              <a:rPr lang="ru-RU" sz="1800" dirty="0">
                <a:solidFill>
                  <a:schemeClr val="bg1"/>
                </a:solidFill>
                <a:latin typeface="Times New Roman"/>
              </a:rPr>
              <a:t>Схема строения зрительного анализатора: </a:t>
            </a:r>
            <a:endParaRPr lang="ru-RU" sz="1800">
              <a:solidFill>
                <a:schemeClr val="bg1"/>
              </a:solidFill>
              <a:latin typeface="Times New Roman"/>
              <a:cs typeface="Times New Roman"/>
            </a:endParaRPr>
          </a:p>
          <a:p>
            <a:pPr marL="342900" indent="-342900">
              <a:buAutoNum type="arabicPeriod"/>
            </a:pPr>
            <a:r>
              <a:rPr lang="ru-RU" sz="1800" dirty="0">
                <a:solidFill>
                  <a:schemeClr val="bg1"/>
                </a:solidFill>
                <a:latin typeface="Times New Roman"/>
              </a:rPr>
              <a:t>сетчатка; </a:t>
            </a:r>
            <a:endParaRPr lang="ru-RU" sz="1800">
              <a:solidFill>
                <a:schemeClr val="bg1"/>
              </a:solidFill>
              <a:latin typeface="Times New Roman"/>
              <a:cs typeface="Times New Roman"/>
            </a:endParaRPr>
          </a:p>
          <a:p>
            <a:pPr marL="342900" indent="-342900">
              <a:buAutoNum type="arabicPeriod"/>
            </a:pPr>
            <a:r>
              <a:rPr lang="ru-RU" sz="1800" dirty="0" err="1">
                <a:solidFill>
                  <a:schemeClr val="bg1"/>
                </a:solidFill>
                <a:latin typeface="Times New Roman"/>
              </a:rPr>
              <a:t>неперекрещенные</a:t>
            </a:r>
            <a:r>
              <a:rPr lang="ru-RU" sz="1800" dirty="0">
                <a:solidFill>
                  <a:schemeClr val="bg1"/>
                </a:solidFill>
                <a:latin typeface="Times New Roman"/>
              </a:rPr>
              <a:t> волокна зрительного нерва;</a:t>
            </a:r>
            <a:endParaRPr lang="ru-RU" sz="1800" dirty="0">
              <a:solidFill>
                <a:schemeClr val="bg1"/>
              </a:solidFill>
              <a:latin typeface="Times New Roman"/>
              <a:cs typeface="Times New Roman"/>
            </a:endParaRPr>
          </a:p>
          <a:p>
            <a:pPr marL="342900" indent="-342900">
              <a:buAutoNum type="arabicPeriod"/>
            </a:pPr>
            <a:r>
              <a:rPr lang="ru-RU" sz="1800" dirty="0">
                <a:solidFill>
                  <a:schemeClr val="bg1"/>
                </a:solidFill>
                <a:latin typeface="Times New Roman"/>
              </a:rPr>
              <a:t>перекрещенные волокна зрительного нерва; </a:t>
            </a:r>
            <a:endParaRPr lang="ru-RU" sz="1800">
              <a:solidFill>
                <a:schemeClr val="bg1"/>
              </a:solidFill>
              <a:latin typeface="Times New Roman"/>
              <a:cs typeface="Times New Roman"/>
            </a:endParaRPr>
          </a:p>
          <a:p>
            <a:pPr marL="342900" indent="-342900">
              <a:buAutoNum type="arabicPeriod"/>
            </a:pPr>
            <a:r>
              <a:rPr lang="ru-RU" sz="1800" dirty="0">
                <a:solidFill>
                  <a:schemeClr val="bg1"/>
                </a:solidFill>
                <a:latin typeface="Times New Roman"/>
              </a:rPr>
              <a:t>зрительный тракт; </a:t>
            </a:r>
            <a:endParaRPr lang="ru-RU" sz="1800">
              <a:solidFill>
                <a:schemeClr val="bg1"/>
              </a:solidFill>
              <a:latin typeface="Times New Roman"/>
              <a:cs typeface="Times New Roman"/>
            </a:endParaRPr>
          </a:p>
          <a:p>
            <a:pPr marL="342900" indent="-342900">
              <a:buAutoNum type="arabicPeriod"/>
            </a:pPr>
            <a:r>
              <a:rPr lang="ru-RU" sz="1800" dirty="0">
                <a:solidFill>
                  <a:schemeClr val="bg1"/>
                </a:solidFill>
                <a:latin typeface="Times New Roman"/>
              </a:rPr>
              <a:t>наружное коленчатое тело; </a:t>
            </a:r>
            <a:endParaRPr lang="ru-RU" sz="1800">
              <a:solidFill>
                <a:schemeClr val="bg1"/>
              </a:solidFill>
              <a:latin typeface="Times New Roman"/>
              <a:cs typeface="Times New Roman"/>
            </a:endParaRPr>
          </a:p>
          <a:p>
            <a:pPr marL="342900" indent="-342900">
              <a:buAutoNum type="arabicPeriod"/>
            </a:pPr>
            <a:r>
              <a:rPr lang="ru-RU" sz="1800" dirty="0">
                <a:solidFill>
                  <a:schemeClr val="bg1"/>
                </a:solidFill>
                <a:latin typeface="Times New Roman"/>
              </a:rPr>
              <a:t>зрительная лучистость;</a:t>
            </a:r>
            <a:endParaRPr lang="ru-RU" sz="1800" dirty="0">
              <a:solidFill>
                <a:schemeClr val="bg1"/>
              </a:solidFill>
              <a:latin typeface="Times New Roman"/>
              <a:cs typeface="Times New Roman"/>
            </a:endParaRPr>
          </a:p>
          <a:p>
            <a:pPr marL="342900" indent="-342900">
              <a:buAutoNum type="arabicPeriod"/>
            </a:pPr>
            <a:r>
              <a:rPr lang="en-US" sz="1800" dirty="0" err="1">
                <a:solidFill>
                  <a:schemeClr val="bg1"/>
                </a:solidFill>
                <a:latin typeface="Times New Roman"/>
              </a:rPr>
              <a:t>lobus</a:t>
            </a:r>
            <a:r>
              <a:rPr lang="en-US" sz="1800" dirty="0">
                <a:solidFill>
                  <a:schemeClr val="bg1"/>
                </a:solidFill>
                <a:latin typeface="Times New Roman"/>
              </a:rPr>
              <a:t> </a:t>
            </a:r>
            <a:r>
              <a:rPr lang="en-US" sz="1800" dirty="0" err="1">
                <a:solidFill>
                  <a:schemeClr val="bg1"/>
                </a:solidFill>
                <a:latin typeface="Times New Roman"/>
              </a:rPr>
              <a:t>optici</a:t>
            </a:r>
            <a:r>
              <a:rPr lang="en-US" sz="1800" dirty="0">
                <a:solidFill>
                  <a:schemeClr val="bg1"/>
                </a:solidFill>
                <a:latin typeface="Times New Roman"/>
              </a:rPr>
              <a:t>.</a:t>
            </a:r>
            <a:endParaRPr lang="en-US" sz="1800" dirty="0">
              <a:solidFill>
                <a:schemeClr val="bg1"/>
              </a:solidFill>
              <a:latin typeface="Times New Roman"/>
              <a:cs typeface="Times New Roman"/>
            </a:endParaRPr>
          </a:p>
        </p:txBody>
      </p:sp>
      <p:sp>
        <p:nvSpPr>
          <p:cNvPr id="6" name="TextBox 5">
            <a:extLst>
              <a:ext uri="{FF2B5EF4-FFF2-40B4-BE49-F238E27FC236}">
                <a16:creationId xmlns:a16="http://schemas.microsoft.com/office/drawing/2014/main" xmlns="" id="{146CC575-6D2E-D4F5-29A4-18E1FB80FF33}"/>
              </a:ext>
            </a:extLst>
          </p:cNvPr>
          <p:cNvSpPr txBox="1"/>
          <p:nvPr/>
        </p:nvSpPr>
        <p:spPr>
          <a:xfrm>
            <a:off x="454925" y="4924566"/>
            <a:ext cx="49154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solidFill>
                  <a:schemeClr val="bg1"/>
                </a:solidFill>
                <a:latin typeface="Times New Roman"/>
                <a:cs typeface="Times New Roman"/>
              </a:rPr>
              <a:t>Зрительные пути состоят из зрительных нервов (n. </a:t>
            </a:r>
            <a:r>
              <a:rPr lang="ru-RU" dirty="0" err="1">
                <a:solidFill>
                  <a:schemeClr val="bg1"/>
                </a:solidFill>
                <a:latin typeface="Times New Roman"/>
                <a:cs typeface="Times New Roman"/>
              </a:rPr>
              <a:t>opticus</a:t>
            </a:r>
            <a:r>
              <a:rPr lang="ru-RU" dirty="0">
                <a:solidFill>
                  <a:schemeClr val="bg1"/>
                </a:solidFill>
                <a:latin typeface="Times New Roman"/>
                <a:cs typeface="Times New Roman"/>
              </a:rPr>
              <a:t>); зрительного перекреста (хиазма); зрительных трактов (правый и левый); подкорковых и корковых зрительных центров.</a:t>
            </a:r>
          </a:p>
        </p:txBody>
      </p:sp>
    </p:spTree>
    <p:extLst>
      <p:ext uri="{BB962C8B-B14F-4D97-AF65-F5344CB8AC3E}">
        <p14:creationId xmlns:p14="http://schemas.microsoft.com/office/powerpoint/2010/main" val="3837918312"/>
      </p:ext>
    </p:extLst>
  </p:cSld>
  <p:clrMapOvr>
    <a:masterClrMapping/>
  </p:clrMapOvr>
</p:sld>
</file>

<file path=ppt/theme/theme1.xml><?xml version="1.0" encoding="utf-8"?>
<a:theme xmlns:a="http://schemas.openxmlformats.org/drawingml/2006/main" name="GradientVTI">
  <a:themeElements>
    <a:clrScheme name="AccentBoxVT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32</TotalTime>
  <Words>1272</Words>
  <Application>Microsoft Office PowerPoint</Application>
  <PresentationFormat>Произвольный</PresentationFormat>
  <Paragraphs>98</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GradientVTI</vt:lpstr>
      <vt:lpstr>Гигиена зрения.</vt:lpstr>
      <vt:lpstr>Что вы знаете о строении глаза?</vt:lpstr>
      <vt:lpstr>Строение глазницы</vt:lpstr>
      <vt:lpstr>ГЛАЗНОЕ ЯБЛОКО</vt:lpstr>
      <vt:lpstr>Строение радужки и ресничного тела</vt:lpstr>
      <vt:lpstr>Схема строения сетчатки</vt:lpstr>
      <vt:lpstr>СОДЕРЖИМОЕ ГЛАЗНОГО ЯБЛОКА</vt:lpstr>
      <vt:lpstr>СОДЕРЖИМОЕ ГЛАЗНОГО ЯБЛОКА</vt:lpstr>
      <vt:lpstr>ЗРИТЕЛЬНЫЕ ПУТИ</vt:lpstr>
      <vt:lpstr>Зрительный нерв </vt:lpstr>
      <vt:lpstr>Глазодвигательные мышцы</vt:lpstr>
      <vt:lpstr>Слезный аппарат</vt:lpstr>
      <vt:lpstr>Как вы считаете, человек рождается с полностью сформированным зрительным аппаратом или нет?</vt:lpstr>
      <vt:lpstr>Развитие глаза  </vt:lpstr>
      <vt:lpstr>Что такое гигиена зрения?</vt:lpstr>
      <vt:lpstr>Гигиена зрения</vt:lpstr>
      <vt:lpstr>Какие правила гигиены глаз вы знаете?</vt:lpstr>
      <vt:lpstr>Презентация PowerPoint</vt:lpstr>
      <vt:lpstr>Правила гигиены глаз</vt:lpstr>
      <vt:lpstr>Как вы считаете, влияет ли гигиена зрения на появление и протекание глазных болезней?</vt:lpstr>
      <vt:lpstr>Презентация PowerPoint</vt:lpstr>
      <vt:lpstr>Какие заболевания может вызвать несоблюдение гигиены зрения?</vt:lpstr>
      <vt:lpstr>Заболевания, которые могут появиться при несоблюдении правил гигиены зрения</vt:lpstr>
      <vt:lpstr>Близорукость и дальнозоркость</vt:lpstr>
      <vt:lpstr>Амблиопия, спазм аккомодации и косоглазие.</vt:lpstr>
      <vt:lpstr>Синдром сухого глаза и конъюктивит.</vt:lpstr>
      <vt:lpstr>Дистрофия и отслойка сетчатки</vt:lpstr>
      <vt:lpstr>Соблюдайте правила гигиены зрения!</vt:lpstr>
      <vt:lpstr>Спасибо за внимание! До новых встреч.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Вероника</dc:creator>
  <cp:lastModifiedBy>Вероника</cp:lastModifiedBy>
  <cp:revision>836</cp:revision>
  <dcterms:created xsi:type="dcterms:W3CDTF">2024-05-13T20:51:46Z</dcterms:created>
  <dcterms:modified xsi:type="dcterms:W3CDTF">2024-05-21T12:41:27Z</dcterms:modified>
</cp:coreProperties>
</file>