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8" r:id="rId4"/>
    <p:sldId id="279" r:id="rId5"/>
    <p:sldId id="259" r:id="rId6"/>
    <p:sldId id="280" r:id="rId7"/>
    <p:sldId id="281" r:id="rId8"/>
    <p:sldId id="262" r:id="rId9"/>
    <p:sldId id="263" r:id="rId10"/>
    <p:sldId id="264" r:id="rId11"/>
    <p:sldId id="265" r:id="rId12"/>
    <p:sldId id="283" r:id="rId13"/>
    <p:sldId id="266" r:id="rId14"/>
    <p:sldId id="267" r:id="rId15"/>
    <p:sldId id="271" r:id="rId16"/>
    <p:sldId id="282" r:id="rId17"/>
    <p:sldId id="270" r:id="rId18"/>
    <p:sldId id="269" r:id="rId19"/>
    <p:sldId id="268" r:id="rId20"/>
    <p:sldId id="272" r:id="rId21"/>
    <p:sldId id="284" r:id="rId22"/>
    <p:sldId id="273" r:id="rId23"/>
    <p:sldId id="277" r:id="rId24"/>
    <p:sldId id="285" r:id="rId25"/>
    <p:sldId id="286" r:id="rId26"/>
    <p:sldId id="274" r:id="rId27"/>
    <p:sldId id="275" r:id="rId28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2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plotArea>
      <c:layout>
        <c:manualLayout>
          <c:layoutTarget val="inner"/>
          <c:xMode val="edge"/>
          <c:yMode val="edge"/>
          <c:x val="7.6541265675123885E-2"/>
          <c:y val="4.4057617797775513E-2"/>
          <c:w val="0.91215689600766758"/>
          <c:h val="0.565935820522434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сформированы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ребенка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0.51</c:v>
                </c:pt>
                <c:pt idx="1">
                  <c:v>0.36000000000000026</c:v>
                </c:pt>
                <c:pt idx="2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стадия формирования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ребенка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0.37000000000000027</c:v>
                </c:pt>
                <c:pt idx="1">
                  <c:v>0.53</c:v>
                </c:pt>
                <c:pt idx="2">
                  <c:v>0.58000000000000052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точка роста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ребенка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0.12000000000000002</c:v>
                </c:pt>
                <c:pt idx="1">
                  <c:v>0.11000000000000007</c:v>
                </c:pt>
                <c:pt idx="2">
                  <c:v>0.16000000000000014</c:v>
                </c:pt>
              </c:numCache>
            </c:numRef>
          </c:val>
        </c:ser>
        <c:axId val="384980480"/>
        <c:axId val="384982016"/>
      </c:barChart>
      <c:catAx>
        <c:axId val="38498048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384982016"/>
        <c:crosses val="autoZero"/>
        <c:auto val="1"/>
        <c:lblAlgn val="ctr"/>
        <c:lblOffset val="100"/>
      </c:catAx>
      <c:valAx>
        <c:axId val="384982016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38498048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5.5893120244470386E-2"/>
          <c:y val="0.92091592558430935"/>
          <c:w val="0.89198022221536954"/>
          <c:h val="5.5060218537639524E-2"/>
        </c:manualLayout>
      </c:layout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plotArea>
      <c:layout>
        <c:manualLayout>
          <c:layoutTarget val="inner"/>
          <c:xMode val="edge"/>
          <c:yMode val="edge"/>
          <c:x val="6.871535073078458E-2"/>
          <c:y val="4.4057617797775485E-2"/>
          <c:w val="0.92078370623573413"/>
          <c:h val="0.5659358205224347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сформированы н.г.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и музыкальности ребенка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0.51</c:v>
                </c:pt>
                <c:pt idx="1">
                  <c:v>0.36000000000000026</c:v>
                </c:pt>
                <c:pt idx="2">
                  <c:v>0.26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сформированы к.г.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и музыкальности ребенка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0.73000000000000054</c:v>
                </c:pt>
                <c:pt idx="1">
                  <c:v>0.56000000000000005</c:v>
                </c:pt>
                <c:pt idx="2">
                  <c:v>0.37000000000000027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стадия формирования н.г.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и музыкальности ребенка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0.37000000000000027</c:v>
                </c:pt>
                <c:pt idx="1">
                  <c:v>0.53</c:v>
                </c:pt>
                <c:pt idx="2">
                  <c:v>0.58000000000000052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стадия формирования к.г.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и музыкальности ребенка</c:v>
                </c:pt>
              </c:strCache>
            </c:strRef>
          </c:cat>
          <c:val>
            <c:numRef>
              <c:f>Лист1!$E$2:$E$5</c:f>
              <c:numCache>
                <c:formatCode>0%</c:formatCode>
                <c:ptCount val="4"/>
                <c:pt idx="0">
                  <c:v>0.22000000000000014</c:v>
                </c:pt>
                <c:pt idx="1">
                  <c:v>0.38000000000000034</c:v>
                </c:pt>
                <c:pt idx="2">
                  <c:v>0.54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точка роста н.г.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и музыкальности ребенка</c:v>
                </c:pt>
              </c:strCache>
            </c:strRef>
          </c:cat>
          <c:val>
            <c:numRef>
              <c:f>Лист1!$F$2:$F$5</c:f>
              <c:numCache>
                <c:formatCode>0%</c:formatCode>
                <c:ptCount val="4"/>
                <c:pt idx="0">
                  <c:v>0.12000000000000002</c:v>
                </c:pt>
                <c:pt idx="1">
                  <c:v>0.11000000000000007</c:v>
                </c:pt>
                <c:pt idx="2">
                  <c:v>0.16000000000000014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точка роста к.г.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эмоциональная вовлеченность ребенка в деятельность</c:v>
                </c:pt>
                <c:pt idx="1">
                  <c:v>целенаправленность деятельности, ее завершенность</c:v>
                </c:pt>
                <c:pt idx="2">
                  <c:v>степень инициативности и музыкальности ребенка</c:v>
                </c:pt>
              </c:strCache>
            </c:strRef>
          </c:cat>
          <c:val>
            <c:numRef>
              <c:f>Лист1!$G$2:$G$5</c:f>
              <c:numCache>
                <c:formatCode>0%</c:formatCode>
                <c:ptCount val="4"/>
                <c:pt idx="0">
                  <c:v>5.0000000000000044E-2</c:v>
                </c:pt>
                <c:pt idx="1">
                  <c:v>6.0000000000000046E-2</c:v>
                </c:pt>
                <c:pt idx="2">
                  <c:v>9.0000000000000066E-2</c:v>
                </c:pt>
              </c:numCache>
            </c:numRef>
          </c:val>
        </c:ser>
        <c:axId val="323795200"/>
        <c:axId val="323883008"/>
      </c:barChart>
      <c:catAx>
        <c:axId val="3237952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3883008"/>
        <c:crosses val="autoZero"/>
        <c:auto val="1"/>
        <c:lblAlgn val="ctr"/>
        <c:lblOffset val="100"/>
      </c:catAx>
      <c:valAx>
        <c:axId val="323883008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237952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5209793775111577E-2"/>
          <c:y val="0.89919353145384928"/>
          <c:w val="0.95479020622489352"/>
          <c:h val="0.10080646854615199"/>
        </c:manualLayout>
      </c:layout>
      <c:txPr>
        <a:bodyPr/>
        <a:lstStyle/>
        <a:p>
          <a:pPr>
            <a:defRPr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F4C6C-0F00-49C6-8348-54166DB97FDF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21E5D-733A-40DE-8160-B7FE5B195D3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1E5D-733A-40DE-8160-B7FE5B195D3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D21E5D-733A-40DE-8160-B7FE5B195D3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i4l2h0mas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-33" y="-22"/>
            <a:ext cx="9144033" cy="68580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 bwMode="auto">
          <a:xfrm>
            <a:off x="285720" y="214290"/>
            <a:ext cx="8572560" cy="6429420"/>
          </a:xfrm>
          <a:prstGeom prst="roundRect">
            <a:avLst>
              <a:gd name="adj" fmla="val 8900"/>
            </a:avLst>
          </a:prstGeom>
          <a:noFill/>
          <a:ln>
            <a:solidFill>
              <a:srgbClr val="FF6699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9DEBA2B-A0C7-4083-85C9-50863A282629}" type="datetimeFigureOut">
              <a:rPr lang="ru-RU"/>
              <a:pPr>
                <a:defRPr/>
              </a:pPr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6917B2-25B1-4B1A-AA03-D29ADD12D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75;&#1084;&#1086;%202023\&#1075;&#1084;&#1086;\&#1054;&#1088;&#1082;&#1077;&#1089;&#1090;&#1088;%20&#1058;&#1080;&#1082;&#1086;-&#1090;&#1080;&#1082;&#1086;.mp4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video" Target="file:///E:\&#1075;&#1084;&#1086;%202023\&#1075;&#1084;&#1086;\&#1075;.%20&#1044;&#1079;&#1077;&#1088;&#1078;&#1080;&#1085;&#1089;&#1082;%20&#1053;&#1080;&#1078;.%20&#1086;&#1073;&#1083;.,%20&#1044;&#1077;&#1090;&#1089;&#1082;&#1080;&#1081;%20&#1089;&#1072;&#1076;%20&#8470;133,%20&#1088;.&#1085;.%20&#1055;&#1088;&#1080;&#1086;&#1082;&#1089;&#1082;&#1072;&#1103;%20&#1082;&#1072;&#1076;&#1088;&#1080;&#1083;&#1100;,%206-7%20&#1083;&#1077;&#1090;.mp4" TargetMode="External"/><Relationship Id="rId1" Type="http://schemas.openxmlformats.org/officeDocument/2006/relationships/video" Target="file:///E:\&#1075;&#1084;&#1086;%202023\&#1075;&#1084;&#1086;\3331%20&#1053;&#1077;&#1074;&#1086;&#1083;&#1103;%20&#1044;&#1072;&#1088;&#1100;&#1103;%20&#1048;&#1074;&#1072;&#1085;&#1086;&#1074;&#1085;&#1072;,%20&#1040;&#1085;&#1089;&#1072;&#1084;&#1073;&#1083;&#1100;%20&#1059;&#1079;&#1086;&#1088;&#1086;&#1095;&#1100;&#1077;,%20&#1075;.%20&#1044;&#1079;&#1077;&#1088;&#1078;&#1080;&#1085;&#1089;&#1082;%20-%20&#1055;&#1088;&#1103;&#1085;&#1080;&#1095;&#1082;&#1080;.mp4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hyperlink" Target="&#1087;&#1088;&#1086;&#1075;&#1088;&#1072;&#1084;&#1084;&#1072;%20&#1087;&#1086;%20&#1088;&#1072;&#1073;&#1086;&#1090;&#1077;%20&#1089;%20&#1088;&#1086;&#1076;&#1080;&#1090;&#1077;&#1083;&#1103;&#1084;&#1080;.doc" TargetMode="External"/><Relationship Id="rId7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hyperlink" Target="&#1082;&#1086;&#1085;&#1089;&#1087;&#1077;&#1082;&#1090;%20&#1073;&#1091;&#1084;&#1072;&#1078;&#1085;&#1099;&#1077;%20&#1087;&#1088;&#1080;&#1082;&#1083;&#1102;&#1095;&#1077;&#1085;&#1080;&#1103;.docx" TargetMode="External"/><Relationship Id="rId10" Type="http://schemas.openxmlformats.org/officeDocument/2006/relationships/image" Target="../media/image28.jpeg"/><Relationship Id="rId4" Type="http://schemas.openxmlformats.org/officeDocument/2006/relationships/hyperlink" Target="Buklet_Motivatsia.docx" TargetMode="External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75;&#1084;&#1086;%202023\&#1075;&#1084;&#1086;\&#1054;&#1088;&#1082;&#1077;&#1089;&#1090;&#1088;%20&#1053;&#1072;%20&#1087;&#1072;&#1088;&#1072;&#1076;.mp4" TargetMode="External"/><Relationship Id="rId6" Type="http://schemas.openxmlformats.org/officeDocument/2006/relationships/image" Target="../media/image55.jpeg"/><Relationship Id="rId11" Type="http://schemas.openxmlformats.org/officeDocument/2006/relationships/image" Target="../media/image58.png"/><Relationship Id="rId5" Type="http://schemas.openxmlformats.org/officeDocument/2006/relationships/image" Target="../media/image54.jpeg"/><Relationship Id="rId10" Type="http://schemas.openxmlformats.org/officeDocument/2006/relationships/image" Target="../media/image57.jpeg"/><Relationship Id="rId4" Type="http://schemas.openxmlformats.org/officeDocument/2006/relationships/image" Target="../media/image53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valex.vistcom.ru/index.htm" TargetMode="External"/><Relationship Id="rId2" Type="http://schemas.openxmlformats.org/officeDocument/2006/relationships/hyperlink" Target="http://www.niro.nnov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maaam.ru/" TargetMode="External"/><Relationship Id="rId4" Type="http://schemas.openxmlformats.org/officeDocument/2006/relationships/hyperlink" Target="http://doshkolnik.ru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79512" y="116632"/>
            <a:ext cx="8278688" cy="1470025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Неволя 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Дарья </a:t>
            </a: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Ивановна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u="sng" dirty="0" smtClean="0">
                <a:solidFill>
                  <a:srgbClr val="002060"/>
                </a:solidFill>
                <a:latin typeface="Times New Roman"/>
                <a:cs typeface="Times New Roman"/>
              </a:rPr>
              <a:t>Должность: </a:t>
            </a: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музыкальный 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руководитель 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МБДОУ «Детский сад №133» 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г. Дзержинск Нижегородской области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u="sng" dirty="0">
                <a:solidFill>
                  <a:srgbClr val="002060"/>
                </a:solidFill>
                <a:latin typeface="Times New Roman"/>
                <a:cs typeface="Times New Roman"/>
              </a:rPr>
              <a:t>Образование: </a:t>
            </a:r>
            <a:r>
              <a:rPr lang="ru-RU" sz="2200" b="1" dirty="0" err="1">
                <a:solidFill>
                  <a:srgbClr val="002060"/>
                </a:solidFill>
                <a:latin typeface="Times New Roman"/>
                <a:cs typeface="Times New Roman"/>
              </a:rPr>
              <a:t>средне-профессиональное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,  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Дзержинский педагогический  колледж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Квалификация – воспитатель детей 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дошкольного возраста, руководитель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физического </a:t>
            </a: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воспитания; 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высшее (юрист</a:t>
            </a: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)</a:t>
            </a:r>
            <a:b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u="sng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КПК: </a:t>
            </a: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2021, 72 ч. ГБОУ ДПО НИРО «Теория и практика музыкального образования в условиях реализации ФГОС ДО»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u="sng" dirty="0">
                <a:solidFill>
                  <a:srgbClr val="002060"/>
                </a:solidFill>
                <a:latin typeface="Times New Roman"/>
                <a:cs typeface="Times New Roman"/>
              </a:rPr>
              <a:t>Категория: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 высшая</a:t>
            </a:r>
            <a:b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u="sng" dirty="0">
                <a:solidFill>
                  <a:srgbClr val="002060"/>
                </a:solidFill>
                <a:latin typeface="Times New Roman"/>
                <a:cs typeface="Times New Roman"/>
              </a:rPr>
              <a:t>Стаж</a:t>
            </a:r>
            <a:r>
              <a:rPr lang="ru-RU" sz="2200" b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в должности 14 лет, </a:t>
            </a:r>
            <a:b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в данном учреждении с 2010 г</a:t>
            </a:r>
            <a:b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Личный сайт педагога:</a:t>
            </a:r>
            <a:r>
              <a:rPr lang="en-US" sz="2200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 https://infourok.ru/user/nevolya-darya-ivanovna </a:t>
            </a:r>
            <a:r>
              <a:rPr lang="ru-RU" b="1" dirty="0">
                <a:solidFill>
                  <a:srgbClr val="002060"/>
                </a:solidFill>
                <a:latin typeface="Times New Roman"/>
                <a:cs typeface="Times New Roman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/>
                <a:cs typeface="Times New Roman"/>
              </a:rPr>
            </a:br>
            <a:r>
              <a:rPr lang="ru-RU" b="1" i="1" dirty="0">
                <a:latin typeface="Times New Roman"/>
                <a:cs typeface="Times New Roman"/>
              </a:rPr>
              <a:t/>
            </a:r>
            <a:br>
              <a:rPr lang="ru-RU" b="1" i="1" dirty="0">
                <a:latin typeface="Times New Roman"/>
                <a:cs typeface="Times New Roman"/>
              </a:rPr>
            </a:br>
            <a:endParaRPr lang="ru-RU" sz="4000" b="1" i="1" dirty="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6588224" y="980728"/>
            <a:ext cx="2520280" cy="3360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8671" y="0"/>
            <a:ext cx="89354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Компьютерная презентация практических достижений 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профессиональной деятельности (личного вклада)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Музыкального руководителя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грамота МО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03671" y="1462063"/>
            <a:ext cx="2083338" cy="156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 bwMode="auto">
          <a:xfrm>
            <a:off x="5055219" y="-12600"/>
            <a:ext cx="3879002" cy="1866113"/>
          </a:xfrm>
          <a:prstGeom prst="wave">
            <a:avLst>
              <a:gd name="adj1" fmla="val 12500"/>
              <a:gd name="adj2" fmla="val 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Музыкально-игровое творчество с музыкальными инструментами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94912" y="116632"/>
            <a:ext cx="4709136" cy="1296144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00" b="1" dirty="0">
                <a:solidFill>
                  <a:srgbClr val="002060"/>
                </a:solidFill>
                <a:latin typeface="Georgia"/>
              </a:rPr>
              <a:t>Важным компонентом музыкального занятия является исполнительство. Через движение, игру дети проявляют себя, выражают  свои чувства и эмоции, погружаются в мир собственных переживаний.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1298897" y="5503156"/>
            <a:ext cx="4874848" cy="1224136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1400" b="1" dirty="0">
                <a:solidFill>
                  <a:srgbClr val="002060"/>
                </a:solidFill>
                <a:latin typeface="Georgia"/>
              </a:rPr>
              <a:t>На занятиях  необходимо использовать  игры и упражнения, которые не только развивают музыкальные способности детей, но и которые учат детей жить дружно, сплачивают их, помогают чувствовать других, сопереживать. 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2071838286" name="Picture 6" descr="F:\гмо\P1140159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5645386" y="1853513"/>
            <a:ext cx="3515882" cy="2636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04243460" name="Прямоугольник 8"/>
          <p:cNvSpPr/>
          <p:nvPr/>
        </p:nvSpPr>
        <p:spPr bwMode="auto">
          <a:xfrm>
            <a:off x="5131212" y="4453360"/>
            <a:ext cx="3977878" cy="7210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7030A0"/>
                </a:solidFill>
                <a:latin typeface="Times New Roman"/>
                <a:cs typeface="Times New Roman"/>
              </a:rPr>
              <a:t>Интегрированное 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занятие </a:t>
            </a:r>
            <a:r>
              <a:rPr lang="ru-RU" b="1" i="1" dirty="0">
                <a:solidFill>
                  <a:srgbClr val="7030A0"/>
                </a:solidFill>
                <a:latin typeface="Times New Roman"/>
                <a:cs typeface="Times New Roman"/>
              </a:rPr>
              <a:t>«В гости к </a:t>
            </a:r>
            <a:r>
              <a:rPr lang="ru-RU" b="1" i="1" dirty="0" err="1">
                <a:solidFill>
                  <a:srgbClr val="7030A0"/>
                </a:solidFill>
                <a:latin typeface="Times New Roman"/>
                <a:cs typeface="Times New Roman"/>
              </a:rPr>
              <a:t>Капитошке</a:t>
            </a:r>
            <a:r>
              <a:rPr lang="ru-RU" b="1" i="1" dirty="0">
                <a:solidFill>
                  <a:srgbClr val="7030A0"/>
                </a:solidFill>
                <a:latin typeface="Times New Roman"/>
                <a:cs typeface="Times New Roman"/>
              </a:rPr>
              <a:t>»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752466683" name="Скругленный прямоугольник 3"/>
          <p:cNvSpPr/>
          <p:nvPr/>
        </p:nvSpPr>
        <p:spPr bwMode="auto">
          <a:xfrm>
            <a:off x="3347864" y="1628800"/>
            <a:ext cx="2592288" cy="2654525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танцевального творчества: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Танцевальные импровизации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Музыкальные этюды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Музыкально-ритмические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Творческие задания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Игра-спектакль 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12799933" name="Picture 3" descr="F:\гмо\P1140109.JPG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0" y="1844824"/>
            <a:ext cx="3426305" cy="2569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08913793" name="Прямоугольник 9"/>
          <p:cNvSpPr/>
          <p:nvPr/>
        </p:nvSpPr>
        <p:spPr bwMode="auto">
          <a:xfrm>
            <a:off x="141732" y="4416297"/>
            <a:ext cx="3900006" cy="7951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7030A0"/>
                </a:solidFill>
                <a:latin typeface="Times New Roman"/>
                <a:cs typeface="Times New Roman"/>
              </a:rPr>
              <a:t>Доминантное занятие по слушанию. «Времена года в музыке»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 bwMode="auto">
          <a:xfrm>
            <a:off x="918557" y="74465"/>
            <a:ext cx="7560840" cy="914400"/>
          </a:xfrm>
          <a:prstGeom prst="wave">
            <a:avLst>
              <a:gd name="adj1" fmla="val 12500"/>
              <a:gd name="adj2" fmla="val 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на детских музыкальных инструментах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 bwMode="auto">
          <a:xfrm>
            <a:off x="251520" y="972895"/>
            <a:ext cx="3253803" cy="2932553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Эмоциональное развитие присуще такому виду музыкальной деятельности дошкольников, 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игра на музыкальных инструментах.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активно осваивают  выразительные возможности музыкальных инструментов и используют их в передаче образа музыкального произведения. 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 bwMode="auto">
          <a:xfrm rot="5400000">
            <a:off x="5094345" y="-247458"/>
            <a:ext cx="2493899" cy="5147054"/>
          </a:xfrm>
          <a:prstGeom prst="round2DiagRect">
            <a:avLst>
              <a:gd name="adj1" fmla="val 0"/>
              <a:gd name="adj2" fmla="val 341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995936" y="1253112"/>
            <a:ext cx="49340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Обучаясь игре на музыкальном инструменте, ребенок имеет возможность  овладеть разнообразными способами извлечение звуков (легко, плавно, нежно, отрывисто, с нажимом и т.д.) для передачи характера музыкального произведения, основывается на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прочувствовании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музыкального образа, его эмоционального содержания.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91541833" name="Picture 13" descr="C:\Users\user\Desktop\фото\20201019_091425.jpg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827584" y="4076702"/>
            <a:ext cx="2085975" cy="278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9161273" name="Picture 14" descr="C:\Users\user\Desktop\фото\20201019_091431.jpg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6660232" y="3356992"/>
            <a:ext cx="2235993" cy="298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9"/>
          <p:cNvSpPr/>
          <p:nvPr/>
        </p:nvSpPr>
        <p:spPr bwMode="auto">
          <a:xfrm>
            <a:off x="2843808" y="4077072"/>
            <a:ext cx="3900006" cy="7951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Игрушка-мотиватор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 «</a:t>
            </a:r>
            <a:r>
              <a:rPr lang="ru-RU" b="1" i="1" dirty="0" err="1" smtClean="0">
                <a:solidFill>
                  <a:srgbClr val="7030A0"/>
                </a:solidFill>
                <a:latin typeface="Times New Roman"/>
                <a:cs typeface="Times New Roman"/>
              </a:rPr>
              <a:t>Цыпушка-лапушка</a:t>
            </a:r>
            <a:r>
              <a:rPr lang="ru-RU" b="1" i="1" dirty="0" smtClean="0">
                <a:solidFill>
                  <a:srgbClr val="7030A0"/>
                </a:solidFill>
                <a:latin typeface="Times New Roman"/>
                <a:cs typeface="Times New Roman"/>
              </a:rPr>
              <a:t>»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2271164239"/>
              </p:ext>
            </p:extLst>
          </p:nvPr>
        </p:nvGraphicFramePr>
        <p:xfrm>
          <a:off x="0" y="1268760"/>
          <a:ext cx="9144000" cy="503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27584" y="332656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Выявление уровня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эмоциональной и музыкальной сферы дошкольника в музыкальной деятельности (игра на ДМИ)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632128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2339752" y="4437112"/>
            <a:ext cx="6048672" cy="22322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920288" y="0"/>
            <a:ext cx="5112568" cy="7920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/>
                <a:cs typeface="Times New Roman"/>
              </a:rPr>
              <a:t>2 этап  - Реализация  плана по формированию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музыкальной и эмоциональной сферы  </a:t>
            </a:r>
            <a:endParaRPr lang="ru-RU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5496" y="188641"/>
            <a:ext cx="2762305" cy="21602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buFont typeface="Arial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вариативных ООД с использованием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интерактивного оборудования</a:t>
            </a:r>
            <a:endParaRPr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buFont typeface="Arial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проектов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765773" y="908720"/>
            <a:ext cx="2342731" cy="25901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Font typeface="Arial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Помощь в подготовке и  оформлении творческих проектов</a:t>
            </a:r>
            <a:endParaRPr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Font typeface="Arial"/>
              <a:buChar char="•"/>
              <a:defRPr/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Выступления на родительских собраниях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692723" y="809869"/>
            <a:ext cx="4039517" cy="362724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ru-RU" b="1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ООД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Дидактические игры, Подвижные игры с музыкальными инструментами, Игры-имитации, Игры-драматизации,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Методы мотивации детей старшего дошкольного возраста к игре на музыкальных инструментах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Проекты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Обогащение музыкальных уголков и РППС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type="subTitle" idx="1"/>
          </p:nvPr>
        </p:nvSpPr>
        <p:spPr bwMode="auto">
          <a:xfrm>
            <a:off x="2123728" y="5132785"/>
            <a:ext cx="6400800" cy="17525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12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Любовь к детям;</a:t>
            </a:r>
            <a:endParaRPr sz="1800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Требовательность к себе и детям;</a:t>
            </a:r>
            <a:endParaRPr sz="1800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Доброжелательность и общительность;</a:t>
            </a:r>
            <a:endParaRPr sz="1800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Увлеченность работой, способность проявить интерес к своей профессии;</a:t>
            </a:r>
            <a:endParaRPr sz="1800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2060"/>
                </a:solidFill>
                <a:latin typeface="Times New Roman"/>
                <a:cs typeface="Times New Roman"/>
              </a:rPr>
              <a:t>Постоянное совершенствование педагогического мастерства.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9" name="Заголовок 1"/>
          <p:cNvSpPr txBox="1"/>
          <p:nvPr/>
        </p:nvSpPr>
        <p:spPr bwMode="auto">
          <a:xfrm>
            <a:off x="2208269" y="4915408"/>
            <a:ext cx="4873268" cy="349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Мотивационный 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компонент</a:t>
            </a:r>
            <a:r>
              <a:rPr lang="ru-RU" sz="3200" b="1" i="1" dirty="0">
                <a:solidFill>
                  <a:srgbClr val="7030A0"/>
                </a:solidFill>
              </a:rPr>
              <a:t/>
            </a:r>
            <a:br>
              <a:rPr lang="ru-RU" sz="3200" b="1" i="1" dirty="0">
                <a:solidFill>
                  <a:srgbClr val="7030A0"/>
                </a:solidFill>
              </a:rPr>
            </a:br>
            <a:endParaRPr lang="ru-RU" sz="3200" i="1" dirty="0">
              <a:solidFill>
                <a:srgbClr val="7030A0"/>
              </a:solidFill>
            </a:endParaRPr>
          </a:p>
        </p:txBody>
      </p:sp>
      <p:pic>
        <p:nvPicPr>
          <p:cNvPr id="50628406" name="Picture 2" descr="C:\Users\User\Desktop\20181101_161448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251520" y="2204864"/>
            <a:ext cx="1929455" cy="234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21987957" name="Picture 2" descr="C:\Users\User\Desktop\20181102_140812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6540619" y="3573016"/>
            <a:ext cx="2603381" cy="195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0881693" name="Picture 3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179512" y="4509120"/>
            <a:ext cx="2373089" cy="1716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 bwMode="auto">
          <a:xfrm>
            <a:off x="0" y="6165304"/>
            <a:ext cx="2339752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Проект «Рисуем музыки»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2051720" y="3284984"/>
            <a:ext cx="1008112" cy="4121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РППС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4" name="Picture 2" descr="F:\гмо\P1140117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179512" y="116632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F:\гмо\P1140175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349728" y="3501008"/>
            <a:ext cx="3718216" cy="278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4427984" y="3107771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4788024" y="171120"/>
            <a:ext cx="2232248" cy="297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 bwMode="auto">
          <a:xfrm>
            <a:off x="179512" y="2728773"/>
            <a:ext cx="3718216" cy="7722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Проблемно-игровая ситуация. «Подбери инструмент»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236296" y="273586"/>
            <a:ext cx="1820326" cy="25973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Сквозной игровой персонаж. «Привет из мультфильма»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79512" y="5904479"/>
            <a:ext cx="3672408" cy="8368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Наглядный метод с использованием ИКТ. «Едет, едет паровоз»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4139952" y="5733256"/>
            <a:ext cx="4932040" cy="10310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Считалка. </a:t>
            </a: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Раз, два, три, четыре, пять, Коля будет начинать. Пчелы в поле полетели, </a:t>
            </a:r>
            <a:r>
              <a:rPr lang="ru-RU" sz="1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Зажжужали</a:t>
            </a: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загудели, Сели пчелы на цветы,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пугаем — водишь ты!)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779912" y="1124744"/>
            <a:ext cx="1080120" cy="12961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Методы и приемы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ндрей\Desktop\IMG_20230315_091845.jpg"/>
          <p:cNvPicPr/>
          <p:nvPr/>
        </p:nvPicPr>
        <p:blipFill>
          <a:blip r:embed="rId2" cstate="print"/>
          <a:stretch/>
        </p:blipFill>
        <p:spPr bwMode="auto">
          <a:xfrm>
            <a:off x="107504" y="404664"/>
            <a:ext cx="3216420" cy="267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Андрей\Desktop\IMG_20230315_091910.jpg"/>
          <p:cNvPicPr/>
          <p:nvPr/>
        </p:nvPicPr>
        <p:blipFill>
          <a:blip r:embed="rId3" cstate="print"/>
          <a:stretch/>
        </p:blipFill>
        <p:spPr bwMode="auto">
          <a:xfrm>
            <a:off x="5786429" y="476672"/>
            <a:ext cx="3357571" cy="251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Андрей\Desktop\IMG-6b9bc9cf6bf4ad21587a1126eb10a472-V.jpg"/>
          <p:cNvPicPr/>
          <p:nvPr/>
        </p:nvPicPr>
        <p:blipFill>
          <a:blip r:embed="rId4" cstate="print"/>
          <a:stretch/>
        </p:blipFill>
        <p:spPr bwMode="auto">
          <a:xfrm>
            <a:off x="5724128" y="4149080"/>
            <a:ext cx="3162300" cy="237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Андрей\Desktop\IMG_20230315_110220.jpg"/>
          <p:cNvPicPr/>
          <p:nvPr/>
        </p:nvPicPr>
        <p:blipFill>
          <a:blip r:embed="rId5" cstate="print"/>
          <a:stretch/>
        </p:blipFill>
        <p:spPr bwMode="auto">
          <a:xfrm>
            <a:off x="107504" y="4005064"/>
            <a:ext cx="3126111" cy="2469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 bwMode="auto">
          <a:xfrm>
            <a:off x="3275856" y="1700808"/>
            <a:ext cx="2500330" cy="40719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Мимика, жесты, дирижерская палочка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Использование репертуара как программного, так и внепрограммного (современного) </a:t>
            </a:r>
          </a:p>
          <a:p>
            <a:pPr algn="ctr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Музицирование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(оркестр) с пением одновременно</a:t>
            </a:r>
          </a:p>
          <a:p>
            <a:pPr algn="ctr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Постоянное пополнение РППС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image-16-10-23-10-46-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E:\image-16-10-23-10-46-3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7104"/>
            <a:ext cx="3851920" cy="288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E:\image-16-10-23-11-03-1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032956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E:\image-16-10-23-11-03-7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E:\image-16-10-23-11-03-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78904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ркестр Тико-тико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004048" y="188640"/>
            <a:ext cx="3672408" cy="206573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179512" y="2852936"/>
            <a:ext cx="3600400" cy="48420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Бумажный оркестр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283968" y="2276872"/>
            <a:ext cx="3718216" cy="7722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Фрагмент занятия. Разучивание оркестра «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Тико-тико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39552" y="5949280"/>
            <a:ext cx="4716016" cy="7722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Дидактическая игра «Учим ноты» с использованием интерактивных технологий (интерактивный пол)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004048" y="1988840"/>
            <a:ext cx="1512168" cy="2880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Видео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-108520" y="-27384"/>
            <a:ext cx="7772400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Способы  восстановления внимания и поддержки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положительного эмоционального настроя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ходе музыкальных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занятий (при игре на ДМИ)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 bwMode="auto">
          <a:xfrm>
            <a:off x="3491880" y="3933056"/>
            <a:ext cx="1872208" cy="1080120"/>
          </a:xfrm>
          <a:prstGeom prst="snip2DiagRect">
            <a:avLst>
              <a:gd name="adj1" fmla="val 0"/>
              <a:gd name="adj2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</a:rPr>
              <a:t>картинка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 bwMode="auto">
          <a:xfrm>
            <a:off x="3635896" y="2132856"/>
            <a:ext cx="1728192" cy="864096"/>
          </a:xfrm>
          <a:prstGeom prst="snip2DiagRect">
            <a:avLst>
              <a:gd name="adj1" fmla="val 0"/>
              <a:gd name="adj2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разминка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гмо\P1140183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5796136" y="1186516"/>
            <a:ext cx="3119525" cy="2339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5761835" y="3889478"/>
            <a:ext cx="3346669" cy="251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 bwMode="auto">
          <a:xfrm>
            <a:off x="5782638" y="3297560"/>
            <a:ext cx="3037834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rgbClr val="002060"/>
                </a:solidFill>
              </a:rPr>
              <a:t>«Найди пару»</a:t>
            </a:r>
            <a:endParaRPr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5877827" y="6284168"/>
            <a:ext cx="3037834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>
                <a:solidFill>
                  <a:srgbClr val="002060"/>
                </a:solidFill>
              </a:rPr>
              <a:t>«Зайка греет лапки»</a:t>
            </a:r>
            <a:endParaRPr/>
          </a:p>
        </p:txBody>
      </p:sp>
      <p:pic>
        <p:nvPicPr>
          <p:cNvPr id="2073172746" name="Picture 2" descr="F:\гмо\мое выступление\P1140234.JPG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467544" y="1268760"/>
            <a:ext cx="3168351" cy="2376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55245563" name="Прямоугольник с двумя вырезанными противолежащими углами 7"/>
          <p:cNvSpPr/>
          <p:nvPr/>
        </p:nvSpPr>
        <p:spPr bwMode="auto">
          <a:xfrm>
            <a:off x="755576" y="3789040"/>
            <a:ext cx="1865853" cy="864095"/>
          </a:xfrm>
          <a:prstGeom prst="snip2DiagRect">
            <a:avLst>
              <a:gd name="adj1" fmla="val 0"/>
              <a:gd name="adj2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800" b="1" i="0" u="none" strike="noStrike" cap="none" spc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достань/найди  что-то </a:t>
            </a:r>
            <a:endParaRPr lang="ru-RU" b="1" i="1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auto">
          <a:xfrm>
            <a:off x="4794246" y="11266"/>
            <a:ext cx="4320480" cy="7200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 – Оценка эффективности работы 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5496" y="188640"/>
            <a:ext cx="2736304" cy="44644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Анализ динамики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навыков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музициррования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конкурсах профессионального мастерства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опыта: выступление  на педсовете;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None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публикации  в сети интернет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156176" y="814180"/>
            <a:ext cx="2736304" cy="30686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(законные представители)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Выставки детских работ «Рисуем музыку»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Детско-родительское развлечения, праздники, семейные гостиные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819368" y="798602"/>
            <a:ext cx="3240361" cy="24863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ru-RU" b="1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Моделирование и решение  проблемных ситуаций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Участие  в конкурсах, акциях, выступления за пределами ДОУ.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Выполнение творческие работ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2013602134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6036562" y="3940204"/>
            <a:ext cx="3078161" cy="28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2734150" name="Рисунок 232734149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2051720" y="3645024"/>
            <a:ext cx="3419054" cy="256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6012160" y="5897125"/>
            <a:ext cx="3059832" cy="7722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День семьи.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Флэшмоб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 родителями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907704" y="5949280"/>
            <a:ext cx="3718216" cy="7722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Осенний утренник. Оркестр «Мелодия любви»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979712" y="260648"/>
            <a:ext cx="5472608" cy="1268760"/>
          </a:xfrm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rgbClr val="7030A0"/>
                </a:solidFill>
              </a:rPr>
              <a:t>Продукт</a:t>
            </a:r>
            <a:endParaRPr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F:\гмо\P1110596.JPG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5959372" y="116632"/>
            <a:ext cx="3184628" cy="238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 bwMode="auto">
          <a:xfrm>
            <a:off x="6372200" y="2420888"/>
            <a:ext cx="2771800" cy="17281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ГБУ ЦСР «Витязь». Выступление с концертной программой на декаду инвалидов. Оркестр «Осенняя мелодия»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7413350" name="Рисунок 607413349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107504" y="116632"/>
            <a:ext cx="3286125" cy="2466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6086606" name="Рисунок 436086605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251520" y="4149080"/>
            <a:ext cx="3286125" cy="2466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 bwMode="auto">
          <a:xfrm>
            <a:off x="2627784" y="5949280"/>
            <a:ext cx="3667847" cy="766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конкурсе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«Солнышко в ладошке»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Оркестр «Прянички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3331 Неволя Дарья Ивановна, Ансамбль Узорочье, г. Дзержинск - Пряничк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563888" y="4149080"/>
            <a:ext cx="2828572" cy="15910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 bwMode="auto">
          <a:xfrm>
            <a:off x="4932040" y="5445224"/>
            <a:ext cx="1512168" cy="2880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Видео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г. Дзержинск Ниж. обл., Детский сад №133, р.н. Приокская кадриль, 6-7 лет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2915816" y="1844824"/>
            <a:ext cx="3179153" cy="17910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2699792" y="3356992"/>
            <a:ext cx="1512168" cy="2880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Видео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179512" y="2132856"/>
            <a:ext cx="2736304" cy="7920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осени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Оркестр «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Приокская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кадриль»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 bwMode="auto">
          <a:xfrm>
            <a:off x="2483768" y="5105401"/>
            <a:ext cx="6400800" cy="175259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72500" lnSpcReduction="20000"/>
          </a:bodyPr>
          <a:lstStyle/>
          <a:p>
            <a:pPr>
              <a:defRPr/>
            </a:pPr>
            <a:endParaRPr dirty="0"/>
          </a:p>
          <a:p>
            <a:pPr>
              <a:defRPr/>
            </a:pP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«…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дирижёром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можно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стать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если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выполнишь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два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условия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.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Первое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—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не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мешать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оркестру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.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Это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не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многие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умеют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.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Второе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—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когда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научился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не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мешать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,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можешь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попробовать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помогать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.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Если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удалось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первое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и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второе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—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можешь</a:t>
            </a:r>
            <a:r>
              <a:rPr sz="2500" b="0" i="0" u="none" dirty="0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2500" b="0" i="0" u="none" dirty="0" err="1">
                <a:solidFill>
                  <a:srgbClr val="002060"/>
                </a:solidFill>
                <a:latin typeface="Times New Roman"/>
                <a:ea typeface="Arial"/>
                <a:cs typeface="Times New Roman"/>
              </a:rPr>
              <a:t>рук</a:t>
            </a:r>
            <a:r>
              <a:rPr sz="2500" b="0" i="0" u="none" dirty="0" err="1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оводить</a:t>
            </a:r>
            <a:r>
              <a:rPr sz="2500" b="0" i="0" u="none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.»</a:t>
            </a:r>
            <a:r>
              <a:rPr lang="ru-RU" sz="2500" b="0" i="0" u="none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ru-RU" sz="25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(дирижёр Рудольф Борисович </a:t>
            </a:r>
            <a:r>
              <a:rPr lang="ru-RU" sz="2500" b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Баршай</a:t>
            </a:r>
            <a:r>
              <a:rPr lang="ru-RU" sz="25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sz="1100" b="0" i="0" u="none" dirty="0">
                <a:solidFill>
                  <a:srgbClr val="262626"/>
                </a:solidFill>
                <a:latin typeface="Arial"/>
                <a:ea typeface="Arial"/>
                <a:cs typeface="Arial"/>
              </a:rPr>
              <a:t/>
            </a:r>
            <a:br>
              <a:rPr sz="1100" b="0" i="0" u="none" dirty="0">
                <a:solidFill>
                  <a:srgbClr val="262626"/>
                </a:solidFill>
                <a:latin typeface="Arial"/>
                <a:ea typeface="Arial"/>
                <a:cs typeface="Arial"/>
              </a:rPr>
            </a:br>
            <a:endParaRPr lang="ru-RU" b="1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4" descr="https://i.mycdn.me/image?id=862731426131&amp;t=3&amp;plc=WEB&amp;tkn=*RFR6xtuZLg84yULPyKMSTq0kjGs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4716016" y="1196752"/>
            <a:ext cx="4248472" cy="318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 bwMode="auto">
          <a:xfrm>
            <a:off x="23495" y="764704"/>
            <a:ext cx="47645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rgbClr val="002060"/>
                </a:solidFill>
                <a:latin typeface="Times New Roman"/>
                <a:ea typeface="+mj-ea"/>
                <a:cs typeface="Times New Roman"/>
              </a:rPr>
              <a:t>«Развитие и формирование музыкальной и эмоциональной сферы ребенка дошкольного возраста посредством игры на музыкальных инструментах»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4716016" y="116632"/>
            <a:ext cx="38517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ru-RU" sz="3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</a:rPr>
              <a:t>Тема презентации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5220072" y="188640"/>
            <a:ext cx="4604048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/>
        </p:blipFill>
        <p:spPr bwMode="auto">
          <a:xfrm rot="16199998">
            <a:off x="5437188" y="2867025"/>
            <a:ext cx="3706812" cy="2778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F:\гмо\P1140139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2195736" y="260648"/>
            <a:ext cx="316835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 bwMode="auto">
          <a:xfrm>
            <a:off x="1459772" y="2435686"/>
            <a:ext cx="2664295" cy="11521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Оцени себя. «Выбери инструмент, подходящий твоему настроению»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923928" y="5373216"/>
            <a:ext cx="3312368" cy="7992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Поощрение. «Волшебный короб»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1211029" name="Picture 3" descr="F:\гмо\мое выступление\P1140240.JPG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487805" y="3652173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1988840"/>
            <a:ext cx="1295748" cy="26833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1600" y="0"/>
            <a:ext cx="74703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Диапазон личного вклада педагога 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развитие образования и степень его новизны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747" y="836712"/>
            <a:ext cx="7536589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перспективное планирование для работы с воспитанниками,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 родителями.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картотека дидактических игр, сюрпризных моментов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электронном носителе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Разработаны проекты и буклет для родителей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Составлены интересные конспекты ООД по музыке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Пополнена РППС</a:t>
            </a:r>
          </a:p>
          <a:p>
            <a:pPr marL="342900" indent="-342900" algn="ctr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20181101_1614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" y="4510297"/>
            <a:ext cx="1958043" cy="2374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20181102_1408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2725853" cy="2044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17239" y="3821157"/>
            <a:ext cx="3726761" cy="2761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://d10108.edu35.ru/attachments/article/451/%D1%88%D1%83%D0%BC%D0%BE%D0%B2%D1%8B%D0%B5%20%D0%B8%D0%BD%D1%81%D1%82%D1%80%D1%83%D0%BC%D0%B5%D0%BD%D1%82%D1%8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42" y="5010594"/>
            <a:ext cx="2540311" cy="1905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Андрей\Desktop\IMG_20230315_110220.jpg"/>
          <p:cNvPicPr/>
          <p:nvPr/>
        </p:nvPicPr>
        <p:blipFill>
          <a:blip r:embed="rId10" cstate="print"/>
          <a:stretch/>
        </p:blipFill>
        <p:spPr bwMode="auto">
          <a:xfrm>
            <a:off x="323528" y="2780928"/>
            <a:ext cx="2736304" cy="2181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7009914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50" name="Picture 6" descr="F:\гмо\мое выступление\P1140208.JPG"/>
          <p:cNvPicPr>
            <a:picLocks noChangeAspect="1" noChangeArrowheads="1"/>
          </p:cNvPicPr>
          <p:nvPr/>
        </p:nvPicPr>
        <p:blipFill>
          <a:blip r:embed="rId3" cstate="print"/>
          <a:stretch/>
        </p:blipFill>
        <p:spPr bwMode="auto">
          <a:xfrm>
            <a:off x="3059832" y="2420888"/>
            <a:ext cx="2523642" cy="189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 bwMode="auto">
          <a:xfrm>
            <a:off x="-32" y="-24"/>
            <a:ext cx="85191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</a:rPr>
              <a:t>Результативность профессиональной педагогической </a:t>
            </a:r>
            <a:endParaRPr dirty="0"/>
          </a:p>
          <a:p>
            <a:pPr algn="ctr">
              <a:defRPr/>
            </a:pPr>
            <a:r>
              <a:rPr lang="ru-RU" sz="2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</a:rPr>
              <a:t>деятельности </a:t>
            </a:r>
            <a:r>
              <a:rPr 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</a:rPr>
              <a:t>И достигнутые эффекты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 scaled="1"/>
              </a:gradFill>
            </a:endParaRPr>
          </a:p>
        </p:txBody>
      </p:sp>
      <p:pic>
        <p:nvPicPr>
          <p:cNvPr id="2051" name="Picture 3" descr="C:\Users\User\Desktop\3 (4).jpg"/>
          <p:cNvPicPr>
            <a:picLocks noChangeAspect="1" noChangeArrowheads="1"/>
          </p:cNvPicPr>
          <p:nvPr/>
        </p:nvPicPr>
        <p:blipFill>
          <a:blip r:embed="rId4" cstate="print"/>
          <a:stretch/>
        </p:blipFill>
        <p:spPr bwMode="auto">
          <a:xfrm>
            <a:off x="2339752" y="764704"/>
            <a:ext cx="2232247" cy="167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 bwMode="auto">
          <a:xfrm>
            <a:off x="179512" y="2420888"/>
            <a:ext cx="3059832" cy="7200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конкурс-фестиваль «Я уже артист» 2 место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Андрей\Desktop\IMG_20230315_120730.jpg"/>
          <p:cNvPicPr/>
          <p:nvPr/>
        </p:nvPicPr>
        <p:blipFill>
          <a:blip r:embed="rId5" cstate="print"/>
          <a:stretch/>
        </p:blipFill>
        <p:spPr bwMode="auto">
          <a:xfrm rot="16199998">
            <a:off x="4583692" y="969038"/>
            <a:ext cx="1848825" cy="1440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Андрей\Desktop\IMG_20230315_120747.jpg"/>
          <p:cNvPicPr/>
          <p:nvPr/>
        </p:nvPicPr>
        <p:blipFill>
          <a:blip r:embed="rId6" cstate="print"/>
          <a:stretch/>
        </p:blipFill>
        <p:spPr bwMode="auto">
          <a:xfrm rot="16199998">
            <a:off x="2200953" y="3351776"/>
            <a:ext cx="1789766" cy="108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 bwMode="auto">
          <a:xfrm>
            <a:off x="3203848" y="4509120"/>
            <a:ext cx="2160240" cy="22322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городском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онлайн-конкурсе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«Солнышко в ладошке»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Оркестр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 парад» специальный приз за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Оркестр На парад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292080" y="4869160"/>
            <a:ext cx="3328369" cy="187220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 bwMode="auto">
          <a:xfrm>
            <a:off x="5364088" y="4869160"/>
            <a:ext cx="1512168" cy="2880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Видео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D:\гмо\2020-10-30 10-27-46.jpg"/>
          <p:cNvPicPr>
            <a:picLocks noChangeAspect="1" noChangeArrowheads="1"/>
          </p:cNvPicPr>
          <p:nvPr/>
        </p:nvPicPr>
        <p:blipFill>
          <a:blip r:embed="rId8" cstate="print"/>
          <a:stretch/>
        </p:blipFill>
        <p:spPr bwMode="auto">
          <a:xfrm>
            <a:off x="6204180" y="692696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 bwMode="auto">
          <a:xfrm>
            <a:off x="5220072" y="2276872"/>
            <a:ext cx="3600400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городском </a:t>
            </a:r>
            <a:r>
              <a:rPr lang="ru-RU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онлайн-конкурсе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«Солнышко в ладошке»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Оркестр «Прянички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3 место</a:t>
            </a:r>
            <a:endParaRPr lang="ru-RU" sz="1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/>
          <a:stretch/>
        </p:blipFill>
        <p:spPr bwMode="auto">
          <a:xfrm>
            <a:off x="0" y="4293096"/>
            <a:ext cx="3192355" cy="2394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C:\Users\User\Desktop\медик\IMG_20231018_1147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7321081" y="3545401"/>
            <a:ext cx="2083336" cy="1562502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 bwMode="auto">
          <a:xfrm>
            <a:off x="5580112" y="3501008"/>
            <a:ext cx="1872208" cy="8640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-179915" y="836101"/>
            <a:ext cx="1723296" cy="129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 descr="C:\Users\User\Desktop\IMG_20231018_11513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9592" y="3284984"/>
            <a:ext cx="1224136" cy="16321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Содержимое 7" descr="C:\Users\Андрей\Desktop\IMG_20230315_120553.jpg"/>
          <p:cNvPicPr>
            <a:picLocks/>
          </p:cNvPicPr>
          <p:nvPr/>
        </p:nvPicPr>
        <p:blipFill>
          <a:blip r:embed="rId2" cstate="print"/>
          <a:stretch/>
        </p:blipFill>
        <p:spPr bwMode="auto">
          <a:xfrm>
            <a:off x="1907704" y="4077072"/>
            <a:ext cx="12241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Андрей\Desktop\IMG_20230315_120631.jpg"/>
          <p:cNvPicPr/>
          <p:nvPr/>
        </p:nvPicPr>
        <p:blipFill>
          <a:blip r:embed="rId3" cstate="print"/>
          <a:stretch/>
        </p:blipFill>
        <p:spPr bwMode="auto">
          <a:xfrm rot="5400000">
            <a:off x="-72516" y="4329100"/>
            <a:ext cx="194421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Андрей\Desktop\IMG_20230315_120648.jpg"/>
          <p:cNvPicPr/>
          <p:nvPr/>
        </p:nvPicPr>
        <p:blipFill>
          <a:blip r:embed="rId4" cstate="print"/>
          <a:stretch/>
        </p:blipFill>
        <p:spPr bwMode="auto">
          <a:xfrm rot="16199998">
            <a:off x="3093566" y="4979442"/>
            <a:ext cx="187674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0" y="0"/>
            <a:ext cx="2952328" cy="6206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5" descr="C:\Users\User\Desktop\IMG_20231018_1151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764704"/>
            <a:ext cx="1403648" cy="1871531"/>
          </a:xfrm>
          <a:prstGeom prst="rect">
            <a:avLst/>
          </a:prstGeom>
          <a:noFill/>
        </p:spPr>
      </p:pic>
      <p:pic>
        <p:nvPicPr>
          <p:cNvPr id="21" name="Picture 7" descr="C:\Users\User\Desktop\IMG_20231018_1151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2096725" y="791706"/>
            <a:ext cx="1566175" cy="2088233"/>
          </a:xfrm>
          <a:prstGeom prst="rect">
            <a:avLst/>
          </a:prstGeom>
          <a:noFill/>
        </p:spPr>
      </p:pic>
      <p:pic>
        <p:nvPicPr>
          <p:cNvPr id="22" name="Picture 8" descr="C:\Users\User\Desktop\IMG_20231018_1151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548680"/>
            <a:ext cx="1440160" cy="1920214"/>
          </a:xfrm>
          <a:prstGeom prst="rect">
            <a:avLst/>
          </a:prstGeom>
          <a:noFill/>
        </p:spPr>
      </p:pic>
      <p:pic>
        <p:nvPicPr>
          <p:cNvPr id="23" name="Picture 9" descr="C:\Users\User\Desktop\IMG_20231018_1149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548680"/>
            <a:ext cx="1482812" cy="1977083"/>
          </a:xfrm>
          <a:prstGeom prst="rect">
            <a:avLst/>
          </a:prstGeom>
          <a:noFill/>
        </p:spPr>
      </p:pic>
      <p:pic>
        <p:nvPicPr>
          <p:cNvPr id="24" name="Picture 10" descr="C:\Users\User\Desktop\IMG_20231018_1149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66980" y="476673"/>
            <a:ext cx="1458162" cy="1944216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 bwMode="auto">
          <a:xfrm>
            <a:off x="107504" y="3212976"/>
            <a:ext cx="2952328" cy="6206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Федеральный уровень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11" descr="C:\Users\User\Desktop\IMG_20231018_1150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4869160"/>
            <a:ext cx="1374800" cy="1833067"/>
          </a:xfrm>
          <a:prstGeom prst="rect">
            <a:avLst/>
          </a:prstGeom>
          <a:noFill/>
        </p:spPr>
      </p:pic>
      <p:pic>
        <p:nvPicPr>
          <p:cNvPr id="27" name="Picture 12" descr="C:\Users\User\Desktop\IMG_20231018_1150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4725144"/>
            <a:ext cx="1374800" cy="1833067"/>
          </a:xfrm>
          <a:prstGeom prst="rect">
            <a:avLst/>
          </a:prstGeom>
          <a:noFill/>
        </p:spPr>
      </p:pic>
      <p:pic>
        <p:nvPicPr>
          <p:cNvPr id="28" name="Picture 13" descr="C:\Users\User\Desktop\IMG_20231018_11502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2996952"/>
            <a:ext cx="1224136" cy="1632182"/>
          </a:xfrm>
          <a:prstGeom prst="rect">
            <a:avLst/>
          </a:prstGeom>
          <a:noFill/>
        </p:spPr>
      </p:pic>
      <p:pic>
        <p:nvPicPr>
          <p:cNvPr id="29" name="Picture 15" descr="C:\Users\User\Desktop\IMG_20231018_11472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5412971" y="3092086"/>
            <a:ext cx="1913198" cy="14348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911369999"/>
              </p:ext>
            </p:extLst>
          </p:nvPr>
        </p:nvGraphicFramePr>
        <p:xfrm>
          <a:off x="0" y="827088"/>
          <a:ext cx="9144000" cy="584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4"/>
          <p:cNvSpPr txBox="1">
            <a:spLocks/>
          </p:cNvSpPr>
          <p:nvPr/>
        </p:nvSpPr>
        <p:spPr bwMode="auto">
          <a:xfrm>
            <a:off x="467544" y="188640"/>
            <a:ext cx="8229600" cy="8367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Анализ динамики сформированности музыкальности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1066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68560" y="6846"/>
            <a:ext cx="97919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Транслируемость</a:t>
            </a:r>
            <a:r>
              <a:rPr lang="ru-RU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практических достижений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Профессиональной деятельности педагогического работника</a:t>
            </a:r>
            <a:endParaRPr lang="ru-RU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692696"/>
          <a:ext cx="6444208" cy="562343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9501"/>
                <a:gridCol w="6114707"/>
              </a:tblGrid>
              <a:tr h="89310">
                <a:tc rowSpan="9"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 уровень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талантов, номинация «Проект педагога»; ноябрь 2019; диплом №73452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158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Волшебный мир музыки. Методический материал. Презентация. Публикация на сайте 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edupress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 Август 2019</a:t>
                      </a:r>
                      <a:endParaRPr lang="ru-RU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89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Всероссийский педагогический конкурс, проводимый на сайте «Миллениум»; ноябрь 2020; диплом №0016279</a:t>
                      </a:r>
                      <a:endParaRPr lang="ru-RU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177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Всероссийский конкурс талантов, номинация «Проект педагога» (Игрушка, сделанная своими руками, как лучший </a:t>
                      </a:r>
                      <a:r>
                        <a:rPr lang="ru-RU" sz="1050" dirty="0" err="1">
                          <a:latin typeface="Times New Roman" pitchFamily="18" charset="0"/>
                          <a:cs typeface="Times New Roman" pitchFamily="18" charset="0"/>
                        </a:rPr>
                        <a:t>мотиватор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 для детей); ноябрь 2020; диплом №59254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177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Рекомендации от игрушки </a:t>
                      </a:r>
                      <a:r>
                        <a:rPr lang="ru-RU" sz="1050" dirty="0" err="1">
                          <a:latin typeface="Times New Roman" pitchFamily="18" charset="0"/>
                          <a:cs typeface="Times New Roman" pitchFamily="18" charset="0"/>
                        </a:rPr>
                        <a:t>мотиватора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 для родителей. Публикация методической разработки на образовательном портале </a:t>
                      </a:r>
                      <a:r>
                        <a:rPr lang="en-US" sz="1050" dirty="0" err="1">
                          <a:latin typeface="Times New Roman" pitchFamily="18" charset="0"/>
                          <a:cs typeface="Times New Roman" pitchFamily="18" charset="0"/>
                        </a:rPr>
                        <a:t>Rusolymp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. Март 2021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96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«Самодельные музыкальные инструменты». Публикация на сайте СМИ «Российское просвещение» 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rosprosvet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 Март 2021</a:t>
                      </a:r>
                      <a:endParaRPr lang="ru-RU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177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Развитие и формирование музыкальной и эмоциональной сферы ребенка дошкольного возраста посредством игры на музыкальных инструментах. Публикация на страницах образовательного СМИ Арт-талант. Апрель 2023</a:t>
                      </a:r>
                      <a:endParaRPr lang="ru-RU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89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«Угадай, на чем играю?». Публикация музыкально-дидактической игры на сайте 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gotovimyrok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com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 Июль 2023 г.</a:t>
                      </a:r>
                      <a:endParaRPr lang="ru-RU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1772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Буклет для родителей «Мотивация познавательной деятельности в ходе ООД». Публикация на сайте 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www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kssovshka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1050"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r>
                        <a:rPr lang="ru-RU" sz="1050">
                          <a:latin typeface="Times New Roman" pitchFamily="18" charset="0"/>
                          <a:cs typeface="Times New Roman" pitchFamily="18" charset="0"/>
                        </a:rPr>
                        <a:t>. Октябрь 2023	</a:t>
                      </a:r>
                      <a:endParaRPr lang="ru-RU" sz="105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265873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 уровень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Выступление на дистанционном мероприятии в рамках проекта «</a:t>
                      </a:r>
                      <a:r>
                        <a:rPr lang="ru-RU" sz="1050" dirty="0" err="1">
                          <a:latin typeface="Times New Roman" pitchFamily="18" charset="0"/>
                          <a:cs typeface="Times New Roman" pitchFamily="18" charset="0"/>
                        </a:rPr>
                        <a:t>Взаимообучение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 городов» сайте ГАОУ ДПО «Корпоративный университет»; тема выступления ««Развитие и формирование музыкальной и эмоциональной сферы ребенка дошкольного возраста посредством игры на музыкальных инструментах», октябрь 2023.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329345">
                <a:tc rowSpan="2"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Муниципальный уровень 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Выступление на городском методическом объединении музыкальных руководителей ДОУ  март 2023 «Развитие и формирование музыкальной и эмоциональной сферы ребенка дошкольного возраста посредством игры на музыкальных инструментах»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  <a:tr h="210556">
                <a:tc vMerge="1"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Выступление на </a:t>
                      </a:r>
                      <a:r>
                        <a:rPr lang="ru-RU" sz="1050" dirty="0" err="1">
                          <a:latin typeface="Times New Roman" pitchFamily="18" charset="0"/>
                          <a:cs typeface="Times New Roman" pitchFamily="18" charset="0"/>
                        </a:rPr>
                        <a:t>пед.советах</a:t>
                      </a:r>
                      <a:r>
                        <a:rPr lang="ru-RU" sz="105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2020-2023</a:t>
                      </a: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Куратор студентов Педагогического колледжа г.</a:t>
                      </a:r>
                      <a:r>
                        <a:rPr lang="ru-RU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Дзержинска, делилась опытом работы со студентами дошкольного отделения ГБПОУ ДПК (показательные занятия по развитию детей дошкольного возраста) 2021-2023</a:t>
                      </a:r>
                      <a:endParaRPr lang="ru-RU" sz="105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Выступление</a:t>
                      </a:r>
                      <a:r>
                        <a:rPr lang="ru-RU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 городском методическом объединении музыкальных руководителей на тему </a:t>
                      </a:r>
                      <a:r>
                        <a:rPr lang="ru-RU" sz="1050" dirty="0" smtClean="0">
                          <a:latin typeface="Times New Roman" pitchFamily="18" charset="0"/>
                          <a:cs typeface="Times New Roman" pitchFamily="18" charset="0"/>
                        </a:rPr>
                        <a:t>«Развитие и формирование музыкальной и эмоциональной сферы ребенка дошкольного возраста посредством игры на музыкальных инструментах» март 2023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4043" marR="34043" marT="0" marB="0"/>
                </a:tc>
              </a:tr>
            </a:tbl>
          </a:graphicData>
        </a:graphic>
      </p:graphicFrame>
      <p:pic>
        <p:nvPicPr>
          <p:cNvPr id="5" name="Picture 3" descr="C:\Users\User\Desktop\на педсове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620688"/>
            <a:ext cx="1772015" cy="1329011"/>
          </a:xfrm>
          <a:prstGeom prst="rect">
            <a:avLst/>
          </a:prstGeom>
          <a:noFill/>
        </p:spPr>
      </p:pic>
      <p:pic>
        <p:nvPicPr>
          <p:cNvPr id="6" name="Picture 4" descr="C:\Users\User\Desktop\с грамото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9200" y="1700808"/>
            <a:ext cx="1374800" cy="183306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780928"/>
            <a:ext cx="1374800" cy="183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7212" y="4437112"/>
            <a:ext cx="1266788" cy="168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309805" y="5413122"/>
            <a:ext cx="1651289" cy="12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191835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 bwMode="auto">
          <a:xfrm>
            <a:off x="107504" y="332656"/>
            <a:ext cx="9036496" cy="6309320"/>
          </a:xfrm>
        </p:spPr>
        <p:txBody>
          <a:bodyPr>
            <a:normAutofit fontScale="25000" lnSpcReduction="20000"/>
          </a:bodyPr>
          <a:lstStyle/>
          <a:p>
            <a:pPr marL="514350" lvl="0" indent="-514350" algn="l">
              <a:spcBef>
                <a:spcPts val="0"/>
              </a:spcBef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Нормативно-правовые документы:</a:t>
            </a:r>
          </a:p>
          <a:p>
            <a:pPr marL="742950" lvl="0" indent="-742950" algn="l">
              <a:spcBef>
                <a:spcPts val="0"/>
              </a:spcBef>
              <a:buAutoNum type="arabicPeriod"/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Закон об образовании 273_ФЗ «Об образовании в РФ»</a:t>
            </a:r>
          </a:p>
          <a:p>
            <a:pPr marL="742950" lvl="0" indent="-742950" algn="l">
              <a:spcBef>
                <a:spcPts val="0"/>
              </a:spcBef>
              <a:buAutoNum type="arabicPeriod"/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Мин.обр. и науки РФ от 17.10.2013 г. №1155 «Об утверждении ФГОС ДО»</a:t>
            </a:r>
          </a:p>
          <a:p>
            <a:pPr marL="742950" lvl="0" indent="-742950" algn="l">
              <a:spcBef>
                <a:spcPts val="0"/>
              </a:spcBef>
              <a:buAutoNum type="arabicPeriod"/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Росии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 25.11.2022 №1028 «Об утверждении ФОП ДО»</a:t>
            </a:r>
          </a:p>
          <a:p>
            <a:pPr marL="742950" lvl="0" indent="-742950" algn="l">
              <a:spcBef>
                <a:spcPts val="0"/>
              </a:spcBef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Программно-методическая литература:</a:t>
            </a:r>
          </a:p>
          <a:p>
            <a:pPr marL="742950" lvl="0" indent="-742950" algn="l">
              <a:spcBef>
                <a:spcPts val="0"/>
              </a:spcBef>
              <a:buAutoNum type="arabicPeriod"/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 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 рождения до школы» под ред. Н.Е.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Т.С. Комаровой, М.А. 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Васильевой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  <a:p>
            <a:pPr marL="742950" lvl="0" indent="-742950" algn="l">
              <a:spcBef>
                <a:spcPts val="0"/>
              </a:spcBef>
              <a:buAutoNum type="arabicPeriod"/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Ветлугина 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 А. Музыкальное воспитание в детском саду. / Н. А. Ветлугина. М.: Просвещение, 1981, 228 с.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Левин А.В. Воспитание творчеством. -  М.; Знание,2007. 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Савицкая Л.В. Развитие творческих способностей детей средствами музыкально – театрального искусства. – Мозырь: ООО ИД «Белый Ветер»,2004. 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Выготский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Л.С. Воображение и творчество в детском возрасте. – М.: Просвещение, 1991.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Л. С. Педагогическая психология / Под редакцией В. В Давыдова М.: Педагогика, 1991, 168 с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Ветлугина Н. А. Музыкально-игровое творчество у детей 5-7 лет //Художественное творчество в детском саду/ Под ред. Н. А. Ветлугиной. - М.: Просвещение, 1974. С. 107-121.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maam.ru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  Семинар (с презентацией) для педагогов ДОУ «Развитие мотивационной сферы детей дошкольного возраста» 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Майорова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Н.В., педагог-психолог МБДОУ № 267 г. Самара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Дубровская Е.А. Ступеньки музыкального развития: Пособие для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муз.руководителей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и воспитателей дошкольных образовательных учреждений. – М.: Просвещение, 2003. – 173 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nsportal.ru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Комиссарова Л. Н., Костина Э. П. Наглядные средства в музыкальном воспитании дошкольников. - М.: Просвещение, 1989. - 144 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Костина 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Э. П. Музыкальная среда как средство развития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креативности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ребенка / Э. П. Костина // Дошкольное воспитание. – 2006. - №№ 11, 12. – 16 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Костина Э. П. Комплексный мониторинг качества музыкального образования детей / Э. П. Костина // Доп. образование и воспитание. – 2007. - № 3. – 4 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Костина, Э. П. Ненасильственное взаимодействие и реализация личностно-ориентированной модели развития ребенка [ / Э. П.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 Кошелев, А.Д. Эмоциональное развитие дошкольников. / А. Д. Кошелевой. – М.: 1985. 174с.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Радынова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О.П. Музыкальное воспитание в детском саду. / О. П.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Радынова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др. - М.: 1994, 276 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Радынова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 П. Музыкальное развитие детей. Ч. 1. М.: 1997, 154 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«Создание мотивации дошкольников в процессе обучения и воспитания» Соболь Н.М., гимназия № 1512, 2015 год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Сериков В.В. Личностно–ориентированное образование // Педагогика. 1994. №5. С.41 - 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47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Теплов Б. М. Психология музыкальных способностей //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Избр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труды: В 2 т. Т. 1 - М.: Педагогика, 1985.-329 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karasuk-mbdou8.ucoz.ru  «Использование приемов мотивации детей дошкольного возраста»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Презентация к семинару –практикуму «Поддержка детской инициативы, эмоциональный настрой, методы мотивации дошкольников к деятельности» ст. воспитатель Рахаева И.И. 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Шкурко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Т.А. Танцевально-экспрессивный тренинг. </a:t>
            </a:r>
            <a:r>
              <a:rPr lang="en-US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 А.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Шкурко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Спб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.: Издательство «Речь», 2003.-192с.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Чумичева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Р. М. К вопросу о синтезе искусств в педагогическом процессе дошкольного учреждения // Дошкольное воспитание. 1995. №4. С. 15-21</a:t>
            </a: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514350" indent="-514350" algn="l">
              <a:spcBef>
                <a:spcPts val="0"/>
              </a:spcBef>
              <a:defRPr/>
            </a:pPr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Электронные образовательные ресурсы: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 tooltip="http://www.niro.nnov.ru/"/>
              </a:rPr>
              <a:t>http://www.niro.nnov.ru/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Сайт ГОУ ДПО НИРО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tabLst>
                <a:tab pos="1106488" algn="l"/>
              </a:tabLst>
              <a:defRPr/>
            </a:pPr>
            <a:r>
              <a:rPr lang="ru-RU" sz="4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 tooltip="http://www.ivalex.vistcom.ru/index.htm"/>
              </a:rPr>
              <a:t>http://www.ivalex.vistcom.ru/index.htm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Все для детского сада.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tabLst>
                <a:tab pos="1106488" algn="l"/>
              </a:tabLst>
              <a:defRPr/>
            </a:pPr>
            <a:r>
              <a:rPr lang="ru-RU" sz="4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 tooltip="http://doshkolnik.ru/"/>
              </a:rPr>
              <a:t>http://doshkolnik.ru/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Дошкольник.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l">
              <a:spcBef>
                <a:spcPts val="0"/>
              </a:spcBef>
              <a:buFont typeface="+mj-lt"/>
              <a:buAutoNum type="arabicPeriod"/>
              <a:defRPr/>
            </a:pPr>
            <a:r>
              <a:rPr lang="ru-RU" sz="48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5" tooltip="http://www.maaam.ru/"/>
              </a:rPr>
              <a:t>http://www.maaam.ru/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Социальный образовательный интернет-проект «</a:t>
            </a:r>
            <a:r>
              <a:rPr lang="ru-RU" sz="4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Маам.ру</a:t>
            </a:r>
            <a:r>
              <a:rPr lang="ru-RU" sz="4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sz="48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5940152" y="-99392"/>
            <a:ext cx="27780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</a:rPr>
              <a:t>Источники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751278" y="188640"/>
            <a:ext cx="4586512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ru-RU" sz="5400" b="1" i="1" cap="none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5400" b="1" i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5400" b="1" i="1" cap="none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авершена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5400" b="1" i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 scaled="1"/>
              </a:gradFill>
            </a:endParaRPr>
          </a:p>
          <a:p>
            <a:pPr algn="ctr">
              <a:defRPr/>
            </a:pPr>
            <a:r>
              <a:rPr lang="ru-RU" sz="5400" b="1" i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5400" b="1" i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5400" b="1" i="1" spc="50" dirty="0" smtClean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5400" b="1" i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5400" b="1" i="1" cap="none" spc="50" dirty="0">
              <a:ln w="11430"/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1979712" y="908720"/>
            <a:ext cx="1872208" cy="31190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 bwMode="auto">
          <a:xfrm>
            <a:off x="2267744" y="4581128"/>
            <a:ext cx="65580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4400" b="1" i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 рада ответить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i="1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400" b="1" i="1" cap="none" spc="5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ваши вопросы)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217752610"/>
              </p:ext>
            </p:extLst>
          </p:nvPr>
        </p:nvGraphicFramePr>
        <p:xfrm>
          <a:off x="0" y="639763"/>
          <a:ext cx="8928992" cy="627888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376264"/>
                <a:gridCol w="655272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Научно-исследовательские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Работы педагогов и психологов: </a:t>
                      </a:r>
                    </a:p>
                    <a:p>
                      <a:r>
                        <a:rPr lang="ru-RU" sz="16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Леонтьев А.П., Ушинский К.,.</a:t>
                      </a:r>
                      <a:r>
                        <a:rPr lang="ru-RU" sz="1600" b="0" u="non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Маслоу</a:t>
                      </a:r>
                      <a:r>
                        <a:rPr lang="ru-RU" sz="16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 А, Выготский Л.С., </a:t>
                      </a:r>
                      <a:r>
                        <a:rPr lang="ru-RU" sz="1600" b="0" u="non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Подьяков</a:t>
                      </a:r>
                      <a:r>
                        <a:rPr lang="ru-RU" sz="16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 Н. Н, Усова А, П., </a:t>
                      </a:r>
                      <a:r>
                        <a:rPr lang="ru-RU" sz="1600" b="0" u="non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Люблинская</a:t>
                      </a:r>
                      <a:r>
                        <a:rPr lang="ru-RU" sz="16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 А. А., </a:t>
                      </a:r>
                      <a:r>
                        <a:rPr lang="ru-RU" sz="1600" b="0" u="none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Венгер</a:t>
                      </a:r>
                      <a:r>
                        <a:rPr lang="ru-RU" sz="1600" b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 Л. А., Дьяченко О. М, Жуковская Р.И,</a:t>
                      </a:r>
                      <a:r>
                        <a:rPr lang="ru-RU" sz="1600" b="0" u="non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Гальперин П. Я, Рубинштейн С. Л., Шварц И. Е. </a:t>
                      </a:r>
                      <a:endParaRPr lang="ru-RU" sz="16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3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Организационно-педагогические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Современные требования ФГОС ДО: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«СОДЕРЖАНИЕ ПРОГРАММЫ ДОЛЖНО ОБЕСПЕЧИВАТЬ ФИЗИЧЕСКОЕ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ПСИХИЧЕСКОЕ РАЗВИТИЕ ДЕТЕЙ В РАЗЛИЧНЫХ ВИДАХ ДЕЯТЕЛЬНОСТИ…»   (п. 2.6 ФГОС ДО) 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«ПОДДЕРЖКА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ИНИЦИАТИВЫ ДЕТЕЙ В РАЗЛИЧНЫХ ВИДАХ ДЕЯТЕЛЬНОСТИ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 (п. 1.2 ФГОС ДО)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СТАНДАРТ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НАПРАВЛЕН НА РЕШЕНИЕ ЗАДАЧ: «…ОХРАНЫ И УКРЕПЛЕНИЯ ФИЗИЧЕСКОГО И ПСИХИЧЕСКОГО ЗДОРОВЬЯ ДЕТЕЙ, В ТОМ ЧИСЛЕ ИХ ЭМОЦИОНАЛЬНОГО БЛАГОПОУЧИЯ…» (п. 1.4. ФГОС ДО)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«СОЗДАНИЕОБРАЗОВАТЕЛЬНОЙ  СРЕДЫ, КОТОРАЯ ОБЕСПЕЧИВАЕТ ЭМОЦИОНАЛЬНОЕ БЛАГОПОЛУЧИЕ ДЕТЕЙ…» (п. 3.1 ФГОС ДО)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«ПРИ СОБЛЮДЕНИИ ТРЕБОВАНИЙ К УСЛОВИЯМ РЕАЛИЗАЦИИ ПРОГРАММЫ НАСТОЯЩИЕ ЦЕЛЕВЫЕ ОРИЕНТИРЫ ПРЕДПОЛАГАЮТ ФОРМИРОВАНИЕ У ДЕТЕЙ ДОШКОЛЬНОГО ВОЗРАСТА ПРЕДПОСЫЛОК К УЧЕБНОЙ ДЕЯТЕЛЬНОСТИ НА ЭТАПЕ ЗАВЕРШЕНИЯ ИМИ ДОШКОЛЬНОГО ОБРАЗОВАНИЯ» (п. 4.7 ФГОС ДО). </a:t>
                      </a:r>
                    </a:p>
                    <a:p>
                      <a:pPr marL="0" marR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Современные требования ФОП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ДО: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 «… способствовать дальнейшему развитию у детей навыков…. Игры и импровизации мелодий на ДМИ; творческой  активности детей.» (п. 21.6 ФОП ДО)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Методические 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Изучение авторских программ и методических</a:t>
                      </a:r>
                      <a:r>
                        <a:rPr lang="ru-RU" sz="1600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разработок:</a:t>
                      </a:r>
                    </a:p>
                    <a:p>
                      <a:r>
                        <a:rPr kumimoji="0" lang="ru-RU" sz="1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Шамовой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Т.И.,  Ветлугина Н.А., Дзержинская Л., </a:t>
                      </a:r>
                      <a:r>
                        <a:rPr kumimoji="0" lang="ru-RU" sz="1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Метлов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Н., </a:t>
                      </a:r>
                      <a:r>
                        <a:rPr kumimoji="0" lang="ru-RU" sz="1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Радынова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 0.П., Костина Э.П., Теплов Б. М., Д. Б. </a:t>
                      </a:r>
                      <a:r>
                        <a:rPr kumimoji="0" lang="ru-RU" sz="1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Кабалевский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, Б. В. Асафьев, Б.М. </a:t>
                      </a:r>
                      <a:r>
                        <a:rPr kumimoji="0" lang="ru-RU" sz="1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Неменский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, Т.Э. </a:t>
                      </a:r>
                      <a:r>
                        <a:rPr kumimoji="0" lang="ru-RU" sz="16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Тютюнникова</a:t>
                      </a:r>
                      <a:r>
                        <a:rPr kumimoji="0" lang="ru-RU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3180" y="116632"/>
            <a:ext cx="795121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словия формирования личного вклада педагога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4779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9963" y="0"/>
            <a:ext cx="652133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 личного вклада педагога 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75" y="3902144"/>
            <a:ext cx="3960440" cy="2975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6512" y="1341446"/>
            <a:ext cx="4416215" cy="25916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построение 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образования, становится субъектом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97907" y="1463757"/>
            <a:ext cx="4282605" cy="26853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познавательных интересов и познавательных действий ребенка в различных видах деятельности;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возрастная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адекватность дошкольного образования (соответствие условий, требований, методов возрасту и особенностям развития)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53617" y="1071416"/>
            <a:ext cx="2592288" cy="3960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ПРОТИВОРЕЧИЯ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672505">
            <a:off x="3779912" y="3462144"/>
            <a:ext cx="1694090" cy="941824"/>
          </a:xfrm>
          <a:prstGeom prst="curved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97907" y="4559634"/>
            <a:ext cx="3490517" cy="15336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может делать все, что он хочет, а хотеть он должен то, что нужно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45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192319" y="188640"/>
            <a:ext cx="88024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Теоретическое обоснование личного вклада педагога 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5320679" y="1034700"/>
            <a:ext cx="3816424" cy="20832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Ситуация, когда учебная деятельность определяется мотивами взрослых, а собственные интересы ребенка остаются в стороне, приводит к ряду негативных последствий. </a:t>
            </a:r>
            <a:endParaRPr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059832" y="5575273"/>
            <a:ext cx="2955488" cy="123810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Педагогическое взаимодействие направлено на развитие ребенка и не только. 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467544" y="4199225"/>
            <a:ext cx="1554617" cy="216869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Прямоугольник 5"/>
          <p:cNvSpPr/>
          <p:nvPr/>
        </p:nvSpPr>
        <p:spPr bwMode="auto">
          <a:xfrm>
            <a:off x="71326" y="6071177"/>
            <a:ext cx="2736304" cy="68663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В.А. Сухомлинский</a:t>
            </a:r>
            <a:endParaRPr/>
          </a:p>
        </p:txBody>
      </p:sp>
      <p:sp>
        <p:nvSpPr>
          <p:cNvPr id="7" name="Стрелка вправо 6"/>
          <p:cNvSpPr/>
          <p:nvPr/>
        </p:nvSpPr>
        <p:spPr bwMode="auto">
          <a:xfrm>
            <a:off x="2339752" y="5949280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19597" y="1034699"/>
            <a:ext cx="4756458" cy="20832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Концепция развития личности (А. Г.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Асмолов</a:t>
            </a: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, Л.С.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Выготский</a:t>
            </a: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, А.Н. Леонтьев) и психолого-педагогические образовательные системы (П. П.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Блонский</a:t>
            </a: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, О.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Декроли</a:t>
            </a: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, Дж. </a:t>
            </a:r>
            <a:r>
              <a:rPr lang="ru-RU" sz="2000" dirty="0" err="1">
                <a:solidFill>
                  <a:srgbClr val="002060"/>
                </a:solidFill>
                <a:latin typeface="Times New Roman"/>
                <a:cs typeface="Times New Roman"/>
              </a:rPr>
              <a:t>Дьюи</a:t>
            </a:r>
            <a:r>
              <a:rPr lang="ru-RU" sz="2000" dirty="0">
                <a:solidFill>
                  <a:srgbClr val="002060"/>
                </a:solidFill>
                <a:latin typeface="Times New Roman"/>
                <a:cs typeface="Times New Roman"/>
              </a:rPr>
              <a:t>, Н.А. Короткова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167393756" name="Рисунок 3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7361062" y="3124661"/>
            <a:ext cx="1506387" cy="167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5992967" name="Прямоугольник 5"/>
          <p:cNvSpPr/>
          <p:nvPr/>
        </p:nvSpPr>
        <p:spPr bwMode="auto">
          <a:xfrm>
            <a:off x="6288319" y="4686584"/>
            <a:ext cx="2736303" cy="686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  <a:latin typeface="Times New Roman"/>
                <a:cs typeface="Times New Roman"/>
              </a:rPr>
              <a:t>Н.А. Метлов</a:t>
            </a:r>
            <a:endParaRPr/>
          </a:p>
        </p:txBody>
      </p:sp>
      <p:pic>
        <p:nvPicPr>
          <p:cNvPr id="25823069" name="Рисунок 4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3439461" y="3140968"/>
            <a:ext cx="2163525" cy="180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292142" name="Прямоугольник 5"/>
          <p:cNvSpPr/>
          <p:nvPr/>
        </p:nvSpPr>
        <p:spPr bwMode="auto">
          <a:xfrm>
            <a:off x="3275856" y="4869160"/>
            <a:ext cx="2499049" cy="5417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sz="2000" b="1">
                <a:latin typeface="Times New Roman"/>
                <a:cs typeface="Times New Roman"/>
              </a:rPr>
              <a:t>Карл Орф</a:t>
            </a:r>
          </a:p>
        </p:txBody>
      </p:sp>
      <p:sp>
        <p:nvSpPr>
          <p:cNvPr id="16" name="Стрелка вправо 15"/>
          <p:cNvSpPr/>
          <p:nvPr/>
        </p:nvSpPr>
        <p:spPr bwMode="auto">
          <a:xfrm>
            <a:off x="4499992" y="2636912"/>
            <a:ext cx="978408" cy="484632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153016" y="5503265"/>
            <a:ext cx="2955488" cy="1238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Эмоции служат одним из главных механизмов регуляции психической деятельности и поведения человека. (Д.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Гоулман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И.Н. Андреева)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522744843"/>
              </p:ext>
            </p:extLst>
          </p:nvPr>
        </p:nvGraphicFramePr>
        <p:xfrm>
          <a:off x="179512" y="0"/>
          <a:ext cx="8784976" cy="5427773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8784976"/>
              </a:tblGrid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Цель: доказать что развитие эмоциональной сферы дошкольников является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необходимым условием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организации  игры на детских музыкальных инструментах детей дошкольного возраста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47653">
                <a:tc>
                  <a:txBody>
                    <a:bodyPr/>
                    <a:lstStyle/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5223858"/>
              </p:ext>
            </p:extLst>
          </p:nvPr>
        </p:nvGraphicFramePr>
        <p:xfrm>
          <a:off x="0" y="1111551"/>
          <a:ext cx="9144000" cy="6100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9872"/>
                <a:gridCol w="5724128"/>
              </a:tblGrid>
              <a:tr h="51724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саморазвития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работа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 детьми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Определить пути формирования эмоциональной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музыкальной сферы дошкольников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 музыкальным занятиям посредством игры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ДМИ.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Выявить положительное влияние партнерского взаимодействия на развитие музыкальности воспитанников системы дошкольного образования.</a:t>
                      </a: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Выявить психолого-педагогические условия формирования эмоциональной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сферы дошкольника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музыкальных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занятиях.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Предложить пути повышения мотивации на музыкальных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занятиях в системе дошкольного музыкального образования.</a:t>
                      </a:r>
                    </a:p>
                    <a:p>
                      <a:pPr algn="ctr"/>
                      <a:endParaRPr lang="ru-RU" sz="16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максимально использовать разнообразные виды детской деятельности, их интеграция в целях повышения эффективности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воспитательно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-образовательного процесса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творчески организовывать воспитательно-образовательный процесс, создавать условия для передачи заданного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эмоционального состояния</a:t>
                      </a: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вариативно использовать образовательный материал, позволяющий развивать творчество в соответствии с интересами и наклонностями каждого ребенка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продолжать учить детей исполнять простейшие мелодии на ДМИ, развивать навыки элементарного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музицирования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продожать</a:t>
                      </a:r>
                      <a:r>
                        <a:rPr lang="ru-RU" sz="1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способствовать развитию навыка культуры слушания у детей, слушать и понимать музыку быть эмоционально </a:t>
                      </a:r>
                      <a:r>
                        <a:rPr lang="ru-RU" sz="1400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отззывчивыми</a:t>
                      </a:r>
                      <a:endParaRPr lang="ru-RU" sz="140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уважительно относиться к результатам детского творчества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дооснастить развивающую предметно-пространственной среду: костюмами и атрибутами, играми.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разработать конспекты, планирование, проект, информационный буклет для родителей; провести </a:t>
                      </a:r>
                      <a:r>
                        <a:rPr lang="ru-RU" sz="1400" dirty="0" err="1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род.собрания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запланированные мероприятия.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сделать  жизнь  наших воспитанников интересной и содержательной, наполненной  радостью и творчества.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7111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2-конечная звезда 10"/>
          <p:cNvSpPr/>
          <p:nvPr/>
        </p:nvSpPr>
        <p:spPr>
          <a:xfrm>
            <a:off x="3059832" y="2492896"/>
            <a:ext cx="6408712" cy="3096344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Положительный эмоциональный настрой способствует успешному усвоению учебного материала при организации игры на детских музыкальных инструментах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1523" y="8531"/>
            <a:ext cx="49664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Ведущая педагогическая идея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гмо\2020-10-30 10-27-46.jpg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292494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Горизонтальный свиток 6"/>
          <p:cNvSpPr/>
          <p:nvPr/>
        </p:nvSpPr>
        <p:spPr bwMode="auto">
          <a:xfrm>
            <a:off x="971600" y="332656"/>
            <a:ext cx="7776864" cy="2592288"/>
          </a:xfrm>
          <a:prstGeom prst="horizontalScroll">
            <a:avLst>
              <a:gd name="adj" fmla="val 125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Развитие эмоциональной сферы дошкольников происходит в течение всего дошкольного периода. Более всего эмоциональное развитие проявляется на музыкальных занятиях в детском саду. Художественно-эстетическая область направлена на формирование элементарных представлений о видах искусства, фольклора, восприятия музыки, реализацию самостоятельной творческой деятельности, в процессе которой у ребёнка появляются первые эмоции, отклик на восприятие музыки.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олна 7"/>
          <p:cNvSpPr/>
          <p:nvPr/>
        </p:nvSpPr>
        <p:spPr bwMode="auto">
          <a:xfrm>
            <a:off x="467544" y="5517233"/>
            <a:ext cx="8352928" cy="1340768"/>
          </a:xfrm>
          <a:prstGeom prst="wave">
            <a:avLst>
              <a:gd name="adj1" fmla="val 12500"/>
              <a:gd name="adj2" fmla="val 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14999"/>
              </a:lnSpc>
              <a:defRPr/>
            </a:pPr>
            <a:r>
              <a:rPr lang="ru-RU" sz="1400" b="1" u="sng" dirty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Ключевые слова</a:t>
            </a:r>
            <a:r>
              <a:rPr lang="ru-RU" sz="1400" dirty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: </a:t>
            </a:r>
            <a:r>
              <a:rPr lang="ru-RU" sz="1400" b="1" dirty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эмоциональная сфера, эмоции, музыкальность, музыкальное </a:t>
            </a:r>
            <a:r>
              <a:rPr lang="ru-RU" sz="1400" b="1" dirty="0" smtClean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воспитание, </a:t>
            </a:r>
            <a:r>
              <a:rPr lang="ru-RU" sz="1400" b="1" dirty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музыкальная </a:t>
            </a:r>
            <a:r>
              <a:rPr lang="ru-RU" sz="1400" b="1" dirty="0" smtClean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деятельность (игра на </a:t>
            </a:r>
            <a:r>
              <a:rPr lang="ru-RU" sz="1400" b="1" dirty="0" err="1" smtClean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дми</a:t>
            </a:r>
            <a:r>
              <a:rPr lang="ru-RU" sz="1400" b="1" dirty="0" smtClean="0">
                <a:solidFill>
                  <a:srgbClr val="002060"/>
                </a:solidFill>
                <a:latin typeface="Georgia"/>
                <a:ea typeface="Calibri"/>
                <a:cs typeface="Times New Roman"/>
              </a:rPr>
              <a:t>)</a:t>
            </a: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07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509842" y="-71462"/>
            <a:ext cx="81243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Деятельностный аспект личного вклада педагога 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 scaled="1"/>
                </a:gradFill>
                <a:latin typeface="Times New Roman" pitchFamily="18" charset="0"/>
                <a:cs typeface="Times New Roman" pitchFamily="18" charset="0"/>
              </a:rPr>
              <a:t>в развитие образования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5220072" y="620688"/>
            <a:ext cx="3635896" cy="3870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/>
                <a:cs typeface="Times New Roman"/>
              </a:rPr>
              <a:t>1 этап - исследовательский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5496" y="476672"/>
            <a:ext cx="2736304" cy="32137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Педагоги</a:t>
            </a:r>
            <a:endParaRPr sz="1800" dirty="0" smtClean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Исследование  уровня  </a:t>
            </a:r>
            <a:r>
              <a:rPr lang="ru-RU" sz="18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сформированности</a:t>
            </a:r>
            <a:r>
              <a:rPr lang="ru-RU" sz="1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навыков </a:t>
            </a:r>
            <a:r>
              <a:rPr lang="ru-RU" sz="18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музицирования</a:t>
            </a:r>
            <a:endParaRPr sz="1800" dirty="0" smtClean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Изучение и анализ литературы по теме</a:t>
            </a:r>
            <a:endParaRPr sz="1800" dirty="0" smtClean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Планирование работы </a:t>
            </a:r>
            <a:endParaRPr sz="1800" dirty="0" smtClean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Составление конспектов ООД</a:t>
            </a:r>
            <a:endParaRPr sz="1800" dirty="0" smtClean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sz="18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Изготовление  игр и пособий</a:t>
            </a:r>
            <a:endParaRPr sz="18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228184" y="1052736"/>
            <a:ext cx="2736304" cy="242608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/>
                <a:cs typeface="Times New Roman"/>
              </a:rPr>
              <a:t>Родители (законные представители)</a:t>
            </a:r>
            <a:endParaRPr dirty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Опрос, анкетирование  </a:t>
            </a:r>
            <a:endParaRPr dirty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Оформление  памяток, буклетов</a:t>
            </a:r>
            <a:endParaRPr dirty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Изготовление атрибутов, костюмов для игровой деятельности</a:t>
            </a:r>
            <a:endParaRPr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843808" y="1052736"/>
            <a:ext cx="3357585" cy="25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b="1" dirty="0">
                <a:solidFill>
                  <a:srgbClr val="002060"/>
                </a:solidFill>
                <a:latin typeface="Times New Roman"/>
                <a:cs typeface="Times New Roman"/>
              </a:rPr>
              <a:t>Дети</a:t>
            </a:r>
            <a:endParaRPr dirty="0">
              <a:latin typeface="Times New Roman"/>
              <a:cs typeface="Times New Roman"/>
            </a:endParaRPr>
          </a:p>
          <a:p>
            <a:pPr lvl="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 Беседы</a:t>
            </a:r>
            <a:endParaRPr dirty="0">
              <a:latin typeface="Times New Roman"/>
              <a:cs typeface="Times New Roman"/>
            </a:endParaRPr>
          </a:p>
          <a:p>
            <a:pPr lvl="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 Рассматривание иллюстраций</a:t>
            </a:r>
            <a:endParaRPr dirty="0">
              <a:latin typeface="Times New Roman"/>
              <a:cs typeface="Times New Roman"/>
            </a:endParaRPr>
          </a:p>
          <a:p>
            <a:pPr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Создать картотеку дидактических игр, </a:t>
            </a:r>
            <a:r>
              <a:rPr lang="ru-RU" dirty="0" err="1">
                <a:solidFill>
                  <a:srgbClr val="002060"/>
                </a:solidFill>
                <a:latin typeface="Times New Roman"/>
                <a:cs typeface="Times New Roman"/>
              </a:rPr>
              <a:t>медиатеку</a:t>
            </a: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 музыкальных произведений для оркестра на  электронном носителе;</a:t>
            </a:r>
            <a:endParaRPr dirty="0">
              <a:latin typeface="Times New Roman"/>
              <a:cs typeface="Times New Roman"/>
            </a:endParaRPr>
          </a:p>
          <a:p>
            <a:pPr lvl="0" algn="ctr">
              <a:buFont typeface="Arial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Times New Roman"/>
                <a:cs typeface="Times New Roman"/>
              </a:rPr>
              <a:t> Продуктивная деятельность 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type="subTitle" idx="1"/>
          </p:nvPr>
        </p:nvSpPr>
        <p:spPr bwMode="auto">
          <a:xfrm>
            <a:off x="1115616" y="3573017"/>
            <a:ext cx="7776864" cy="13681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/>
          </a:bodyPr>
          <a:lstStyle/>
          <a:p>
            <a:pPr>
              <a:buNone/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совместной образовательной деятельности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мотив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деятельности, проблемная постановка и принятие цели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процесс совместной деятельности по достижению цели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деятельность детей (коммуникативная, познавательная, продуктивная, творческая , совместная с педагогом и со сверстниками в парах, малых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группах)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обсуждение 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результатов (рефлексия)  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  <a:defRPr/>
            </a:pPr>
            <a:endParaRPr lang="ru-RU" sz="2000" dirty="0"/>
          </a:p>
        </p:txBody>
      </p:sp>
      <p:pic>
        <p:nvPicPr>
          <p:cNvPr id="2083165228" name="Рисунок 2083165227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79512" y="458112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 bwMode="auto">
          <a:xfrm>
            <a:off x="3131840" y="6093296"/>
            <a:ext cx="3528392" cy="62821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Утренник, посвященный 9 мая</a:t>
            </a:r>
          </a:p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Оркестр «На парад»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slow" p14:dur="1600" advClick="1">
        <p:fade thruBlk="0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 bwMode="auto">
          <a:xfrm>
            <a:off x="521303" y="44624"/>
            <a:ext cx="7992888" cy="914400"/>
          </a:xfrm>
          <a:prstGeom prst="wave">
            <a:avLst>
              <a:gd name="adj1" fmla="val 12500"/>
              <a:gd name="adj2" fmla="val 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Музыкально-игровое и танцевальное творчество с ДМИ</a:t>
            </a:r>
            <a:endParaRPr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 bwMode="auto">
          <a:xfrm>
            <a:off x="1986504" y="784833"/>
            <a:ext cx="4831355" cy="5858876"/>
          </a:xfrm>
          <a:prstGeom prst="verticalScroll">
            <a:avLst>
              <a:gd name="adj" fmla="val 125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indent="438149" algn="ctr">
              <a:defRPr/>
            </a:pPr>
            <a:r>
              <a:rPr lang="ru-RU" sz="1600" b="1" i="1" u="sng" dirty="0">
                <a:solidFill>
                  <a:srgbClr val="002060"/>
                </a:solidFill>
                <a:latin typeface="Times New Roman"/>
                <a:cs typeface="Times New Roman"/>
              </a:rPr>
              <a:t>Музыкальные игры 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помогают развивать эмоциональному сферу, пополняют «эмоциональный словарь.</a:t>
            </a:r>
            <a:endParaRPr sz="1600" dirty="0">
              <a:solidFill>
                <a:srgbClr val="002060"/>
              </a:solidFill>
            </a:endParaRPr>
          </a:p>
          <a:p>
            <a:pPr indent="438149" algn="ctr">
              <a:defRPr/>
            </a:pPr>
            <a:r>
              <a:rPr lang="ru-RU" sz="1600" b="1" i="1" u="sng" dirty="0">
                <a:solidFill>
                  <a:srgbClr val="002060"/>
                </a:solidFill>
                <a:latin typeface="Times New Roman"/>
                <a:cs typeface="Times New Roman"/>
              </a:rPr>
              <a:t>Танцевальное творчество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cs typeface="Times New Roman"/>
              </a:rPr>
              <a:t>                                  </a:t>
            </a:r>
            <a:r>
              <a:rPr lang="ru-RU" sz="1600" b="1" dirty="0">
                <a:solidFill>
                  <a:srgbClr val="002060"/>
                </a:solidFill>
                <a:latin typeface="Times New Roman"/>
                <a:cs typeface="Times New Roman"/>
              </a:rPr>
              <a:t>эмоциональная приподнятость - важная черта творческой деятельности. В этом виде деятельности создаются благоприятные возможности для эмоционального раскрепощения  и самораскрытия ребенка. Толчком к самовыражению                   в танце становятся- эмоции. Сочинению ребенка присущ индивидуальный «почерк», собственное отношение и адекватность выразительно –изобразительных средств воплощения образа.</a:t>
            </a:r>
            <a:endParaRPr dirty="0">
              <a:solidFill>
                <a:srgbClr val="002060"/>
              </a:solidFill>
            </a:endParaRPr>
          </a:p>
          <a:p>
            <a:pPr indent="438149" algn="ctr">
              <a:defRPr/>
            </a:pPr>
            <a:endParaRPr lang="ru-RU" sz="1400" b="1" dirty="0">
              <a:solidFill>
                <a:srgbClr val="C00000"/>
              </a:solidFill>
              <a:latin typeface="Georgia"/>
            </a:endParaRPr>
          </a:p>
          <a:p>
            <a:pPr indent="438149" algn="ctr">
              <a:defRPr/>
            </a:pPr>
            <a:endParaRPr lang="ru-RU" sz="1400" b="1" dirty="0">
              <a:solidFill>
                <a:srgbClr val="006600"/>
              </a:solidFill>
              <a:latin typeface="Georgi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tretch/>
        </p:blipFill>
        <p:spPr bwMode="auto">
          <a:xfrm>
            <a:off x="0" y="1844824"/>
            <a:ext cx="2845824" cy="213274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120325" name="Рисунок 10120324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6144056" y="3789040"/>
            <a:ext cx="2999944" cy="2249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91365453" name="Picture 15" descr="C:\Users\user\Desktop\фото\20201019_091448.jpg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6619592" y="980728"/>
            <a:ext cx="2128836" cy="2838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 bwMode="auto">
          <a:xfrm>
            <a:off x="107504" y="3861048"/>
            <a:ext cx="2520280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Оркестр рук</a:t>
            </a:r>
          </a:p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«Звонкие </a:t>
            </a:r>
            <a:r>
              <a:rPr lang="ru-RU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хлопочки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228184" y="5949280"/>
            <a:ext cx="2808312" cy="77223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Новогодний утренник</a:t>
            </a:r>
          </a:p>
          <a:p>
            <a:pPr algn="ctr">
              <a:defRPr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Оркестр «Сосульки»</a:t>
            </a:r>
            <a:endParaRPr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spd="med" p14:dur="750" advClick="1">
        <p:fade thruBlk="0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2116</Words>
  <Application>Microsoft Office PowerPoint</Application>
  <DocSecurity>0</DocSecurity>
  <PresentationFormat>Экран (4:3)</PresentationFormat>
  <Paragraphs>266</Paragraphs>
  <Slides>27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                  Неволя Дарья Ивановна Должность: музыкальный руководитель  МБДОУ «Детский сад №133»  г. Дзержинск Нижегородской области Образование: средне-профессиональное,   Дзержинский педагогический  колледж Квалификация – воспитатель детей  дошкольного возраста, руководитель физического воспитания;  высшее (юрист) КПК: 2021, 72 ч. ГБОУ ДПО НИРО «Теория и практика музыкального образования в условиях реализации ФГОС ДО» Категория: высшая Стаж в должности 14 лет,  в данном учреждении с 2010 г   Личный сайт педагога: https://infourok.ru/user/nevolya-darya-ivanovna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Способы  восстановления внимания и поддержки положительного эмоционального настроя в ходе музыкальных занятий (при игре на ДМИ)</vt:lpstr>
      <vt:lpstr>Слайд 18</vt:lpstr>
      <vt:lpstr>Продукт</vt:lpstr>
      <vt:lpstr>Рефлексия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Manager/>
  <Company>Microsoft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Admin</dc:creator>
  <cp:keywords/>
  <dc:description/>
  <cp:lastModifiedBy>User</cp:lastModifiedBy>
  <cp:revision>126</cp:revision>
  <dcterms:created xsi:type="dcterms:W3CDTF">2013-03-02T11:51:33Z</dcterms:created>
  <dcterms:modified xsi:type="dcterms:W3CDTF">2023-10-23T08:22:44Z</dcterms:modified>
  <cp:category/>
  <dc:identifier/>
  <cp:contentStatus/>
  <dc:language/>
  <cp:version/>
</cp:coreProperties>
</file>