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7"/>
  </p:notesMasterIdLst>
  <p:sldIdLst>
    <p:sldId id="256" r:id="rId2"/>
    <p:sldId id="257" r:id="rId3"/>
    <p:sldId id="270" r:id="rId4"/>
    <p:sldId id="300" r:id="rId5"/>
    <p:sldId id="261" r:id="rId6"/>
    <p:sldId id="271" r:id="rId7"/>
    <p:sldId id="263" r:id="rId8"/>
    <p:sldId id="292" r:id="rId9"/>
    <p:sldId id="264" r:id="rId10"/>
    <p:sldId id="294" r:id="rId11"/>
    <p:sldId id="265" r:id="rId12"/>
    <p:sldId id="302" r:id="rId13"/>
    <p:sldId id="295" r:id="rId14"/>
    <p:sldId id="314" r:id="rId15"/>
    <p:sldId id="278" r:id="rId16"/>
    <p:sldId id="304" r:id="rId17"/>
    <p:sldId id="303" r:id="rId18"/>
    <p:sldId id="268" r:id="rId19"/>
    <p:sldId id="274" r:id="rId20"/>
    <p:sldId id="275" r:id="rId21"/>
    <p:sldId id="277" r:id="rId22"/>
    <p:sldId id="306" r:id="rId23"/>
    <p:sldId id="309" r:id="rId24"/>
    <p:sldId id="279" r:id="rId25"/>
    <p:sldId id="284" r:id="rId26"/>
    <p:sldId id="280" r:id="rId27"/>
    <p:sldId id="281" r:id="rId28"/>
    <p:sldId id="287" r:id="rId29"/>
    <p:sldId id="288" r:id="rId30"/>
    <p:sldId id="289" r:id="rId31"/>
    <p:sldId id="290" r:id="rId32"/>
    <p:sldId id="291" r:id="rId33"/>
    <p:sldId id="307" r:id="rId34"/>
    <p:sldId id="283" r:id="rId35"/>
    <p:sldId id="316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5C747-7024-4DD6-92BA-24929169CBAE}" type="datetimeFigureOut">
              <a:rPr lang="ru-RU" smtClean="0"/>
              <a:t>23.05.2024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446B15-3872-4866-8F36-FE403732B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063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46B15-3872-4866-8F36-FE403732BA5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222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46B15-3872-4866-8F36-FE403732BA57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505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4BF04-5879-4F33-B053-DFF5E40BD536}" type="datetimeFigureOut">
              <a:rPr lang="ru-RU" smtClean="0"/>
              <a:t>23.05.2024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8746A-5369-450B-A12E-B1CE6FA501A7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4BF04-5879-4F33-B053-DFF5E40BD536}" type="datetimeFigureOut">
              <a:rPr lang="ru-RU" smtClean="0"/>
              <a:t>23.05.2024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8746A-5369-450B-A12E-B1CE6FA501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4BF04-5879-4F33-B053-DFF5E40BD536}" type="datetimeFigureOut">
              <a:rPr lang="ru-RU" smtClean="0"/>
              <a:t>23.05.2024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8746A-5369-450B-A12E-B1CE6FA501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4BF04-5879-4F33-B053-DFF5E40BD536}" type="datetimeFigureOut">
              <a:rPr lang="ru-RU" smtClean="0"/>
              <a:t>23.05.2024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8746A-5369-450B-A12E-B1CE6FA501A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4BF04-5879-4F33-B053-DFF5E40BD536}" type="datetimeFigureOut">
              <a:rPr lang="ru-RU" smtClean="0"/>
              <a:t>23.05.2024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8746A-5369-450B-A12E-B1CE6FA501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4BF04-5879-4F33-B053-DFF5E40BD536}" type="datetimeFigureOut">
              <a:rPr lang="ru-RU" smtClean="0"/>
              <a:t>23.05.2024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8746A-5369-450B-A12E-B1CE6FA501A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4BF04-5879-4F33-B053-DFF5E40BD536}" type="datetimeFigureOut">
              <a:rPr lang="ru-RU" smtClean="0"/>
              <a:t>23.05.2024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8746A-5369-450B-A12E-B1CE6FA501A7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4BF04-5879-4F33-B053-DFF5E40BD536}" type="datetimeFigureOut">
              <a:rPr lang="ru-RU" smtClean="0"/>
              <a:t>23.05.2024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8746A-5369-450B-A12E-B1CE6FA501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4BF04-5879-4F33-B053-DFF5E40BD536}" type="datetimeFigureOut">
              <a:rPr lang="ru-RU" smtClean="0"/>
              <a:t>23.05.2024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8746A-5369-450B-A12E-B1CE6FA501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4BF04-5879-4F33-B053-DFF5E40BD536}" type="datetimeFigureOut">
              <a:rPr lang="ru-RU" smtClean="0"/>
              <a:t>23.05.2024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8746A-5369-450B-A12E-B1CE6FA501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4BF04-5879-4F33-B053-DFF5E40BD536}" type="datetimeFigureOut">
              <a:rPr lang="ru-RU" smtClean="0"/>
              <a:t>23.05.2024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8746A-5369-450B-A12E-B1CE6FA501A7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194BF04-5879-4F33-B053-DFF5E40BD536}" type="datetimeFigureOut">
              <a:rPr lang="ru-RU" smtClean="0"/>
              <a:t>23.05.2024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C98746A-5369-450B-A12E-B1CE6FA501A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75856" y="4797152"/>
            <a:ext cx="5762501" cy="1368152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accent1"/>
                </a:solidFill>
              </a:rPr>
              <a:t>   Выполнила</a:t>
            </a:r>
            <a:r>
              <a:rPr lang="ru-RU" sz="2400" dirty="0" smtClean="0">
                <a:solidFill>
                  <a:schemeClr val="accent1"/>
                </a:solidFill>
              </a:rPr>
              <a:t>: преподаватель </a:t>
            </a:r>
            <a:r>
              <a:rPr lang="ru-RU" sz="2400" dirty="0" smtClean="0">
                <a:solidFill>
                  <a:schemeClr val="accent1"/>
                </a:solidFill>
              </a:rPr>
              <a:t> ОГПОБУ        «Биробиджанский колледж искусств» Доманова </a:t>
            </a:r>
            <a:r>
              <a:rPr lang="ru-RU" sz="2400" dirty="0" smtClean="0">
                <a:solidFill>
                  <a:schemeClr val="accent1"/>
                </a:solidFill>
              </a:rPr>
              <a:t>Ольга Валерьевна</a:t>
            </a:r>
            <a:endParaRPr lang="ru-RU" sz="2400" dirty="0">
              <a:solidFill>
                <a:schemeClr val="accent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836712"/>
            <a:ext cx="7175351" cy="4088745"/>
          </a:xfrm>
        </p:spPr>
        <p:txBody>
          <a:bodyPr/>
          <a:lstStyle/>
          <a:p>
            <a:r>
              <a:rPr lang="ru-RU" dirty="0" smtClean="0">
                <a:solidFill>
                  <a:schemeClr val="accent6"/>
                </a:solidFill>
              </a:rPr>
              <a:t>Традиционная русская текстильная кукла</a:t>
            </a:r>
            <a:endParaRPr lang="ru-RU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66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79512" y="0"/>
            <a:ext cx="4752528" cy="476672"/>
          </a:xfrm>
        </p:spPr>
        <p:txBody>
          <a:bodyPr/>
          <a:lstStyle/>
          <a:p>
            <a:pPr algn="l"/>
            <a:r>
              <a:rPr lang="ru-RU" sz="2000" dirty="0" smtClean="0">
                <a:solidFill>
                  <a:schemeClr val="accent1"/>
                </a:solidFill>
              </a:rPr>
              <a:t>«Лихоманки (сестрицы-</a:t>
            </a:r>
            <a:r>
              <a:rPr lang="ru-RU" sz="2000" dirty="0" err="1" smtClean="0">
                <a:solidFill>
                  <a:schemeClr val="accent1"/>
                </a:solidFill>
              </a:rPr>
              <a:t>трясовицы</a:t>
            </a:r>
            <a:r>
              <a:rPr lang="ru-RU" sz="2000" dirty="0" smtClean="0"/>
              <a:t>)»</a:t>
            </a:r>
            <a:endParaRPr lang="ru-RU" sz="2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5004048" y="0"/>
            <a:ext cx="4139952" cy="476672"/>
          </a:xfrm>
        </p:spPr>
        <p:txBody>
          <a:bodyPr/>
          <a:lstStyle/>
          <a:p>
            <a:r>
              <a:rPr lang="ru-RU" sz="2000" dirty="0" smtClean="0">
                <a:solidFill>
                  <a:schemeClr val="accent1"/>
                </a:solidFill>
              </a:rPr>
              <a:t>«Вепсская кукла»</a:t>
            </a:r>
            <a:endParaRPr lang="ru-RU" sz="2000" dirty="0">
              <a:solidFill>
                <a:schemeClr val="accent1"/>
              </a:solidFill>
            </a:endParaRPr>
          </a:p>
        </p:txBody>
      </p:sp>
      <p:pic>
        <p:nvPicPr>
          <p:cNvPr id="3074" name="Picture 2" descr="D:\ВСЯ КНИГА 2\интернет\фот лихоманки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4104456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ВСЯ КНИГА 2\куклы фото\Кормилка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48681"/>
            <a:ext cx="3816424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54962" y="5010207"/>
            <a:ext cx="457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Такую куклу изготавливали из старых вещей матери без </a:t>
            </a:r>
            <a:r>
              <a:rPr lang="ru-RU" sz="1600" b="1" dirty="0" smtClean="0"/>
              <a:t>использования </a:t>
            </a:r>
            <a:r>
              <a:rPr lang="ru-RU" sz="1600" b="1" dirty="0"/>
              <a:t>ножниц и иглы. После рождения </a:t>
            </a:r>
            <a:r>
              <a:rPr lang="ru-RU" sz="1600" b="1" dirty="0" smtClean="0"/>
              <a:t>ребёнка, </a:t>
            </a:r>
            <a:r>
              <a:rPr lang="ru-RU" sz="1600" b="1" dirty="0"/>
              <a:t>Вепсская кукла висела над колыбелькой, охраняя малыша от порчи. Когда ребенок подрастал, её отдавали ему играть.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4437112"/>
            <a:ext cx="47160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«</a:t>
            </a:r>
            <a:r>
              <a:rPr lang="ru-RU" sz="1600" b="1" dirty="0" err="1"/>
              <a:t>Трясовицы</a:t>
            </a:r>
            <a:r>
              <a:rPr lang="ru-RU" sz="1600" b="1" dirty="0"/>
              <a:t>» – маленькие куколки на связке. Изготавливали их числом тринадцать. Тринадцатая, старшая сестра – лихорадка </a:t>
            </a:r>
            <a:r>
              <a:rPr lang="ru-RU" sz="1600" b="1" dirty="0" err="1" smtClean="0"/>
              <a:t>Кумоха</a:t>
            </a:r>
            <a:r>
              <a:rPr lang="ru-RU" sz="1600" b="1" dirty="0"/>
              <a:t>. </a:t>
            </a:r>
            <a:r>
              <a:rPr lang="ru-RU" sz="1600" b="1" dirty="0" smtClean="0"/>
              <a:t>Нападали на слабого человека, </a:t>
            </a:r>
            <a:r>
              <a:rPr lang="ru-RU" sz="1600" b="1" dirty="0"/>
              <a:t>с</a:t>
            </a:r>
            <a:r>
              <a:rPr lang="ru-RU" sz="1600" b="1" dirty="0" smtClean="0"/>
              <a:t>читалось</a:t>
            </a:r>
            <a:r>
              <a:rPr lang="ru-RU" sz="1600" b="1" dirty="0"/>
              <a:t>, что, увидев куклу, сестрица-</a:t>
            </a:r>
            <a:r>
              <a:rPr lang="ru-RU" sz="1600" b="1" dirty="0" err="1"/>
              <a:t>трясовица</a:t>
            </a:r>
            <a:r>
              <a:rPr lang="ru-RU" sz="1600" b="1" dirty="0"/>
              <a:t> узнает себя и вселится в неё вместо человека. Поэтому заговорённых кукол ставили рядком на печке у </a:t>
            </a:r>
            <a:r>
              <a:rPr lang="ru-RU" sz="1600" b="1" dirty="0" smtClean="0"/>
              <a:t>трубы.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269747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79512" y="116632"/>
            <a:ext cx="8784976" cy="6552728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/>
              <a:t>  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Тряпичная кукла-простейшее изображение женской фигуры. В кукольных забавах проигрывались почти все деревенские праздники. В деревенской кукле предпочитали женский образ, даже в  детских  играх. Если нужна была кукла-жених или мужик, брали просто щепочку. Сегодня известны лишь несколько обрядовых  мужских кукол. Это «</a:t>
            </a:r>
            <a:r>
              <a:rPr lang="ru-RU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Андропушка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», «Кузьма и Демьян», «Крестец» и «Герман». Кукла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«Герман», по представлениям болгарских крестьян, помогала от засухи. Ее изготавливали из старого веника, украденного из дома беременной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женщины.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Женские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 мужские образы одновременно присутствуют в </a:t>
            </a:r>
            <a:r>
              <a:rPr lang="ru-RU" sz="2400" b="1" dirty="0">
                <a:solidFill>
                  <a:schemeClr val="accent1"/>
                </a:solidFill>
              </a:rPr>
              <a:t>свадебных парных </a:t>
            </a:r>
            <a:r>
              <a:rPr lang="ru-RU" sz="2400" b="1" dirty="0" smtClean="0">
                <a:solidFill>
                  <a:schemeClr val="accent1"/>
                </a:solidFill>
              </a:rPr>
              <a:t>куклах</a:t>
            </a:r>
            <a:r>
              <a:rPr lang="ru-RU" sz="2400" b="1" dirty="0"/>
              <a:t>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например: «Двойная </a:t>
            </a:r>
            <a:r>
              <a:rPr lang="ru-RU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кувадка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» («Неразлучники») или «Мировое дерево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». </a:t>
            </a:r>
            <a:endParaRPr lang="ru-RU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В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культуре славянских народов есть тряпичные обрядовые куклы, бытовавшие почти повсеместно – это куклы –закрутки, узловые, и кукла –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зернушка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45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1151620" y="44624"/>
            <a:ext cx="6624736" cy="504056"/>
          </a:xfrm>
        </p:spPr>
        <p:txBody>
          <a:bodyPr/>
          <a:lstStyle/>
          <a:p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«Неразлучники»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051" name="Picture 3" descr="C:\Users\Home\Desktop\Неразлучни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6671"/>
            <a:ext cx="7416824" cy="5051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5617" y="5528265"/>
            <a:ext cx="81369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«</a:t>
            </a:r>
            <a:r>
              <a:rPr lang="ru-RU" sz="1600" b="1" dirty="0" smtClean="0"/>
              <a:t>Неразлучники» символ и оберег крепкого семейного союза, (принято было дарить эту парную куклу на свадьбу) часто на руку привязывали маленькую куколку-ребеночка. Куклы сделаны так, чтобы их нельзя было разделить, чтобы муж и жена шли по жизни рука об руку…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51473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539552" y="116632"/>
            <a:ext cx="3950152" cy="360040"/>
          </a:xfrm>
        </p:spPr>
        <p:txBody>
          <a:bodyPr/>
          <a:lstStyle/>
          <a:p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«Кузьма и Демьян»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4950258" y="-14064"/>
            <a:ext cx="4173170" cy="418728"/>
          </a:xfrm>
        </p:spPr>
        <p:txBody>
          <a:bodyPr/>
          <a:lstStyle/>
          <a:p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«Мировое дерево»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26" name="Picture 2" descr="C:\Users\Home\Desktop\kosma_demian_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4464496" cy="435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76672"/>
            <a:ext cx="4176463" cy="4350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512" y="4826675"/>
            <a:ext cx="47515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Они </a:t>
            </a:r>
            <a:r>
              <a:rPr lang="ru-RU" sz="1600" b="1" dirty="0" smtClean="0"/>
              <a:t> </a:t>
            </a:r>
            <a:r>
              <a:rPr lang="ru-RU" sz="1600" b="1" dirty="0"/>
              <a:t>являются покровителями ремёсел и ремесленников, особенно мастеров кузнечных дел. Куклы были сугубо ритуальными, ими не играли, а традиционно помещали над рабочим местом и оставляли на год до следующего </a:t>
            </a:r>
            <a:r>
              <a:rPr lang="ru-RU" sz="1600" b="1" dirty="0" smtClean="0"/>
              <a:t>праздника(«</a:t>
            </a:r>
            <a:r>
              <a:rPr lang="ru-RU" sz="1600" b="1" dirty="0"/>
              <a:t>Осенние Кузьминки</a:t>
            </a:r>
            <a:r>
              <a:rPr lang="ru-RU" sz="1600" b="1" dirty="0" smtClean="0"/>
              <a:t>»- </a:t>
            </a:r>
            <a:r>
              <a:rPr lang="ru-RU" sz="1600" b="1" dirty="0"/>
              <a:t>14 ноября</a:t>
            </a:r>
            <a:r>
              <a:rPr lang="ru-RU" sz="1600" b="1" dirty="0" smtClean="0"/>
              <a:t>.)</a:t>
            </a:r>
            <a:endParaRPr lang="ru-RU" sz="1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780709" y="5011007"/>
            <a:ext cx="417646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1600" b="1" dirty="0" smtClean="0"/>
              <a:t>На березовую палочку в виде рогатки прикрепляются две куколки: жених и невеста. Кукла «Мировое дерево» по традиции втыкалась в свадебный пирог. Затем ее хранили в семье как оберег. 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14696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603" y="0"/>
            <a:ext cx="5328592" cy="69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0405" y="673340"/>
            <a:ext cx="87849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Классификация </a:t>
            </a:r>
            <a:r>
              <a:rPr lang="ru-RU" sz="2000" b="1" dirty="0"/>
              <a:t>текстильных кукол зависит от того в каких обрядах ее использовали. А </a:t>
            </a:r>
            <a:r>
              <a:rPr lang="ru-RU" sz="2000" b="1" dirty="0" smtClean="0"/>
              <a:t>на </a:t>
            </a:r>
            <a:r>
              <a:rPr lang="ru-RU" sz="2000" b="1" dirty="0"/>
              <a:t>Руси </a:t>
            </a:r>
            <a:r>
              <a:rPr lang="ru-RU" sz="2000" b="1" dirty="0" smtClean="0"/>
              <a:t>их бытовало большое </a:t>
            </a:r>
            <a:r>
              <a:rPr lang="ru-RU" sz="2000" b="1" dirty="0"/>
              <a:t>количество. </a:t>
            </a:r>
            <a:r>
              <a:rPr lang="ru-RU" sz="2000" b="1" dirty="0" smtClean="0"/>
              <a:t>Обрядовые </a:t>
            </a:r>
            <a:r>
              <a:rPr lang="ru-RU" sz="2000" b="1" dirty="0"/>
              <a:t>куклы можно разделить по функциям. Используют их в области </a:t>
            </a:r>
            <a:r>
              <a:rPr lang="ru-RU" sz="2000" b="1" u="sng" dirty="0">
                <a:solidFill>
                  <a:schemeClr val="accent1"/>
                </a:solidFill>
              </a:rPr>
              <a:t>продуцирующей, защитной, очистительной и  бытовой магии. </a:t>
            </a:r>
            <a:endParaRPr lang="ru-RU" sz="2000" b="1" dirty="0" smtClean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6389862"/>
              </p:ext>
            </p:extLst>
          </p:nvPr>
        </p:nvGraphicFramePr>
        <p:xfrm>
          <a:off x="79411" y="2564904"/>
          <a:ext cx="8885077" cy="3888432"/>
        </p:xfrm>
        <a:graphic>
          <a:graphicData uri="http://schemas.openxmlformats.org/drawingml/2006/table">
            <a:tbl>
              <a:tblPr firstRow="1" firstCol="1" bandRow="1">
                <a:tableStyleId>{775DCB02-9BB8-47FD-8907-85C794F793BA}</a:tableStyleId>
              </a:tblPr>
              <a:tblGrid>
                <a:gridCol w="2304256"/>
                <a:gridCol w="1944216"/>
                <a:gridCol w="2304256"/>
                <a:gridCol w="2332349"/>
              </a:tblGrid>
              <a:tr h="432050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КЛАССИФИКАЦИЯ </a:t>
                      </a:r>
                      <a:r>
                        <a:rPr lang="ru-RU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ТЕКСТИЛЬНЫХ ОБРЯДОВЫХ КУКОЛ</a:t>
                      </a:r>
                      <a:endParaRPr lang="ru-RU" sz="1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ПРОДУЦИРУЮЩИЕ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ЗАЩИТНЫЕ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ОЧИСТИТЕЛЬНЫЕ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ЗАМЕСТИТЕЛЬНЫЕ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320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«Богатство</a:t>
                      </a:r>
                      <a:r>
                        <a:rPr lang="ru-RU" sz="1600" dirty="0">
                          <a:effectLst/>
                        </a:rPr>
                        <a:t>»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«Куватка</a:t>
                      </a:r>
                      <a:r>
                        <a:rPr lang="ru-RU" sz="1600" b="1" dirty="0" smtClean="0">
                          <a:effectLst/>
                        </a:rPr>
                        <a:t>»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«Очистительная кукла»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484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«Зольная»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«Трясовицы»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«Кукушка»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600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«Столбушка с детками»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«Утешительница»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«Купавка»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924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«Зерновушка»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«Кузьма и Демьян»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«Крестец»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760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«Вепсская кукла»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«</a:t>
                      </a:r>
                      <a:r>
                        <a:rPr lang="ru-RU" sz="1600" b="1" dirty="0" err="1">
                          <a:effectLst/>
                        </a:rPr>
                        <a:t>Столбушка</a:t>
                      </a:r>
                      <a:r>
                        <a:rPr lang="ru-RU" sz="1600" b="1" dirty="0">
                          <a:effectLst/>
                        </a:rPr>
                        <a:t>»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760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«Свадебная кукла»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717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620688"/>
            <a:ext cx="8784976" cy="108012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</a:rPr>
              <a:t>  Обрядовые </a:t>
            </a:r>
            <a:r>
              <a:rPr lang="ru-RU" sz="2000" b="1" dirty="0">
                <a:solidFill>
                  <a:schemeClr val="tx1"/>
                </a:solidFill>
              </a:rPr>
              <a:t>куклы были непременным атрибутом основных семейно-бытовых обрядов (рождение, свадьба, уход к предкам).</a:t>
            </a: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8465698"/>
              </p:ext>
            </p:extLst>
          </p:nvPr>
        </p:nvGraphicFramePr>
        <p:xfrm>
          <a:off x="395536" y="1628800"/>
          <a:ext cx="8352928" cy="4320480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2592288"/>
                <a:gridCol w="5760640"/>
              </a:tblGrid>
              <a:tr h="10081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400" b="1" spc="20" dirty="0">
                          <a:solidFill>
                            <a:schemeClr val="accent1"/>
                          </a:solidFill>
                          <a:effectLst/>
                        </a:rPr>
                        <a:t>Семейные обряды</a:t>
                      </a:r>
                      <a:endParaRPr lang="ru-RU" sz="2400" b="1" dirty="0">
                        <a:solidFill>
                          <a:schemeClr val="accent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400" b="1" spc="20" dirty="0" smtClean="0">
                          <a:solidFill>
                            <a:schemeClr val="accent1"/>
                          </a:solidFill>
                          <a:effectLst/>
                        </a:rPr>
                        <a:t>Куклы</a:t>
                      </a:r>
                      <a:endParaRPr lang="ru-RU" sz="2400" b="1" dirty="0">
                        <a:solidFill>
                          <a:schemeClr val="accent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</a:tr>
              <a:tr h="780654">
                <a:tc>
                  <a:txBody>
                    <a:bodyPr/>
                    <a:lstStyle/>
                    <a:p>
                      <a:pPr indent="276225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800" b="1" u="sng" spc="20" dirty="0">
                          <a:effectLst/>
                        </a:rPr>
                        <a:t>Родильный</a:t>
                      </a:r>
                      <a:endParaRPr lang="ru-RU" sz="1800" b="1" u="sng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21590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spc="20" dirty="0">
                          <a:effectLst/>
                        </a:rPr>
                        <a:t>Пеленашка, Куватка, </a:t>
                      </a:r>
                      <a:r>
                        <a:rPr lang="ru-RU" sz="1600" b="1" spc="20" dirty="0" smtClean="0">
                          <a:effectLst/>
                        </a:rPr>
                        <a:t>Закрутки</a:t>
                      </a:r>
                      <a:endParaRPr lang="ru-RU" sz="1600" b="1" spc="-1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</a:tr>
              <a:tr h="1541217">
                <a:tc>
                  <a:txBody>
                    <a:bodyPr/>
                    <a:lstStyle/>
                    <a:p>
                      <a:pPr indent="276225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800" b="1" u="sng" spc="20" dirty="0">
                          <a:effectLst/>
                        </a:rPr>
                        <a:t>Свадебный</a:t>
                      </a:r>
                      <a:endParaRPr lang="ru-RU" sz="1800" b="1" u="sng" spc="2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21590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spc="20" dirty="0">
                          <a:effectLst/>
                        </a:rPr>
                        <a:t>Свадебная  кукла  на каравай, </a:t>
                      </a:r>
                      <a:r>
                        <a:rPr lang="ru-RU" sz="1600" b="1" spc="20" dirty="0" smtClean="0">
                          <a:effectLst/>
                        </a:rPr>
                        <a:t>Двойная </a:t>
                      </a:r>
                      <a:r>
                        <a:rPr lang="ru-RU" sz="1600" b="1" spc="20" dirty="0">
                          <a:effectLst/>
                        </a:rPr>
                        <a:t>кукла, Зольная кукла, Закрутка, Утешительница, Свадебная </a:t>
                      </a:r>
                      <a:r>
                        <a:rPr lang="ru-RU" sz="1600" b="1" spc="20" dirty="0" smtClean="0">
                          <a:effectLst/>
                        </a:rPr>
                        <a:t>Пеленашка</a:t>
                      </a:r>
                      <a:endParaRPr lang="ru-RU" sz="1600" b="1" spc="-1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</a:tr>
              <a:tr h="990497">
                <a:tc>
                  <a:txBody>
                    <a:bodyPr/>
                    <a:lstStyle/>
                    <a:p>
                      <a:pPr indent="276225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800" b="1" u="sng" spc="20" dirty="0">
                          <a:effectLst/>
                        </a:rPr>
                        <a:t>Погребальный</a:t>
                      </a:r>
                      <a:endParaRPr lang="ru-RU" sz="1800" b="1" u="sng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21590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spc="20" dirty="0">
                          <a:effectLst/>
                        </a:rPr>
                        <a:t>Закрутки и др.</a:t>
                      </a:r>
                      <a:endParaRPr lang="ru-RU" sz="1600" b="1" spc="-1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818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23528" y="15719"/>
            <a:ext cx="8208912" cy="532962"/>
          </a:xfrm>
        </p:spPr>
        <p:txBody>
          <a:bodyPr/>
          <a:lstStyle/>
          <a:p>
            <a:pPr lvl="0">
              <a:buClr>
                <a:srgbClr val="F14124">
                  <a:lumMod val="75000"/>
                </a:srgbClr>
              </a:buClr>
            </a:pPr>
            <a:endParaRPr lang="ru-RU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>
              <a:buClr>
                <a:srgbClr val="F14124">
                  <a:lumMod val="75000"/>
                </a:srgbClr>
              </a:buClr>
            </a:pP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>
              <a:buClr>
                <a:srgbClr val="F14124">
                  <a:lumMod val="75000"/>
                </a:srgbClr>
              </a:buClr>
            </a:pPr>
            <a:endParaRPr lang="ru-RU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>
              <a:buClr>
                <a:srgbClr val="F14124">
                  <a:lumMod val="75000"/>
                </a:srgbClr>
              </a:buClr>
            </a:pP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Кукла на «Богатство»                            «Зольная кукла»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1" y="4653136"/>
            <a:ext cx="4283968" cy="2088232"/>
          </a:xfrm>
        </p:spPr>
        <p:txBody>
          <a:bodyPr/>
          <a:lstStyle/>
          <a:p>
            <a:r>
              <a:rPr lang="ru-RU" sz="1600" dirty="0">
                <a:solidFill>
                  <a:schemeClr val="tx1"/>
                </a:solidFill>
              </a:rPr>
              <a:t>Она представляет собой многокомпонентную композицию: к телу основной куклы-</a:t>
            </a:r>
            <a:r>
              <a:rPr lang="ru-RU" sz="1600" dirty="0">
                <a:solidFill>
                  <a:schemeClr val="tx1"/>
                </a:solidFill>
                <a:latin typeface="+mn-lt"/>
              </a:rPr>
              <a:t>м</a:t>
            </a:r>
            <a:r>
              <a:rPr lang="ru-RU" sz="1600" dirty="0">
                <a:solidFill>
                  <a:schemeClr val="tx1"/>
                </a:solidFill>
              </a:rPr>
              <a:t>атери поясом привязано множество деток. Считалось, что большое количество детей ведёт к процветанию рода, а значит, в доме, где много работников, всегда будет достаток. 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4"/>
          </p:nvPr>
        </p:nvSpPr>
        <p:spPr>
          <a:xfrm>
            <a:off x="4499992" y="4797153"/>
            <a:ext cx="4464496" cy="1944216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«Зольную» куклу дарили молодым на свадьбе вплоть до 30-х годов прошлого столетия. Являясь частицей родового зольника, она несла в себе идею сохранения рода, умножения </a:t>
            </a:r>
            <a:r>
              <a:rPr lang="ru-RU" sz="1600" b="1" dirty="0" smtClean="0">
                <a:solidFill>
                  <a:schemeClr val="tx1"/>
                </a:solidFill>
              </a:rPr>
              <a:t>потомства.</a:t>
            </a:r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7170" name="Picture 2" descr="C:\Users\Home\Desktop\68876_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48682"/>
            <a:ext cx="3456384" cy="424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Home\Desktop\63hAu1x4Fv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1"/>
            <a:ext cx="3528391" cy="410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68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467544" y="0"/>
            <a:ext cx="4022160" cy="476672"/>
          </a:xfrm>
        </p:spPr>
        <p:txBody>
          <a:bodyPr/>
          <a:lstStyle/>
          <a:p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«Куватка»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4647302" y="116632"/>
            <a:ext cx="4029154" cy="360040"/>
          </a:xfrm>
        </p:spPr>
        <p:txBody>
          <a:bodyPr/>
          <a:lstStyle/>
          <a:p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</a:t>
            </a:r>
            <a:r>
              <a:rPr lang="ru-RU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Десятиручка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»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146" name="Picture 2" descr="C:\Users\Home\Desktop\кувадк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4104456" cy="481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Home\Desktop\Десятиручка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48681"/>
            <a:ext cx="3888432" cy="474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72000" y="5297455"/>
            <a:ext cx="45720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«</a:t>
            </a:r>
            <a:r>
              <a:rPr lang="ru-RU" sz="1600" b="1" dirty="0" err="1"/>
              <a:t>Десятиручка</a:t>
            </a:r>
            <a:r>
              <a:rPr lang="ru-RU" sz="1600" b="1" dirty="0"/>
              <a:t>» помогала девушке или молодухе (девушка, которая недавно вышла замуж) в хозяйстве. Такую куклу часто дарили на свадьбу, чтобы женщина всё успевала, и всё у неё ладилось</a:t>
            </a:r>
            <a:r>
              <a:rPr lang="ru-RU" b="1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5288340"/>
            <a:ext cx="44644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Висящая </a:t>
            </a:r>
            <a:r>
              <a:rPr lang="ru-RU" sz="1600" b="1" dirty="0"/>
              <a:t>над кроваткой ребёнка «Куватка» отгоняет всякую злую силу. За две недели до рождения ребёнка будущая мать, помещала такую куклу-оберег в колыбель, чтобы кукла согрела </a:t>
            </a:r>
            <a:r>
              <a:rPr lang="ru-RU" sz="1600" b="1" dirty="0" smtClean="0"/>
              <a:t>её.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214165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251520" y="1052736"/>
            <a:ext cx="8568952" cy="5616624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1800" dirty="0" smtClean="0"/>
              <a:t> 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Технология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изготовления текстильных  обрядовых кукол носила особый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ритуальный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характер. Основные текстильные народные обрядовые предметы изготавливали из </a:t>
            </a:r>
            <a:r>
              <a:rPr lang="ru-RU" sz="2400" b="1" dirty="0">
                <a:solidFill>
                  <a:schemeClr val="accent1"/>
                </a:solidFill>
              </a:rPr>
              <a:t>новины</a:t>
            </a:r>
            <a:r>
              <a:rPr lang="ru-RU" sz="2400" b="1" dirty="0"/>
              <a:t> –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нового полотна. Это было обязательным условием. В то же время текстильные обрядовые куклы изготавливали из </a:t>
            </a:r>
            <a:r>
              <a:rPr lang="ru-RU" sz="2400" b="1" dirty="0">
                <a:solidFill>
                  <a:schemeClr val="accent1"/>
                </a:solidFill>
              </a:rPr>
              <a:t>целых кусков изношенной одежды</a:t>
            </a:r>
            <a:r>
              <a:rPr lang="ru-RU" sz="2400" b="1" dirty="0"/>
              <a:t>.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Здесь речь идет помимо всего прочего о тканых несшитых изделиях, так как куклы изготавливаются без помощи иголок.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just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Ткань долго служила в употреблении и проходила с человеком  через многие семейные и  календарные обряды. Затем ткань изнашивалась и была  на грани возврата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мир природы. Так считалось, что ношеная ткань содержит в себе частичку жизненной силы человека. Изношенные вещи рвали на аккуратные полосы и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квадраты. Многие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славянские куклы делаются путем скручивания в рулончик полосок ткани (скручивание передает образ человека с его слоями тонких тел).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 rot="10800000" flipV="1">
            <a:off x="1187621" y="188640"/>
            <a:ext cx="6770879" cy="864096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chemeClr val="accent1"/>
                </a:solidFill>
                <a:effectLst/>
                <a:latin typeface="Times New Roman"/>
                <a:ea typeface="Calibri"/>
                <a:cs typeface="Times New Roman"/>
              </a:rPr>
              <a:t>5.ТЕХНОЛОГИЯ ИЗГОТОВЛЕНИЯ ТЕКСТИЛЬНЫХ  ОБРЯДОВЫХ КУКОЛ</a:t>
            </a:r>
            <a:r>
              <a:rPr lang="ru-RU" sz="2000" dirty="0">
                <a:solidFill>
                  <a:schemeClr val="accent1"/>
                </a:soli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2000" dirty="0">
                <a:solidFill>
                  <a:schemeClr val="accent1"/>
                </a:solidFill>
                <a:effectLst/>
                <a:latin typeface="Calibri"/>
                <a:ea typeface="Calibri"/>
                <a:cs typeface="Times New Roman"/>
              </a:rPr>
            </a:br>
            <a:endParaRPr lang="ru-RU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17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79512" y="0"/>
            <a:ext cx="8784976" cy="6453335"/>
          </a:xfrm>
        </p:spPr>
        <p:txBody>
          <a:bodyPr>
            <a:noAutofit/>
          </a:bodyPr>
          <a:lstStyle/>
          <a:p>
            <a:pPr algn="just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Кроме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того, существенную роль играет податливость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ткани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что позволяет довольно просто и быстро сделать куклу: порвать ветхую ткань, скрутить, завернуть, завязать.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Поэтому наиболее распространены   «</a:t>
            </a:r>
            <a:r>
              <a:rPr lang="ru-RU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Пеленашки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», «</a:t>
            </a:r>
            <a:r>
              <a:rPr lang="ru-RU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Столбушки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», «Лихоманки», кукла на веретене и т.п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.,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куклы на основе которых - свернутая в рулон ткань. В основе конструкции кукол «Бессонница», «Вепсская» и др. лежат куски ткани, напоминающие по форме квадрат, основной элемент славянского орнамента. Ткань по краю не обрабатывали, подчеркивая тем самым связь куклы с миром хаоса. Иначе говоря, куклы находятся на грани между этим миром и тем. 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Куклу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можно очень просто разобрать и превратить обратно в ткань. Изначально использовали ткань традиционных для </a:t>
            </a:r>
            <a:r>
              <a:rPr lang="ru-RU" sz="2000" b="1" dirty="0">
                <a:solidFill>
                  <a:schemeClr val="accent6"/>
                </a:solidFill>
              </a:rPr>
              <a:t>славянских  народов цветов - белого, красного, черного</a:t>
            </a:r>
            <a:r>
              <a:rPr lang="ru-RU" sz="2000" b="1" dirty="0"/>
              <a:t>.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Позже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 появлением новых  промышленных тканей с яркой раскраской, ее стали наряжать в яркие куски ситца.</a:t>
            </a:r>
          </a:p>
          <a:p>
            <a:pPr algn="just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Тряпичные куклы, изготовленные из нового лоскута, специально делали в подарок к крестинам, ко дню ангела, к празднику, выказывая родственную любовь и заботу. Чаще всего, одежду для них делали из лоскутов ситца и сатина, кумача и коленкора. Особенно ценили красные тряпочки, они шли на самые красивые куклы. Красный цвет издавна служил оберегом, символом жизни и производительной силы природы.</a:t>
            </a:r>
          </a:p>
        </p:txBody>
      </p:sp>
    </p:spTree>
    <p:extLst>
      <p:ext uri="{BB962C8B-B14F-4D97-AF65-F5344CB8AC3E}">
        <p14:creationId xmlns:p14="http://schemas.microsoft.com/office/powerpoint/2010/main" val="65918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476672"/>
            <a:ext cx="8496944" cy="590465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1"/>
                </a:solidFill>
              </a:rPr>
              <a:t>1</a:t>
            </a:r>
            <a:r>
              <a:rPr lang="ru-RU" sz="2000" b="1" dirty="0" smtClean="0">
                <a:solidFill>
                  <a:schemeClr val="accent1"/>
                </a:solidFill>
              </a:rPr>
              <a:t>. </a:t>
            </a:r>
            <a:r>
              <a:rPr lang="ru-RU" sz="2000" b="1" dirty="0">
                <a:solidFill>
                  <a:schemeClr val="accent1"/>
                </a:solidFill>
              </a:rPr>
              <a:t>МЕСТО ТРАДИЦИОННОЙ КУКЛЫ В  СИСТЕМЕ ДОПОЛНИТЕЛЬНОГО ОБРАЗОВАНИЯ </a:t>
            </a:r>
            <a:endParaRPr lang="ru-RU" sz="2000" b="1" dirty="0" smtClean="0">
              <a:solidFill>
                <a:schemeClr val="accent1"/>
              </a:solidFill>
            </a:endParaRPr>
          </a:p>
          <a:p>
            <a:endParaRPr lang="ru-RU" sz="2000" b="1" dirty="0" smtClean="0">
              <a:solidFill>
                <a:schemeClr val="accent1"/>
              </a:solidFill>
            </a:endParaRPr>
          </a:p>
          <a:p>
            <a:r>
              <a:rPr lang="ru-RU" sz="2000" b="1" dirty="0" smtClean="0">
                <a:solidFill>
                  <a:schemeClr val="accent1"/>
                </a:solidFill>
              </a:rPr>
              <a:t>2</a:t>
            </a:r>
            <a:r>
              <a:rPr lang="ru-RU" sz="2000" b="1" dirty="0">
                <a:solidFill>
                  <a:schemeClr val="accent1"/>
                </a:solidFill>
              </a:rPr>
              <a:t>. ИСТОРИЯ ИГРУШКИ И КУКОЛ</a:t>
            </a:r>
          </a:p>
          <a:p>
            <a:pPr marL="45720" indent="0">
              <a:buNone/>
            </a:pPr>
            <a:endParaRPr lang="ru-RU" sz="2000" b="1" dirty="0" smtClean="0">
              <a:solidFill>
                <a:schemeClr val="accent1"/>
              </a:solidFill>
            </a:endParaRPr>
          </a:p>
          <a:p>
            <a:r>
              <a:rPr lang="ru-RU" sz="2000" b="1" dirty="0">
                <a:solidFill>
                  <a:schemeClr val="accent1"/>
                </a:solidFill>
              </a:rPr>
              <a:t> </a:t>
            </a:r>
            <a:r>
              <a:rPr lang="ru-RU" sz="2000" b="1" dirty="0" smtClean="0">
                <a:solidFill>
                  <a:schemeClr val="accent1"/>
                </a:solidFill>
              </a:rPr>
              <a:t>3.СЕМАНТИКА </a:t>
            </a:r>
            <a:r>
              <a:rPr lang="ru-RU" sz="2000" b="1" dirty="0">
                <a:solidFill>
                  <a:schemeClr val="accent1"/>
                </a:solidFill>
              </a:rPr>
              <a:t>РИТУАЛЬНЫХ КУКОЛ.</a:t>
            </a:r>
          </a:p>
          <a:p>
            <a:pPr marL="45720" indent="0">
              <a:buNone/>
            </a:pPr>
            <a:r>
              <a:rPr lang="ru-RU" sz="2000" b="1" dirty="0" smtClean="0">
                <a:solidFill>
                  <a:schemeClr val="accent1"/>
                </a:solidFill>
              </a:rPr>
              <a:t>РИТУАЛЬНЫЙ </a:t>
            </a:r>
            <a:r>
              <a:rPr lang="ru-RU" sz="2000" b="1" dirty="0">
                <a:solidFill>
                  <a:schemeClr val="accent1"/>
                </a:solidFill>
              </a:rPr>
              <a:t>ХАРАКТЕР  ИЗГОТОВЛЕНИЯ КУКОЛ</a:t>
            </a:r>
          </a:p>
          <a:p>
            <a:pPr marL="45720" indent="0">
              <a:buNone/>
            </a:pPr>
            <a:r>
              <a:rPr lang="ru-RU" sz="2000" b="1" dirty="0" smtClean="0">
                <a:solidFill>
                  <a:schemeClr val="accent1"/>
                </a:solidFill>
              </a:rPr>
              <a:t>  </a:t>
            </a:r>
            <a:endParaRPr lang="ru-RU" sz="2000" b="1" dirty="0">
              <a:solidFill>
                <a:schemeClr val="accent1"/>
              </a:solidFill>
            </a:endParaRPr>
          </a:p>
          <a:p>
            <a:r>
              <a:rPr lang="ru-RU" sz="2000" b="1" dirty="0" smtClean="0">
                <a:solidFill>
                  <a:schemeClr val="accent1"/>
                </a:solidFill>
              </a:rPr>
              <a:t> </a:t>
            </a:r>
            <a:r>
              <a:rPr lang="ru-RU" sz="2000" b="1" dirty="0">
                <a:solidFill>
                  <a:schemeClr val="accent1"/>
                </a:solidFill>
              </a:rPr>
              <a:t>4. КЛАССИФИКАЦИЯ КУКОЛ    </a:t>
            </a:r>
          </a:p>
          <a:p>
            <a:pPr marL="45720" indent="0">
              <a:buNone/>
            </a:pPr>
            <a:r>
              <a:rPr lang="ru-RU" sz="2000" b="1" dirty="0">
                <a:solidFill>
                  <a:schemeClr val="accent1"/>
                </a:solidFill>
              </a:rPr>
              <a:t> </a:t>
            </a:r>
          </a:p>
          <a:p>
            <a:r>
              <a:rPr lang="ru-RU" sz="2000" b="1" dirty="0">
                <a:solidFill>
                  <a:schemeClr val="accent1"/>
                </a:solidFill>
              </a:rPr>
              <a:t> </a:t>
            </a:r>
            <a:r>
              <a:rPr lang="ru-RU" sz="2000" b="1" dirty="0" smtClean="0">
                <a:solidFill>
                  <a:schemeClr val="accent1"/>
                </a:solidFill>
              </a:rPr>
              <a:t>5</a:t>
            </a:r>
            <a:r>
              <a:rPr lang="ru-RU" sz="2000" b="1" dirty="0">
                <a:solidFill>
                  <a:schemeClr val="accent1"/>
                </a:solidFill>
              </a:rPr>
              <a:t>. ТЕХНОЛОГИЯ ИЗГОТОВЛЕНИЯ ТЕКСТИЛЬНЫХ ОБРЯДОВЫХ </a:t>
            </a:r>
            <a:r>
              <a:rPr lang="ru-RU" sz="2000" b="1" dirty="0" smtClean="0">
                <a:solidFill>
                  <a:schemeClr val="accent1"/>
                </a:solidFill>
              </a:rPr>
              <a:t>КУКОЛ </a:t>
            </a:r>
          </a:p>
          <a:p>
            <a:r>
              <a:rPr lang="ru-RU" sz="2000" b="1" dirty="0" smtClean="0">
                <a:solidFill>
                  <a:schemeClr val="accent1"/>
                </a:solidFill>
              </a:rPr>
              <a:t>6. ИЗГОТОВЛЕНИЕ ТЕКСТИЛЬНОЙ КУКЛЫ «БЛАГОПОЛУЧНИЦЫ»</a:t>
            </a:r>
            <a:endParaRPr lang="ru-RU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6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07504" y="188640"/>
            <a:ext cx="8856984" cy="6480720"/>
          </a:xfrm>
        </p:spPr>
        <p:txBody>
          <a:bodyPr>
            <a:normAutofit fontScale="32500" lnSpcReduction="20000"/>
          </a:bodyPr>
          <a:lstStyle/>
          <a:p>
            <a:pPr algn="just">
              <a:spcBef>
                <a:spcPts val="456"/>
              </a:spcBef>
            </a:pPr>
            <a:r>
              <a:rPr lang="ru-RU" b="1" dirty="0" smtClean="0"/>
              <a:t>   </a:t>
            </a:r>
          </a:p>
          <a:p>
            <a:pPr algn="just">
              <a:spcBef>
                <a:spcPts val="456"/>
              </a:spcBef>
            </a:pPr>
            <a:r>
              <a:rPr lang="ru-RU" sz="6000" b="1" dirty="0" smtClean="0"/>
              <a:t>  </a:t>
            </a:r>
            <a:r>
              <a:rPr lang="ru-RU" sz="6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Цвет ниток </a:t>
            </a:r>
            <a:r>
              <a:rPr lang="ru-RU" sz="6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 тканей, выбранных для куклы имеет свое значение: </a:t>
            </a:r>
          </a:p>
          <a:p>
            <a:pPr algn="just">
              <a:spcBef>
                <a:spcPts val="456"/>
              </a:spcBef>
            </a:pPr>
            <a:r>
              <a:rPr lang="ru-RU" sz="6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В традиционных костюмах на Руси использовались до </a:t>
            </a:r>
            <a:r>
              <a:rPr lang="ru-RU" sz="60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33 оттенков </a:t>
            </a:r>
            <a:r>
              <a:rPr lang="ru-RU" sz="6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красного цвета.</a:t>
            </a:r>
          </a:p>
          <a:p>
            <a:pPr algn="just">
              <a:spcBef>
                <a:spcPts val="456"/>
              </a:spcBef>
            </a:pPr>
            <a:r>
              <a:rPr lang="ru-RU" sz="3600" b="1" dirty="0" smtClean="0"/>
              <a:t>  </a:t>
            </a:r>
          </a:p>
          <a:p>
            <a:pPr algn="just">
              <a:spcBef>
                <a:spcPts val="456"/>
              </a:spcBef>
            </a:pPr>
            <a:r>
              <a:rPr lang="ru-RU" sz="3600" b="1" dirty="0" smtClean="0"/>
              <a:t>  </a:t>
            </a:r>
            <a:r>
              <a:rPr lang="ru-RU" sz="5500" b="1" dirty="0" smtClean="0">
                <a:solidFill>
                  <a:schemeClr val="accent6"/>
                </a:solidFill>
              </a:rPr>
              <a:t>красный </a:t>
            </a:r>
            <a:r>
              <a:rPr lang="ru-RU" sz="5500" b="1" dirty="0"/>
              <a:t>- </a:t>
            </a:r>
            <a:r>
              <a:rPr lang="ru-RU" sz="5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это жизнь и красота, женское начало, самый </a:t>
            </a:r>
            <a:r>
              <a:rPr lang="ru-RU" sz="5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энергетически сильный цвет</a:t>
            </a:r>
            <a:r>
              <a:rPr lang="ru-RU" sz="5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just">
              <a:spcBef>
                <a:spcPts val="456"/>
              </a:spcBef>
            </a:pPr>
            <a:r>
              <a:rPr lang="ru-RU" sz="5500" b="1" dirty="0">
                <a:solidFill>
                  <a:schemeClr val="accent6"/>
                </a:solidFill>
              </a:rPr>
              <a:t>    белый </a:t>
            </a:r>
            <a:r>
              <a:rPr lang="ru-RU" sz="5500" b="1" dirty="0"/>
              <a:t>- </a:t>
            </a:r>
            <a:r>
              <a:rPr lang="ru-RU" sz="5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чистота и духовность; </a:t>
            </a:r>
          </a:p>
          <a:p>
            <a:pPr algn="just">
              <a:spcBef>
                <a:spcPts val="456"/>
              </a:spcBef>
            </a:pPr>
            <a:r>
              <a:rPr lang="ru-RU" sz="5500" b="1" dirty="0">
                <a:solidFill>
                  <a:schemeClr val="accent6"/>
                </a:solidFill>
              </a:rPr>
              <a:t>    коричневый и черный </a:t>
            </a:r>
            <a:r>
              <a:rPr lang="ru-RU" sz="5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цвет </a:t>
            </a:r>
            <a:r>
              <a:rPr lang="ru-RU" sz="5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Матери-земли</a:t>
            </a:r>
            <a:r>
              <a:rPr lang="ru-RU" sz="5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символы плодородия; </a:t>
            </a:r>
          </a:p>
          <a:p>
            <a:pPr algn="just">
              <a:spcBef>
                <a:spcPts val="456"/>
              </a:spcBef>
            </a:pPr>
            <a:r>
              <a:rPr lang="ru-RU" sz="5500" b="1" dirty="0"/>
              <a:t>    </a:t>
            </a:r>
            <a:r>
              <a:rPr lang="ru-RU" sz="5500" b="1" dirty="0">
                <a:solidFill>
                  <a:schemeClr val="accent6"/>
                </a:solidFill>
              </a:rPr>
              <a:t>желтый </a:t>
            </a:r>
            <a:r>
              <a:rPr lang="ru-RU" sz="5500" b="1" dirty="0"/>
              <a:t>– </a:t>
            </a:r>
            <a:r>
              <a:rPr lang="ru-RU" sz="5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цвет солнца, огня домашнего очага, золотых колосьев;  </a:t>
            </a:r>
          </a:p>
          <a:p>
            <a:pPr algn="just">
              <a:spcBef>
                <a:spcPts val="456"/>
              </a:spcBef>
            </a:pPr>
            <a:r>
              <a:rPr lang="ru-RU" sz="5500" b="1" dirty="0"/>
              <a:t>    </a:t>
            </a:r>
            <a:r>
              <a:rPr lang="ru-RU" sz="5500" b="1" dirty="0">
                <a:solidFill>
                  <a:schemeClr val="accent6"/>
                </a:solidFill>
              </a:rPr>
              <a:t>зеленый</a:t>
            </a:r>
            <a:r>
              <a:rPr lang="ru-RU" sz="5500" b="1" dirty="0"/>
              <a:t> – </a:t>
            </a:r>
            <a:r>
              <a:rPr lang="ru-RU" sz="5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символ возрождения жизни и здоровья;  </a:t>
            </a:r>
          </a:p>
          <a:p>
            <a:pPr algn="just">
              <a:spcBef>
                <a:spcPts val="456"/>
              </a:spcBef>
            </a:pPr>
            <a:r>
              <a:rPr lang="ru-RU" sz="5500" b="1" dirty="0"/>
              <a:t>    </a:t>
            </a:r>
            <a:r>
              <a:rPr lang="ru-RU" sz="5500" b="1" dirty="0">
                <a:solidFill>
                  <a:schemeClr val="accent6"/>
                </a:solidFill>
              </a:rPr>
              <a:t>синий </a:t>
            </a:r>
            <a:r>
              <a:rPr lang="ru-RU" sz="5500" b="1" dirty="0"/>
              <a:t>– </a:t>
            </a:r>
            <a:r>
              <a:rPr lang="ru-RU" sz="5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цвет неба, воды, символ перемен, символизирует мужскую силу;  </a:t>
            </a:r>
          </a:p>
          <a:p>
            <a:pPr algn="just">
              <a:spcBef>
                <a:spcPts val="456"/>
              </a:spcBef>
            </a:pPr>
            <a:r>
              <a:rPr lang="ru-RU" sz="5500" b="1" dirty="0" smtClean="0"/>
              <a:t>  </a:t>
            </a:r>
            <a:r>
              <a:rPr lang="ru-RU" sz="5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Куклы </a:t>
            </a:r>
            <a:r>
              <a:rPr lang="ru-RU" sz="5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которых присутствует красный и синий цвет, хороши для защиты </a:t>
            </a:r>
            <a:r>
              <a:rPr lang="ru-RU" sz="5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ребенка.</a:t>
            </a:r>
            <a:endParaRPr lang="ru-RU" sz="55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just">
              <a:spcBef>
                <a:spcPts val="456"/>
              </a:spcBef>
            </a:pPr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6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Обережных</a:t>
            </a:r>
            <a:r>
              <a:rPr lang="ru-RU" sz="6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кукол </a:t>
            </a:r>
            <a:r>
              <a:rPr lang="ru-RU" sz="6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для приумножения счастья, здоровья, достатка лучше делать на растущей луне. </a:t>
            </a:r>
            <a:r>
              <a:rPr lang="ru-RU" sz="6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Кукол, </a:t>
            </a:r>
            <a:r>
              <a:rPr lang="ru-RU" sz="6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которые предназначены для </a:t>
            </a:r>
            <a:r>
              <a:rPr lang="ru-RU" sz="6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того, </a:t>
            </a:r>
            <a:r>
              <a:rPr lang="ru-RU" sz="6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чтобы избавиться от чего – либо, на убывающей. Полнолуние – самое сильное время для </a:t>
            </a:r>
            <a:r>
              <a:rPr lang="ru-RU" sz="6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обережных</a:t>
            </a:r>
            <a:r>
              <a:rPr lang="ru-RU" sz="6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кукол. Утро </a:t>
            </a:r>
            <a:r>
              <a:rPr lang="ru-RU" sz="6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самое </a:t>
            </a:r>
            <a:r>
              <a:rPr lang="ru-RU" sz="6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любимое время для творчества, когда заботы дня еще не успели заполнить сознание. </a:t>
            </a:r>
            <a:endParaRPr lang="ru-RU" sz="6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just">
              <a:spcBef>
                <a:spcPts val="456"/>
              </a:spcBef>
            </a:pPr>
            <a:r>
              <a:rPr lang="ru-RU" sz="6000" b="1" dirty="0"/>
              <a:t> </a:t>
            </a:r>
            <a:r>
              <a:rPr lang="ru-RU" sz="6000" b="1" dirty="0" smtClean="0"/>
              <a:t>   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144835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79512" y="188640"/>
            <a:ext cx="8712967" cy="6408711"/>
          </a:xfrm>
        </p:spPr>
        <p:txBody>
          <a:bodyPr>
            <a:normAutofit fontScale="32500" lnSpcReduction="20000"/>
          </a:bodyPr>
          <a:lstStyle/>
          <a:p>
            <a:pPr algn="just"/>
            <a:r>
              <a:rPr lang="ru-RU" sz="6200" b="1" dirty="0" smtClean="0"/>
              <a:t>  </a:t>
            </a:r>
            <a:r>
              <a:rPr lang="ru-RU" sz="6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Если примотать деталь к кукле ниткой, то кукла будет просто куклой, а вот если завязать узелок - то кукла сразу же превращается</a:t>
            </a:r>
            <a:r>
              <a:rPr lang="ru-RU" sz="6200" b="1" dirty="0" smtClean="0"/>
              <a:t> </a:t>
            </a:r>
            <a:r>
              <a:rPr lang="ru-RU" sz="6200" b="1" u="sng" dirty="0" smtClean="0">
                <a:solidFill>
                  <a:schemeClr val="accent1"/>
                </a:solidFill>
              </a:rPr>
              <a:t>в оберег</a:t>
            </a:r>
            <a:r>
              <a:rPr lang="ru-RU" sz="6200" b="1" dirty="0" smtClean="0"/>
              <a:t>. </a:t>
            </a:r>
            <a:r>
              <a:rPr lang="ru-RU" sz="6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такие </a:t>
            </a:r>
            <a:r>
              <a:rPr lang="ru-RU" sz="6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обережные</a:t>
            </a:r>
            <a:r>
              <a:rPr lang="ru-RU" sz="6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куклы называются </a:t>
            </a:r>
            <a:r>
              <a:rPr lang="ru-RU" sz="6200" b="1" dirty="0" smtClean="0">
                <a:solidFill>
                  <a:schemeClr val="accent6"/>
                </a:solidFill>
              </a:rPr>
              <a:t>узловыми </a:t>
            </a:r>
            <a:r>
              <a:rPr lang="ru-RU" sz="6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или созданные узловым способом. Если детали кукол наматываются или приматываются друг к другу-куклы, то такие куклы будут называться </a:t>
            </a:r>
            <a:r>
              <a:rPr lang="ru-RU" sz="6200" b="1" dirty="0" smtClean="0">
                <a:solidFill>
                  <a:schemeClr val="accent6"/>
                </a:solidFill>
              </a:rPr>
              <a:t>мотанками.</a:t>
            </a:r>
            <a:r>
              <a:rPr lang="ru-RU" sz="6200" b="1" dirty="0" smtClean="0"/>
              <a:t> </a:t>
            </a:r>
            <a:r>
              <a:rPr lang="ru-RU" sz="6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Мотанки могут быть милыми сувенирами, игровыми куклами, их можно дарить или покупать. А вот узловую куклу желательно  делать самому или же для родного человека. </a:t>
            </a:r>
          </a:p>
          <a:p>
            <a:pPr algn="just"/>
            <a:r>
              <a:rPr lang="ru-RU" sz="6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Когда вы начинаете делать кукол обратите внимание, что они несут в себе символы: </a:t>
            </a:r>
            <a:r>
              <a:rPr lang="ru-RU" sz="6200" b="1" dirty="0" smtClean="0">
                <a:solidFill>
                  <a:schemeClr val="accent1"/>
                </a:solidFill>
              </a:rPr>
              <a:t>крест,  спираль, символ засеянного поля</a:t>
            </a:r>
            <a:r>
              <a:rPr lang="ru-RU" sz="6200" b="1" dirty="0" smtClean="0"/>
              <a:t>. </a:t>
            </a:r>
            <a:r>
              <a:rPr lang="ru-RU" sz="6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 в сочетании с красным и синим защитная функция   кукол оберегов только усиливается. Бывают и куклы, которые сами по себе напоминают символ. Эта кукла внешне  напоминает символ бесконечности(лицо в форме спирали-скрутки).</a:t>
            </a:r>
          </a:p>
          <a:p>
            <a:pPr algn="just"/>
            <a:r>
              <a:rPr lang="ru-RU" sz="6200" b="1" dirty="0" smtClean="0">
                <a:solidFill>
                  <a:schemeClr val="accent1"/>
                </a:solidFill>
              </a:rPr>
              <a:t>Куклы -«закрутки» ( «скрутки», « мотанки») </a:t>
            </a:r>
          </a:p>
          <a:p>
            <a:pPr algn="just"/>
            <a:r>
              <a:rPr lang="ru-RU" sz="6200" b="1" dirty="0" smtClean="0"/>
              <a:t>   </a:t>
            </a:r>
            <a:r>
              <a:rPr lang="ru-RU" sz="6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Завивание – ритуальное действие, имеющее защитные  продуцирующие функции, оно соотносится с зарождением, ростом, преумножением. Витье и кручение еще являются и символами брака. «Крутить», «повивать» - сменять девичью прическу на женскую. Эти термины связаны с сотворением мира. С рождение ребенка – «вить», «повивальная бабка», «свивальник» (лента для закрепления пеленок).  </a:t>
            </a:r>
          </a:p>
        </p:txBody>
      </p:sp>
    </p:spTree>
    <p:extLst>
      <p:ext uri="{BB962C8B-B14F-4D97-AF65-F5344CB8AC3E}">
        <p14:creationId xmlns:p14="http://schemas.microsoft.com/office/powerpoint/2010/main" val="93832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467544" y="116632"/>
            <a:ext cx="8280920" cy="432048"/>
          </a:xfrm>
        </p:spPr>
        <p:txBody>
          <a:bodyPr/>
          <a:lstStyle/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«Пеленашка»                                   «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Берегиня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»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4572000" y="5229200"/>
            <a:ext cx="4540487" cy="1357948"/>
          </a:xfrm>
        </p:spPr>
        <p:txBody>
          <a:bodyPr/>
          <a:lstStyle/>
          <a:p>
            <a:r>
              <a:rPr lang="ru-RU" sz="1600" dirty="0" smtClean="0">
                <a:solidFill>
                  <a:schemeClr val="tx1"/>
                </a:solidFill>
                <a:latin typeface="+mn-lt"/>
              </a:rPr>
              <a:t>Эта кукла оберегает дом, хозяйство от темных сил, дурного глаза и призывает добрых и светлых духов. Ее прятали и никогда не держали на видном месте.</a:t>
            </a:r>
            <a:endParaRPr lang="ru-RU" sz="16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9218" name="Picture 2" descr="C:\Users\Home\Desktop\QhYAKFz1v_g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48680"/>
            <a:ext cx="4032448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Home\Desktop\hH15S9pDL3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4248472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5436471"/>
            <a:ext cx="39969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При рождении ребёнка в родильном обряде </a:t>
            </a:r>
            <a:r>
              <a:rPr lang="ru-RU" sz="1600" b="1" dirty="0" smtClean="0"/>
              <a:t> применяли куклу «Пеленашку» ее подкладывали вместо младенца в колыбель.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80831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260648"/>
            <a:ext cx="8496944" cy="6120680"/>
          </a:xfrm>
        </p:spPr>
        <p:txBody>
          <a:bodyPr>
            <a:normAutofit fontScale="92500" lnSpcReduction="10000"/>
          </a:bodyPr>
          <a:lstStyle/>
          <a:p>
            <a:pPr marL="0" lvl="0" indent="0" algn="just">
              <a:buClr>
                <a:srgbClr val="F14124">
                  <a:lumMod val="75000"/>
                </a:srgbClr>
              </a:buClr>
              <a:buNone/>
            </a:pPr>
            <a:r>
              <a:rPr lang="ru-RU" sz="2000" b="1" dirty="0" smtClean="0">
                <a:solidFill>
                  <a:srgbClr val="212745"/>
                </a:solidFill>
              </a:rPr>
              <a:t> 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изготовлении кукол часто использовали символистические наполнители – зерно («</a:t>
            </a:r>
            <a:r>
              <a:rPr lang="ru-RU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зерновушка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»), золу из родового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зольника,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льняное волокно… </a:t>
            </a:r>
          </a:p>
          <a:p>
            <a:pPr marL="0" lvl="0" indent="0" algn="just">
              <a:buClr>
                <a:srgbClr val="F14124">
                  <a:lumMod val="75000"/>
                </a:srgbClr>
              </a:buClr>
              <a:buNone/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В качестве основы при изготовлении текстильных ритуальных кукол применяли различные предметы: </a:t>
            </a:r>
            <a:r>
              <a:rPr lang="ru-RU" b="1" dirty="0">
                <a:solidFill>
                  <a:srgbClr val="4E67C8"/>
                </a:solidFill>
              </a:rPr>
              <a:t>ложки, веретено, навой, скрученную </a:t>
            </a:r>
            <a:r>
              <a:rPr lang="ru-RU" b="1" dirty="0" smtClean="0">
                <a:solidFill>
                  <a:srgbClr val="4E67C8"/>
                </a:solidFill>
              </a:rPr>
              <a:t>солому, лыко</a:t>
            </a:r>
            <a:r>
              <a:rPr lang="ru-RU" b="1" dirty="0">
                <a:solidFill>
                  <a:srgbClr val="4E67C8"/>
                </a:solidFill>
              </a:rPr>
              <a:t>, траву, клювы птиц и др</a:t>
            </a:r>
            <a:r>
              <a:rPr lang="ru-RU" b="1" dirty="0">
                <a:solidFill>
                  <a:srgbClr val="212745"/>
                </a:solidFill>
              </a:rPr>
              <a:t>.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Подготовленную основу наделяли атрибутами женской силы: одеждой, головой,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грудью,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иногда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символически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обозначали руки. Все составные элементы куклы крепились к основе нитками, поясками, без употребления игл. В куклах закрутках ткань закрепляли нитками на талии, а также ниткой выделяли верхнюю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треть -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то есть голову.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marL="0" lvl="0" indent="0" algn="just">
              <a:buClr>
                <a:srgbClr val="F14124">
                  <a:lumMod val="75000"/>
                </a:srgbClr>
              </a:buClr>
              <a:buNone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Русская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кукла включает в себя несколько архетипов, сформированных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традицией -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accent6"/>
                </a:solidFill>
              </a:rPr>
              <a:t>столбушка</a:t>
            </a:r>
            <a:r>
              <a:rPr lang="ru-RU" b="1" dirty="0" smtClean="0">
                <a:solidFill>
                  <a:schemeClr val="accent6"/>
                </a:solidFill>
              </a:rPr>
              <a:t>  </a:t>
            </a:r>
            <a:r>
              <a:rPr lang="ru-RU" b="1" dirty="0">
                <a:solidFill>
                  <a:schemeClr val="accent6"/>
                </a:solidFill>
              </a:rPr>
              <a:t>(столбец, полено</a:t>
            </a:r>
            <a:r>
              <a:rPr lang="ru-RU" b="1" dirty="0" smtClean="0">
                <a:solidFill>
                  <a:schemeClr val="accent6"/>
                </a:solidFill>
              </a:rPr>
              <a:t>, чурка</a:t>
            </a:r>
            <a:r>
              <a:rPr lang="ru-RU" b="1" dirty="0">
                <a:solidFill>
                  <a:schemeClr val="accent6"/>
                </a:solidFill>
              </a:rPr>
              <a:t>), </a:t>
            </a:r>
            <a:r>
              <a:rPr lang="ru-RU" b="1" dirty="0" err="1">
                <a:solidFill>
                  <a:schemeClr val="accent6"/>
                </a:solidFill>
              </a:rPr>
              <a:t>крестушка</a:t>
            </a:r>
            <a:r>
              <a:rPr lang="ru-RU" b="1" dirty="0">
                <a:solidFill>
                  <a:schemeClr val="accent6"/>
                </a:solidFill>
              </a:rPr>
              <a:t> или крестец, кукла на палочке, узловая (узелковая) кукла, </a:t>
            </a:r>
            <a:r>
              <a:rPr lang="ru-RU" b="1" dirty="0" err="1">
                <a:solidFill>
                  <a:schemeClr val="accent6"/>
                </a:solidFill>
              </a:rPr>
              <a:t>пеленашка</a:t>
            </a:r>
            <a:r>
              <a:rPr lang="ru-RU" b="1" dirty="0">
                <a:solidFill>
                  <a:schemeClr val="accent6"/>
                </a:solidFill>
              </a:rPr>
              <a:t>, </a:t>
            </a:r>
            <a:r>
              <a:rPr lang="ru-RU" b="1" dirty="0" smtClean="0">
                <a:solidFill>
                  <a:schemeClr val="accent6"/>
                </a:solidFill>
              </a:rPr>
              <a:t>закрутка (</a:t>
            </a:r>
            <a:r>
              <a:rPr lang="ru-RU" b="1" dirty="0">
                <a:solidFill>
                  <a:schemeClr val="accent6"/>
                </a:solidFill>
              </a:rPr>
              <a:t>скрутка, скалка, скатка), набивная кукла- мешочек </a:t>
            </a:r>
            <a:r>
              <a:rPr lang="ru-RU" b="1" dirty="0">
                <a:solidFill>
                  <a:schemeClr val="tx1"/>
                </a:solidFill>
              </a:rPr>
              <a:t>– все они бытовали одновременно в 19 – первой половине 20 века в деревне и малых провинциальных городах. </a:t>
            </a:r>
            <a:r>
              <a:rPr lang="ru-RU" b="1" dirty="0" smtClean="0">
                <a:solidFill>
                  <a:schemeClr val="tx1"/>
                </a:solidFill>
              </a:rPr>
              <a:t> Следовательно, по способу изготовления текстильных кукол,  их можно классифицировать в таблицу.</a:t>
            </a:r>
          </a:p>
          <a:p>
            <a:pPr marL="0" lvl="0" indent="0" algn="just">
              <a:buClr>
                <a:srgbClr val="F14124">
                  <a:lumMod val="75000"/>
                </a:srgbClr>
              </a:buClr>
              <a:buNone/>
            </a:pPr>
            <a:endParaRPr lang="ru-RU" sz="2400" dirty="0">
              <a:solidFill>
                <a:schemeClr val="tx1"/>
              </a:solidFill>
            </a:endParaRPr>
          </a:p>
          <a:p>
            <a:pPr marL="0" lvl="0" indent="0" algn="just">
              <a:buClr>
                <a:srgbClr val="F14124">
                  <a:lumMod val="75000"/>
                </a:srgbClr>
              </a:buClr>
              <a:buNone/>
            </a:pPr>
            <a:endParaRPr lang="ru-RU" sz="2400" b="1" dirty="0" smtClean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61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80919" cy="1008112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chemeClr val="accent6"/>
                </a:solidFill>
                <a:effectLst/>
                <a:ea typeface="Calibri"/>
                <a:cs typeface="Times New Roman"/>
              </a:rPr>
              <a:t>Виды текстильных кукол по способу изготовления</a:t>
            </a:r>
            <a:br>
              <a:rPr lang="ru-RU" sz="2800" dirty="0">
                <a:solidFill>
                  <a:schemeClr val="accent6"/>
                </a:solidFill>
                <a:effectLst/>
                <a:ea typeface="Calibri"/>
                <a:cs typeface="Times New Roman"/>
              </a:rPr>
            </a:br>
            <a:endParaRPr lang="ru-RU" sz="2800" dirty="0">
              <a:solidFill>
                <a:schemeClr val="accent6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839281592"/>
              </p:ext>
            </p:extLst>
          </p:nvPr>
        </p:nvGraphicFramePr>
        <p:xfrm>
          <a:off x="395536" y="1124744"/>
          <a:ext cx="8568952" cy="5358319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3793463"/>
                <a:gridCol w="4775489"/>
              </a:tblGrid>
              <a:tr h="13681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baseline="0" dirty="0" smtClean="0">
                          <a:effectLst/>
                        </a:rPr>
                        <a:t>Куклы на основе  тканевых прямоугольников</a:t>
                      </a:r>
                      <a:endParaRPr lang="ru-RU" sz="20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 smtClean="0">
                          <a:effectLst/>
                        </a:rPr>
                        <a:t>Десятиручка</a:t>
                      </a:r>
                      <a:r>
                        <a:rPr lang="ru-RU" sz="2000" dirty="0" smtClean="0">
                          <a:effectLst/>
                        </a:rPr>
                        <a:t>, Веснянка,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Свадебная, Мировое дерево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Куватка</a:t>
                      </a:r>
                      <a:r>
                        <a:rPr lang="ru-RU" sz="2000" dirty="0">
                          <a:effectLst/>
                        </a:rPr>
                        <a:t>, Пасха, Неразлучники,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</a:rPr>
                        <a:t>Козьма</a:t>
                      </a:r>
                      <a:r>
                        <a:rPr lang="ru-RU" sz="2000" dirty="0">
                          <a:effectLst/>
                        </a:rPr>
                        <a:t> и Демьян, </a:t>
                      </a:r>
                      <a:endParaRPr lang="ru-RU" sz="20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</a:tr>
              <a:tr h="3555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Куклы</a:t>
                      </a:r>
                      <a:r>
                        <a:rPr lang="ru-RU" sz="2000" b="1" baseline="0" dirty="0" smtClean="0">
                          <a:effectLst/>
                        </a:rPr>
                        <a:t> на основе креста</a:t>
                      </a:r>
                      <a:endParaRPr lang="ru-RU" sz="2000" b="1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Купавка, Коза, Крестец, Коляда, </a:t>
                      </a:r>
                      <a:r>
                        <a:rPr lang="ru-RU" sz="2000" dirty="0" err="1" smtClean="0">
                          <a:effectLst/>
                        </a:rPr>
                        <a:t>Меланка</a:t>
                      </a:r>
                      <a:endParaRPr lang="ru-RU" sz="2000" b="1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9525" marB="0"/>
                </a:tc>
              </a:tr>
              <a:tr h="11139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Куклы</a:t>
                      </a:r>
                      <a:r>
                        <a:rPr lang="ru-RU" sz="2000" b="1" baseline="0" dirty="0" smtClean="0">
                          <a:effectLst/>
                        </a:rPr>
                        <a:t> на основе тканевых квадратов</a:t>
                      </a:r>
                      <a:endParaRPr lang="ru-RU" sz="20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Ангел, Колокольчик,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 Закрутка, Бессонница, </a:t>
                      </a:r>
                      <a:r>
                        <a:rPr lang="ru-RU" sz="2000" dirty="0" err="1" smtClean="0">
                          <a:effectLst/>
                        </a:rPr>
                        <a:t>Вепская</a:t>
                      </a:r>
                      <a:r>
                        <a:rPr lang="ru-RU" sz="2000" dirty="0" smtClean="0">
                          <a:effectLst/>
                        </a:rPr>
                        <a:t>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День </a:t>
                      </a:r>
                      <a:r>
                        <a:rPr lang="ru-RU" sz="2000" dirty="0">
                          <a:effectLst/>
                        </a:rPr>
                        <a:t>и </a:t>
                      </a:r>
                      <a:r>
                        <a:rPr lang="ru-RU" sz="2000" dirty="0" smtClean="0">
                          <a:effectLst/>
                        </a:rPr>
                        <a:t>Ночь</a:t>
                      </a:r>
                      <a:endParaRPr lang="ru-RU" sz="20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</a:tr>
              <a:tr h="8490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Куклы-</a:t>
                      </a:r>
                      <a:r>
                        <a:rPr lang="ru-RU" sz="2000" b="1" dirty="0" err="1">
                          <a:effectLst/>
                        </a:rPr>
                        <a:t>столбушки</a:t>
                      </a:r>
                      <a:r>
                        <a:rPr lang="ru-RU" sz="2000" b="1" dirty="0">
                          <a:effectLst/>
                        </a:rPr>
                        <a:t>, основа которых скатка из ткани</a:t>
                      </a:r>
                      <a:endParaRPr lang="ru-RU" sz="20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Пеленашка, Владимирская </a:t>
                      </a:r>
                      <a:r>
                        <a:rPr lang="ru-RU" sz="2000" dirty="0" err="1" smtClean="0">
                          <a:effectLst/>
                        </a:rPr>
                        <a:t>Столбушка</a:t>
                      </a:r>
                      <a:r>
                        <a:rPr lang="ru-RU" sz="2000" dirty="0" smtClean="0">
                          <a:effectLst/>
                        </a:rPr>
                        <a:t>, </a:t>
                      </a:r>
                      <a:r>
                        <a:rPr lang="ru-RU" sz="2000" dirty="0" err="1">
                          <a:effectLst/>
                        </a:rPr>
                        <a:t>Берегиня</a:t>
                      </a:r>
                      <a:r>
                        <a:rPr lang="ru-RU" sz="2000" dirty="0">
                          <a:effectLst/>
                        </a:rPr>
                        <a:t>, </a:t>
                      </a:r>
                      <a:r>
                        <a:rPr lang="ru-RU" sz="2000" dirty="0" smtClean="0">
                          <a:effectLst/>
                        </a:rPr>
                        <a:t>Лихоманка (</a:t>
                      </a:r>
                      <a:r>
                        <a:rPr lang="ru-RU" sz="2000" dirty="0" err="1" smtClean="0">
                          <a:effectLst/>
                        </a:rPr>
                        <a:t>Трясовицы</a:t>
                      </a:r>
                      <a:r>
                        <a:rPr lang="ru-RU" sz="2000" dirty="0" smtClean="0">
                          <a:effectLst/>
                        </a:rPr>
                        <a:t>, </a:t>
                      </a:r>
                      <a:r>
                        <a:rPr lang="ru-RU" sz="2000" dirty="0" err="1" smtClean="0">
                          <a:effectLst/>
                        </a:rPr>
                        <a:t>Кумоха</a:t>
                      </a:r>
                      <a:r>
                        <a:rPr lang="ru-RU" sz="2000" dirty="0" smtClean="0">
                          <a:effectLst/>
                        </a:rPr>
                        <a:t>)</a:t>
                      </a:r>
                      <a:endParaRPr lang="ru-RU" sz="20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</a:tr>
              <a:tr h="8490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Куклы </a:t>
                      </a:r>
                      <a:r>
                        <a:rPr lang="ru-RU" sz="2000" b="1" dirty="0" smtClean="0">
                          <a:effectLst/>
                        </a:rPr>
                        <a:t>на</a:t>
                      </a:r>
                      <a:r>
                        <a:rPr lang="ru-RU" sz="2000" b="1" baseline="0" dirty="0" smtClean="0">
                          <a:effectLst/>
                        </a:rPr>
                        <a:t> основе мешочка</a:t>
                      </a:r>
                      <a:endParaRPr lang="ru-RU" sz="20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</a:rPr>
                        <a:t>Домовушка</a:t>
                      </a:r>
                      <a:r>
                        <a:rPr lang="ru-RU" sz="2000" dirty="0">
                          <a:effectLst/>
                        </a:rPr>
                        <a:t> или </a:t>
                      </a:r>
                      <a:r>
                        <a:rPr lang="ru-RU" sz="2000" dirty="0" err="1">
                          <a:effectLst/>
                        </a:rPr>
                        <a:t>Благополучница</a:t>
                      </a:r>
                      <a:r>
                        <a:rPr lang="ru-RU" sz="2000" dirty="0">
                          <a:effectLst/>
                        </a:rPr>
                        <a:t>, Зольная,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</a:rPr>
                        <a:t>Зернушка</a:t>
                      </a:r>
                      <a:r>
                        <a:rPr lang="ru-RU" sz="2000" dirty="0">
                          <a:effectLst/>
                        </a:rPr>
                        <a:t>, </a:t>
                      </a:r>
                      <a:r>
                        <a:rPr lang="ru-RU" sz="2000" dirty="0" err="1">
                          <a:effectLst/>
                        </a:rPr>
                        <a:t>Крупеничка</a:t>
                      </a:r>
                      <a:endParaRPr lang="ru-RU" sz="20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591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23528" y="332656"/>
            <a:ext cx="8424935" cy="864096"/>
          </a:xfrm>
        </p:spPr>
        <p:txBody>
          <a:bodyPr/>
          <a:lstStyle/>
          <a:p>
            <a:pPr algn="ctr"/>
            <a:r>
              <a:rPr lang="ru-RU" sz="3600" dirty="0">
                <a:solidFill>
                  <a:srgbClr val="F14124"/>
                </a:solidFill>
              </a:rPr>
              <a:t>Домовушка или Благополучница</a:t>
            </a:r>
            <a:endParaRPr lang="ru-RU" dirty="0">
              <a:solidFill>
                <a:schemeClr val="accent6"/>
              </a:solidFill>
            </a:endParaRPr>
          </a:p>
        </p:txBody>
      </p:sp>
      <p:pic>
        <p:nvPicPr>
          <p:cNvPr id="1026" name="Picture 2" descr="D:\Новая папка (2)\1 домовушк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3728169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Новая папка (2)\Домовушка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56792"/>
            <a:ext cx="3960439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1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568951" cy="792088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chemeClr val="accent6"/>
                </a:solidFill>
              </a:rPr>
              <a:t>Домовушка или Благополучница</a:t>
            </a:r>
            <a:endParaRPr lang="ru-RU" sz="3200" dirty="0">
              <a:solidFill>
                <a:schemeClr val="accent6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764704"/>
            <a:ext cx="8568952" cy="5904656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 smtClean="0"/>
              <a:t> 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Среди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многочисленных древнеславянских оберегов очень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популярна кукла-хозяюшка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или, как её чаще называют Благополучница. Она привлекает процветание в семью, оберегает от различных напастей и несчастий. Для хранения кукол женщины подыскивали лучшее место в доме, так называемый красный угол. После крещения Руси в таком месте обычно располагали иконы, но за иконой всё равно располагался древний оберег. Кукла-оберег Благополучница перенимала на себя часть хозяйских забот по дому. Благополучница относится к помощницам. В старину хозяйки делали себе таких, чтобы сладить с хозяйством, защитить дом и семью, привлечь деньги и здоровье, справиться с новыми делами. </a:t>
            </a:r>
            <a:r>
              <a:rPr lang="ru-RU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Благополучницу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можно дарить на новоселье или молодоженам. Часто ее называют «</a:t>
            </a:r>
            <a:r>
              <a:rPr lang="ru-RU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Домовушкой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», так как считается, что она дружит с домовым. Если кукол условно разделить по принадлежности, то </a:t>
            </a:r>
            <a:r>
              <a:rPr lang="ru-RU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Благополучницу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можно отнести к помощницам. </a:t>
            </a:r>
          </a:p>
        </p:txBody>
      </p:sp>
    </p:spTree>
    <p:extLst>
      <p:ext uri="{BB962C8B-B14F-4D97-AF65-F5344CB8AC3E}">
        <p14:creationId xmlns:p14="http://schemas.microsoft.com/office/powerpoint/2010/main" val="18819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88640"/>
            <a:ext cx="8784976" cy="655272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Кукла-оберег Благополучница имела ещё одно название, её называли Домовушка, поскольку, по преданиям, она всегда была дружна с домовым. Внешне она отличается от других кукол своим ростом. Её высота 5-7 сантиметров. Чтобы кукла приносила в дом достаток, в нее заворачивали монетку «пятачок». Пятерка — символ прибыли. Обережная куколка – почти юная, потому как пятак в России был впервые отчеканен в 1701, при Петре 1. Когда Благополучница наделяется свойствами целительницы, в нее заворачиваются лекарственные травы. Иногда перед  </a:t>
            </a: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Домовушкой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клали  столбик  монет, горку соли (которая так же символизировала достаток, чистоту и крепость) иногда зажигали свечу.  </a:t>
            </a:r>
          </a:p>
          <a:p>
            <a:pPr algn="just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Одна из разновидностей </a:t>
            </a: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Домовушки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 это Домовушка на cкрутке, располагалась на видном месте, в центре дома, на глазах у домашних. Помогает хранить лад и порядок в доме, уравновешивает отношения и избавляет от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суеты. </a:t>
            </a:r>
            <a:r>
              <a:rPr lang="ru-RU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Домовушку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на бересте делали как оберег для дома от внешних напастей: от лихих людей, от пожаров, от воров и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колдунов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Куколку располагали над входом в дом, откуда могла прийти напасть - над входной дверью или на окно, дабы защитить домашних от зла. Внутрь куколки вкладывали написанную своими руками молитву.</a:t>
            </a:r>
          </a:p>
        </p:txBody>
      </p:sp>
    </p:spTree>
    <p:extLst>
      <p:ext uri="{BB962C8B-B14F-4D97-AF65-F5344CB8AC3E}">
        <p14:creationId xmlns:p14="http://schemas.microsoft.com/office/powerpoint/2010/main" val="297620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260648"/>
            <a:ext cx="8496944" cy="640871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 процессу изготовления куклы-оберега нужно подготовиться заранее — она делается одним днём, никак иначе, прежде всего, вам нужно помнить, что делать такой оберег можно не в любой день. Для этого подходят только понедельник, вторник или суббота. Кукла-оберег Благополучница может быть любого цвета, по вашему желанию. В древности обычно использовали два доминирующих оттенка, а остальные подбирали так, чтобы не нарушалась цветовая гармония. Голову обычно выполняют из белой ткани, чтобы обозначить лицо. Нити берут исключительно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белых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 красных тонов. Число узелков должно быть обязательно нечётным, и их не должно быть много, ― обычно хватает семи. </a:t>
            </a:r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just"/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Благополучница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― это разновидность кукол-</a:t>
            </a:r>
            <a:r>
              <a:rPr lang="ru-RU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мотанок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Все её элементы скручиваются или сматываются. Как и при изготовлении всех прочих </a:t>
            </a:r>
            <a:r>
              <a:rPr lang="ru-RU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мотанок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при выполнении </a:t>
            </a:r>
            <a:r>
              <a:rPr lang="ru-RU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Благополучницы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нельзя использовать колющих и режущих металлических предметов. Кончики ниток нужно отрывать руками. </a:t>
            </a:r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just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Заготовки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тканей для оберега нельзя класть на рабочую поверхность, они должны находиться только на ваших коленях. И ещё одно важное условие ― процесс изготовления необходимо завершить в течение одного дня.</a:t>
            </a:r>
          </a:p>
        </p:txBody>
      </p:sp>
    </p:spTree>
    <p:extLst>
      <p:ext uri="{BB962C8B-B14F-4D97-AF65-F5344CB8AC3E}">
        <p14:creationId xmlns:p14="http://schemas.microsoft.com/office/powerpoint/2010/main" val="94226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260648"/>
            <a:ext cx="8333555" cy="720080"/>
          </a:xfrm>
        </p:spPr>
        <p:txBody>
          <a:bodyPr/>
          <a:lstStyle/>
          <a:p>
            <a:pPr algn="ctr"/>
            <a:r>
              <a:rPr lang="ru-RU" sz="2400" dirty="0">
                <a:solidFill>
                  <a:srgbClr val="F14124"/>
                </a:solidFill>
              </a:rPr>
              <a:t>Для изготовления куклы необходимо приготовить</a:t>
            </a:r>
            <a:endParaRPr lang="ru-RU" sz="2400" dirty="0"/>
          </a:p>
        </p:txBody>
      </p:sp>
      <p:pic>
        <p:nvPicPr>
          <p:cNvPr id="2050" name="Picture 2" descr="D:\Новая папка (2)\Детали домовушки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44622"/>
            <a:ext cx="3960440" cy="525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50804" y="1268760"/>
            <a:ext cx="439248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1. квадрат </a:t>
            </a:r>
            <a:r>
              <a:rPr lang="ru-RU" b="1" u="sng" dirty="0">
                <a:solidFill>
                  <a:prstClr val="black"/>
                </a:solidFill>
              </a:rPr>
              <a:t>на голову </a:t>
            </a:r>
            <a:r>
              <a:rPr lang="ru-RU" b="1" dirty="0">
                <a:solidFill>
                  <a:prstClr val="black"/>
                </a:solidFill>
              </a:rPr>
              <a:t>из льняной или хлопковой белой ткани 10х10см;</a:t>
            </a:r>
          </a:p>
          <a:p>
            <a:r>
              <a:rPr lang="ru-RU" b="1" dirty="0">
                <a:solidFill>
                  <a:prstClr val="black"/>
                </a:solidFill>
              </a:rPr>
              <a:t> 2. </a:t>
            </a:r>
            <a:r>
              <a:rPr lang="ru-RU" b="1" u="sng" dirty="0">
                <a:solidFill>
                  <a:prstClr val="black"/>
                </a:solidFill>
              </a:rPr>
              <a:t>для рук </a:t>
            </a:r>
            <a:r>
              <a:rPr lang="ru-RU" b="1" dirty="0">
                <a:solidFill>
                  <a:prstClr val="black"/>
                </a:solidFill>
              </a:rPr>
              <a:t>— прямоугольник </a:t>
            </a:r>
            <a:r>
              <a:rPr lang="ru-RU" b="1" dirty="0" smtClean="0">
                <a:solidFill>
                  <a:prstClr val="black"/>
                </a:solidFill>
              </a:rPr>
              <a:t>белой </a:t>
            </a:r>
            <a:r>
              <a:rPr lang="ru-RU" b="1" dirty="0">
                <a:solidFill>
                  <a:prstClr val="black"/>
                </a:solidFill>
              </a:rPr>
              <a:t>ткани 6</a:t>
            </a:r>
            <a:r>
              <a:rPr lang="ru-RU" b="1" dirty="0" smtClean="0">
                <a:solidFill>
                  <a:prstClr val="black"/>
                </a:solidFill>
              </a:rPr>
              <a:t>х20см</a:t>
            </a:r>
            <a:r>
              <a:rPr lang="ru-RU" b="1" dirty="0">
                <a:solidFill>
                  <a:prstClr val="black"/>
                </a:solidFill>
              </a:rPr>
              <a:t>;</a:t>
            </a:r>
          </a:p>
          <a:p>
            <a:r>
              <a:rPr lang="ru-RU" b="1" dirty="0">
                <a:solidFill>
                  <a:prstClr val="black"/>
                </a:solidFill>
              </a:rPr>
              <a:t>3. </a:t>
            </a:r>
            <a:r>
              <a:rPr lang="ru-RU" b="1" u="sng" dirty="0">
                <a:solidFill>
                  <a:prstClr val="black"/>
                </a:solidFill>
              </a:rPr>
              <a:t>на туловище-юбку </a:t>
            </a:r>
            <a:r>
              <a:rPr lang="ru-RU" b="1" dirty="0">
                <a:solidFill>
                  <a:prstClr val="black"/>
                </a:solidFill>
              </a:rPr>
              <a:t>— круг из яркой цветной ткани диаметром </a:t>
            </a:r>
            <a:r>
              <a:rPr lang="ru-RU" b="1" dirty="0" smtClean="0">
                <a:solidFill>
                  <a:prstClr val="black"/>
                </a:solidFill>
              </a:rPr>
              <a:t>18-20см</a:t>
            </a:r>
            <a:r>
              <a:rPr lang="ru-RU" b="1" dirty="0">
                <a:solidFill>
                  <a:prstClr val="black"/>
                </a:solidFill>
              </a:rPr>
              <a:t>;</a:t>
            </a:r>
          </a:p>
          <a:p>
            <a:r>
              <a:rPr lang="ru-RU" b="1" dirty="0">
                <a:solidFill>
                  <a:prstClr val="black"/>
                </a:solidFill>
              </a:rPr>
              <a:t> 4. </a:t>
            </a:r>
            <a:r>
              <a:rPr lang="ru-RU" b="1" u="sng" dirty="0">
                <a:solidFill>
                  <a:prstClr val="black"/>
                </a:solidFill>
              </a:rPr>
              <a:t>на косынку </a:t>
            </a:r>
            <a:r>
              <a:rPr lang="ru-RU" b="1" dirty="0">
                <a:solidFill>
                  <a:prstClr val="black"/>
                </a:solidFill>
              </a:rPr>
              <a:t>– треугольник 15х15х18см; </a:t>
            </a:r>
          </a:p>
          <a:p>
            <a:r>
              <a:rPr lang="ru-RU" b="1" dirty="0">
                <a:solidFill>
                  <a:prstClr val="black"/>
                </a:solidFill>
              </a:rPr>
              <a:t> 5. </a:t>
            </a:r>
            <a:r>
              <a:rPr lang="ru-RU" b="1" u="sng" dirty="0">
                <a:solidFill>
                  <a:prstClr val="black"/>
                </a:solidFill>
              </a:rPr>
              <a:t>на — повойник </a:t>
            </a:r>
            <a:r>
              <a:rPr lang="ru-RU" b="1" dirty="0">
                <a:solidFill>
                  <a:prstClr val="black"/>
                </a:solidFill>
              </a:rPr>
              <a:t>ленту, кружево или полоску ткани;</a:t>
            </a:r>
          </a:p>
          <a:p>
            <a:r>
              <a:rPr lang="ru-RU" b="1" dirty="0">
                <a:solidFill>
                  <a:prstClr val="black"/>
                </a:solidFill>
              </a:rPr>
              <a:t> 6. </a:t>
            </a:r>
            <a:r>
              <a:rPr lang="ru-RU" b="1" u="sng" dirty="0">
                <a:solidFill>
                  <a:prstClr val="black"/>
                </a:solidFill>
              </a:rPr>
              <a:t>на фартук </a:t>
            </a:r>
            <a:r>
              <a:rPr lang="ru-RU" b="1" dirty="0">
                <a:solidFill>
                  <a:prstClr val="black"/>
                </a:solidFill>
              </a:rPr>
              <a:t>— прямоугольник 3х7см;</a:t>
            </a:r>
          </a:p>
          <a:p>
            <a:r>
              <a:rPr lang="ru-RU" b="1" dirty="0">
                <a:solidFill>
                  <a:prstClr val="black"/>
                </a:solidFill>
              </a:rPr>
              <a:t> 7. красные нитки  ирис для скрепления;</a:t>
            </a:r>
          </a:p>
          <a:p>
            <a:r>
              <a:rPr lang="ru-RU" b="1" dirty="0">
                <a:solidFill>
                  <a:prstClr val="black"/>
                </a:solidFill>
              </a:rPr>
              <a:t> 8. для набивки –вата либо очес  льна или овечья шерсть ;</a:t>
            </a:r>
          </a:p>
          <a:p>
            <a:r>
              <a:rPr lang="ru-RU" b="1" dirty="0">
                <a:solidFill>
                  <a:prstClr val="black"/>
                </a:solidFill>
              </a:rPr>
              <a:t> 19. монетку в 5 коп./руб. или лекарственные травы;</a:t>
            </a:r>
          </a:p>
          <a:p>
            <a:r>
              <a:rPr lang="ru-RU" b="1" dirty="0">
                <a:solidFill>
                  <a:prstClr val="black"/>
                </a:solidFill>
              </a:rPr>
              <a:t> 10. </a:t>
            </a:r>
            <a:r>
              <a:rPr lang="ru-RU" b="1" u="sng" dirty="0">
                <a:solidFill>
                  <a:prstClr val="black"/>
                </a:solidFill>
              </a:rPr>
              <a:t>на пояс </a:t>
            </a:r>
            <a:r>
              <a:rPr lang="ru-RU" b="1" dirty="0">
                <a:solidFill>
                  <a:prstClr val="black"/>
                </a:solidFill>
              </a:rPr>
              <a:t>– узкую ленточку</a:t>
            </a:r>
          </a:p>
        </p:txBody>
      </p:sp>
    </p:spTree>
    <p:extLst>
      <p:ext uri="{BB962C8B-B14F-4D97-AF65-F5344CB8AC3E}">
        <p14:creationId xmlns:p14="http://schemas.microsoft.com/office/powerpoint/2010/main" val="295682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07504" y="1052737"/>
            <a:ext cx="8856984" cy="5688631"/>
          </a:xfrm>
        </p:spPr>
        <p:txBody>
          <a:bodyPr>
            <a:normAutofit fontScale="85000" lnSpcReduction="10000"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/>
              <a:t> 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Уже более 100 лет русская народная игрушка привлекает специалистов. Ее изучают историки, археологи, педагоги, художники,  искусствоведы. За это время написаны сотни научных и популярных статей. 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последнее время наблюдается живой интерес  и к рукотворной народной текстильной игрушке. Это происходит потому, что такая игрушка обладает целым рядом привлекательных свойств: </a:t>
            </a:r>
            <a:r>
              <a:rPr lang="ru-RU" sz="2000" b="1" dirty="0">
                <a:solidFill>
                  <a:schemeClr val="accent6"/>
                </a:solidFill>
              </a:rPr>
              <a:t>доступностью, вариативностью, </a:t>
            </a:r>
            <a:r>
              <a:rPr lang="ru-RU" sz="2000" b="1" dirty="0">
                <a:solidFill>
                  <a:schemeClr val="tx1"/>
                </a:solidFill>
              </a:rPr>
              <a:t>возможностью </a:t>
            </a:r>
            <a:r>
              <a:rPr lang="ru-RU" sz="2000" b="1" dirty="0" smtClean="0">
                <a:solidFill>
                  <a:schemeClr val="accent6"/>
                </a:solidFill>
              </a:rPr>
              <a:t>самореализации.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Народная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игрушка – неотъемлемая часть народного искусства, которой присущи те же характерные черты и особенности: коллективность творчества на основе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преемственности традиции, художественный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образ, основанный на </a:t>
            </a:r>
            <a:r>
              <a:rPr lang="ru-RU" sz="2000" b="1" dirty="0">
                <a:solidFill>
                  <a:schemeClr val="accent6"/>
                </a:solidFill>
              </a:rPr>
              <a:t>подробности, повторе и вариации</a:t>
            </a:r>
            <a:r>
              <a:rPr lang="ru-RU" sz="2000" b="1" dirty="0" smtClean="0">
                <a:solidFill>
                  <a:schemeClr val="accent6"/>
                </a:solidFill>
              </a:rPr>
              <a:t>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/>
              <a:t> 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Игрушка в зависимости от того, кто явился ее создателем, делится на народную, крестьянскую и фольклорную, включающую в себя обрядовую и детскую, самодеятельную и промышленную.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b="1" dirty="0"/>
              <a:t> </a:t>
            </a:r>
            <a:r>
              <a:rPr lang="ru-RU" sz="2000" b="1" dirty="0" smtClean="0"/>
              <a:t>  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Программа учебного предмета «Прикладное творчество» реализуется при 8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–летнем сроке обучения 3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года, с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 по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класс.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одном из разделов в содержании программы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включена игрушка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различных техниках и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материалах. И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первые занятия  по этому разделу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это 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знакомство с миром тряпичной куклы. Далее тематическим планом учащимся предлагается выполнить ряд текстильных кукол:  куклу «Зайчик на пальчик», куклу «</a:t>
            </a:r>
            <a:r>
              <a:rPr lang="ru-RU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Мартиничку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» и куклу «Колокольчик».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95536" y="260649"/>
            <a:ext cx="8064895" cy="792087"/>
          </a:xfrm>
        </p:spPr>
        <p:txBody>
          <a:bodyPr/>
          <a:lstStyle/>
          <a:p>
            <a:pPr marL="228600" lvl="0" indent="-182880" algn="ctr">
              <a:spcBef>
                <a:spcPct val="20000"/>
              </a:spcBef>
              <a:spcAft>
                <a:spcPts val="300"/>
              </a:spcAft>
            </a:pPr>
            <a:r>
              <a:rPr lang="ru-RU" sz="2000" dirty="0">
                <a:solidFill>
                  <a:srgbClr val="4E67C8"/>
                </a:solidFill>
                <a:effectLst/>
                <a:ea typeface="+mn-ea"/>
                <a:cs typeface="+mn-cs"/>
              </a:rPr>
              <a:t>1. МЕСТО ТРАДИЦИОННОЙ КУКЛЫ В  СИСТЕМЕ ДОПОЛНИТЕЛЬНОГО ОБРАЗОВАНИЯ </a:t>
            </a:r>
            <a:br>
              <a:rPr lang="ru-RU" sz="2000" dirty="0">
                <a:solidFill>
                  <a:srgbClr val="4E67C8"/>
                </a:solidFill>
                <a:effectLst/>
                <a:ea typeface="+mn-ea"/>
                <a:cs typeface="+mn-cs"/>
              </a:rPr>
            </a:br>
            <a:r>
              <a:rPr lang="ru-RU" sz="2000" dirty="0" smtClean="0">
                <a:solidFill>
                  <a:srgbClr val="4E67C8"/>
                </a:solidFill>
                <a:effectLst/>
                <a:ea typeface="+mn-ea"/>
                <a:cs typeface="+mn-cs"/>
              </a:rPr>
              <a:t>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97095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79512" y="2924944"/>
            <a:ext cx="8784976" cy="1080120"/>
          </a:xfrm>
        </p:spPr>
        <p:txBody>
          <a:bodyPr>
            <a:normAutofit lnSpcReduction="10000"/>
          </a:bodyPr>
          <a:lstStyle/>
          <a:p>
            <a:pPr marL="45720" indent="0" algn="just">
              <a:buNone/>
            </a:pPr>
            <a:r>
              <a:rPr lang="ru-RU" b="1" dirty="0" smtClean="0">
                <a:solidFill>
                  <a:prstClr val="black"/>
                </a:solidFill>
              </a:rPr>
              <a:t> Формируя голову, в центр белого квадрата вложить наполнитель, зафиксировать красной нитью по линии шеи. Нить не обрывать.  Туловище (юбка) цветная ткань собирается по кругу (прошить иглой при необходимости). </a:t>
            </a:r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79512" y="116632"/>
            <a:ext cx="8568952" cy="432048"/>
          </a:xfrm>
        </p:spPr>
        <p:txBody>
          <a:bodyPr/>
          <a:lstStyle/>
          <a:p>
            <a:pPr algn="ctr"/>
            <a:r>
              <a:rPr lang="ru-RU" sz="2400" dirty="0">
                <a:solidFill>
                  <a:srgbClr val="F14124"/>
                </a:solidFill>
              </a:rPr>
              <a:t>Процесс изготовления </a:t>
            </a:r>
            <a:r>
              <a:rPr lang="ru-RU" sz="2400" dirty="0" smtClean="0">
                <a:solidFill>
                  <a:srgbClr val="F14124"/>
                </a:solidFill>
              </a:rPr>
              <a:t>куклы «</a:t>
            </a:r>
            <a:r>
              <a:rPr lang="ru-RU" sz="2400" dirty="0" err="1" smtClean="0">
                <a:solidFill>
                  <a:srgbClr val="F14124"/>
                </a:solidFill>
              </a:rPr>
              <a:t>Домовушки</a:t>
            </a:r>
            <a:r>
              <a:rPr lang="ru-RU" sz="2400" dirty="0" smtClean="0">
                <a:solidFill>
                  <a:srgbClr val="F14124"/>
                </a:solidFill>
              </a:rPr>
              <a:t>»</a:t>
            </a:r>
            <a:r>
              <a:rPr lang="ru-RU" sz="2400" dirty="0">
                <a:solidFill>
                  <a:srgbClr val="F14124"/>
                </a:solidFill>
              </a:rPr>
              <a:t/>
            </a:r>
            <a:br>
              <a:rPr lang="ru-RU" sz="2400" dirty="0">
                <a:solidFill>
                  <a:srgbClr val="F14124"/>
                </a:solidFill>
              </a:rPr>
            </a:br>
            <a:endParaRPr lang="ru-RU" dirty="0"/>
          </a:p>
        </p:txBody>
      </p:sp>
      <p:pic>
        <p:nvPicPr>
          <p:cNvPr id="5122" name="Picture 2" descr="D:\Новая папка (2)\P1200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878497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Новая папка (2)\P120001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49080"/>
            <a:ext cx="8706545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54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79512" y="5661248"/>
            <a:ext cx="8784976" cy="1080120"/>
          </a:xfrm>
        </p:spPr>
        <p:txBody>
          <a:bodyPr>
            <a:normAutofit fontScale="92500" lnSpcReduction="20000"/>
          </a:bodyPr>
          <a:lstStyle/>
          <a:p>
            <a:pPr lvl="0">
              <a:buClr>
                <a:srgbClr val="F14124">
                  <a:lumMod val="75000"/>
                </a:srgbClr>
              </a:buClr>
            </a:pPr>
            <a:r>
              <a:rPr lang="ru-RU" b="1" dirty="0" smtClean="0">
                <a:solidFill>
                  <a:prstClr val="black"/>
                </a:solidFill>
              </a:rPr>
              <a:t> </a:t>
            </a:r>
            <a:r>
              <a:rPr lang="ru-RU" sz="1900" b="1" dirty="0">
                <a:solidFill>
                  <a:prstClr val="black"/>
                </a:solidFill>
              </a:rPr>
              <a:t>Туловище. В середину круга помещается монетка с наполнителем или сухие травы</a:t>
            </a:r>
            <a:r>
              <a:rPr lang="ru-RU" sz="1900" b="1" dirty="0" smtClean="0">
                <a:solidFill>
                  <a:prstClr val="black"/>
                </a:solidFill>
              </a:rPr>
              <a:t>.</a:t>
            </a:r>
            <a:r>
              <a:rPr lang="ru-RU" sz="1900" b="1" dirty="0">
                <a:solidFill>
                  <a:prstClr val="black"/>
                </a:solidFill>
              </a:rPr>
              <a:t> В получившееся маленькое отверстие вкладываются </a:t>
            </a:r>
            <a:r>
              <a:rPr lang="ru-RU" sz="1900" b="1" dirty="0" smtClean="0">
                <a:solidFill>
                  <a:prstClr val="black"/>
                </a:solidFill>
              </a:rPr>
              <a:t>заготовка головы с руками. Края  заготовки стянуть и </a:t>
            </a:r>
            <a:r>
              <a:rPr lang="ru-RU" sz="1900" b="1" dirty="0">
                <a:solidFill>
                  <a:prstClr val="black"/>
                </a:solidFill>
              </a:rPr>
              <a:t>крепко </a:t>
            </a:r>
            <a:r>
              <a:rPr lang="ru-RU" sz="1900" b="1" dirty="0" smtClean="0">
                <a:solidFill>
                  <a:prstClr val="black"/>
                </a:solidFill>
              </a:rPr>
              <a:t>обмотать нитью. </a:t>
            </a:r>
            <a:endParaRPr lang="ru-RU" sz="1900" b="1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179512" y="0"/>
            <a:ext cx="8758303" cy="908720"/>
          </a:xfrm>
        </p:spPr>
        <p:txBody>
          <a:bodyPr/>
          <a:lstStyle/>
          <a:p>
            <a:pPr marL="228600" lvl="0" indent="-182880" algn="l">
              <a:buClr>
                <a:srgbClr val="F14124">
                  <a:lumMod val="75000"/>
                </a:srgbClr>
              </a:buClr>
              <a:buFont typeface="Georgia" pitchFamily="18" charset="0"/>
              <a:buChar char="*"/>
            </a:pPr>
            <a:endParaRPr lang="ru-RU" sz="1800" dirty="0" smtClean="0">
              <a:solidFill>
                <a:prstClr val="black"/>
              </a:solidFill>
              <a:ea typeface="+mn-ea"/>
              <a:cs typeface="+mn-cs"/>
            </a:endParaRPr>
          </a:p>
          <a:p>
            <a:pPr marL="228600" lvl="0" indent="-182880" algn="l">
              <a:buClr>
                <a:srgbClr val="F14124">
                  <a:lumMod val="75000"/>
                </a:srgbClr>
              </a:buClr>
              <a:buFont typeface="Georgia" pitchFamily="18" charset="0"/>
              <a:buChar char="*"/>
            </a:pPr>
            <a:endParaRPr lang="ru-RU" sz="1800" dirty="0">
              <a:solidFill>
                <a:prstClr val="black"/>
              </a:solidFill>
              <a:ea typeface="+mn-ea"/>
              <a:cs typeface="+mn-cs"/>
            </a:endParaRPr>
          </a:p>
          <a:p>
            <a:pPr marL="228600" lvl="0" indent="-182880" algn="l">
              <a:buClr>
                <a:srgbClr val="F14124">
                  <a:lumMod val="75000"/>
                </a:srgbClr>
              </a:buClr>
              <a:buFont typeface="Georgia" pitchFamily="18" charset="0"/>
              <a:buChar char="*"/>
            </a:pPr>
            <a:endParaRPr lang="ru-RU" sz="1800" dirty="0" smtClean="0">
              <a:solidFill>
                <a:prstClr val="black"/>
              </a:solidFill>
              <a:ea typeface="+mn-ea"/>
              <a:cs typeface="+mn-cs"/>
            </a:endParaRPr>
          </a:p>
          <a:p>
            <a:pPr marL="228600" lvl="0" indent="-182880" algn="l">
              <a:buClr>
                <a:srgbClr val="F14124">
                  <a:lumMod val="75000"/>
                </a:srgbClr>
              </a:buClr>
              <a:buFont typeface="Georgia" pitchFamily="18" charset="0"/>
              <a:buChar char="*"/>
            </a:pPr>
            <a:r>
              <a:rPr lang="ru-RU" sz="1800" dirty="0" smtClean="0">
                <a:solidFill>
                  <a:prstClr val="black"/>
                </a:solidFill>
                <a:ea typeface="+mn-ea"/>
                <a:cs typeface="+mn-cs"/>
              </a:rPr>
              <a:t>Руки. Прямоугольник для рук складывается к центру от краев, затем еще раз вдвое. По центру завязывается слабым узлом. Приложите руки к голове и примотайте нитью.</a:t>
            </a:r>
          </a:p>
        </p:txBody>
      </p:sp>
      <p:pic>
        <p:nvPicPr>
          <p:cNvPr id="6146" name="Picture 2" descr="D:\Новая папка (2)\P1200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8784976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Новая папка (2)\P120001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56992"/>
            <a:ext cx="8784976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59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467544" y="0"/>
            <a:ext cx="8136904" cy="620688"/>
          </a:xfrm>
        </p:spPr>
        <p:txBody>
          <a:bodyPr/>
          <a:lstStyle/>
          <a:p>
            <a:pPr marL="228600" lvl="0" indent="-182880" algn="l">
              <a:buClr>
                <a:srgbClr val="F14124">
                  <a:lumMod val="75000"/>
                </a:srgbClr>
              </a:buClr>
              <a:buFont typeface="Georgia" pitchFamily="18" charset="0"/>
              <a:buChar char="*"/>
            </a:pPr>
            <a:r>
              <a:rPr lang="ru-RU" sz="1800" dirty="0" smtClean="0">
                <a:solidFill>
                  <a:prstClr val="black"/>
                </a:solidFill>
                <a:ea typeface="+mn-ea"/>
                <a:cs typeface="+mn-cs"/>
              </a:rPr>
              <a:t>Шея </a:t>
            </a:r>
            <a:r>
              <a:rPr lang="ru-RU" sz="1800" dirty="0">
                <a:solidFill>
                  <a:prstClr val="black"/>
                </a:solidFill>
                <a:ea typeface="+mn-ea"/>
                <a:cs typeface="+mn-cs"/>
              </a:rPr>
              <a:t>окончательно оформляется пояском из тонкой атласной ленточкой. Опускаются руки</a:t>
            </a:r>
            <a:r>
              <a:rPr lang="ru-RU" sz="1800" dirty="0" smtClean="0">
                <a:solidFill>
                  <a:prstClr val="black"/>
                </a:solidFill>
                <a:ea typeface="+mn-ea"/>
                <a:cs typeface="+mn-cs"/>
              </a:rPr>
              <a:t>.</a:t>
            </a:r>
            <a:endParaRPr lang="ru-RU" sz="18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 rot="10800000" flipV="1">
            <a:off x="251520" y="2996952"/>
            <a:ext cx="8568952" cy="1008112"/>
          </a:xfrm>
        </p:spPr>
        <p:txBody>
          <a:bodyPr/>
          <a:lstStyle/>
          <a:p>
            <a:pPr marL="228600" lvl="0" indent="-182880" algn="l">
              <a:spcBef>
                <a:spcPts val="0"/>
              </a:spcBef>
              <a:buClr>
                <a:srgbClr val="F14124">
                  <a:lumMod val="75000"/>
                </a:srgbClr>
              </a:buClr>
              <a:buFont typeface="Georgia" pitchFamily="18" charset="0"/>
              <a:buChar char="*"/>
            </a:pPr>
            <a:r>
              <a:rPr lang="ru-RU" sz="1800" dirty="0" smtClean="0">
                <a:solidFill>
                  <a:prstClr val="black"/>
                </a:solidFill>
              </a:rPr>
              <a:t>Голова</a:t>
            </a:r>
            <a:r>
              <a:rPr lang="ru-RU" sz="1800" dirty="0">
                <a:solidFill>
                  <a:prstClr val="black"/>
                </a:solidFill>
              </a:rPr>
              <a:t>. Сначала на голову завязывается полоска-повойник.</a:t>
            </a:r>
          </a:p>
          <a:p>
            <a:pPr marL="228600" lvl="0" indent="-182880" algn="l">
              <a:spcBef>
                <a:spcPts val="0"/>
              </a:spcBef>
              <a:buClr>
                <a:srgbClr val="F14124">
                  <a:lumMod val="75000"/>
                </a:srgbClr>
              </a:buClr>
              <a:buFont typeface="Georgia" pitchFamily="18" charset="0"/>
              <a:buChar char="*"/>
            </a:pPr>
            <a:r>
              <a:rPr lang="ru-RU" sz="1800" dirty="0" smtClean="0">
                <a:solidFill>
                  <a:prstClr val="black"/>
                </a:solidFill>
              </a:rPr>
              <a:t> </a:t>
            </a:r>
            <a:r>
              <a:rPr lang="ru-RU" sz="1800" dirty="0">
                <a:solidFill>
                  <a:prstClr val="black"/>
                </a:solidFill>
              </a:rPr>
              <a:t>Затем повязывается, обхватив шею, </a:t>
            </a:r>
            <a:r>
              <a:rPr lang="ru-RU" sz="1800" dirty="0" smtClean="0">
                <a:solidFill>
                  <a:prstClr val="black"/>
                </a:solidFill>
              </a:rPr>
              <a:t>платок концы повязываются  «по-старушечьи» или «по-тульски».</a:t>
            </a:r>
            <a:endParaRPr lang="ru-RU" dirty="0"/>
          </a:p>
        </p:txBody>
      </p:sp>
      <p:pic>
        <p:nvPicPr>
          <p:cNvPr id="7170" name="Picture 2" descr="D:\Новая папка (2)\P120001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692696"/>
            <a:ext cx="8424936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Новая папка (2)\P120001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005064"/>
            <a:ext cx="842493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90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143000" y="6093296"/>
            <a:ext cx="3346704" cy="28803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971600" y="260648"/>
            <a:ext cx="7488831" cy="504056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chemeClr val="accent1"/>
                </a:solidFill>
              </a:rPr>
              <a:t>Литература используемая в презентации</a:t>
            </a:r>
            <a:endParaRPr lang="ru-RU" sz="2400" dirty="0">
              <a:solidFill>
                <a:schemeClr val="accent1"/>
              </a:solidFill>
            </a:endParaRPr>
          </a:p>
        </p:txBody>
      </p:sp>
      <p:pic>
        <p:nvPicPr>
          <p:cNvPr id="10242" name="Picture 2" descr="C:\Users\Home\Desktop\облож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340768"/>
            <a:ext cx="3240360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400174"/>
            <a:ext cx="2808312" cy="4117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340768"/>
            <a:ext cx="2520279" cy="4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195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260648"/>
            <a:ext cx="8568952" cy="6264696"/>
          </a:xfrm>
        </p:spPr>
        <p:txBody>
          <a:bodyPr/>
          <a:lstStyle/>
          <a:p>
            <a:r>
              <a:rPr lang="ru-RU" b="1" dirty="0">
                <a:solidFill>
                  <a:schemeClr val="accent1"/>
                </a:solidFill>
              </a:rPr>
              <a:t>Литература: </a:t>
            </a:r>
          </a:p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1.Дайн Г.Л., Дайн М.Б. Русская тряпичная кукла. Культура, традиции, технология. – М.:     Культура и традиции, 2007 </a:t>
            </a:r>
          </a:p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2. Денисова т. Народные куклы и обереги.-СПб.:Питер,2016. </a:t>
            </a:r>
          </a:p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3.Зимина З. И. Текстильные обрядовые куклы.-М, 2007</a:t>
            </a:r>
          </a:p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4.Котова И.Н., Котова А.С. «Русские обряды и традиции. Народная кукла». – СПб.: Паритет, </a:t>
            </a:r>
          </a:p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5. Клиентов А. Народные промыслы. – Белый город, М, 2003 </a:t>
            </a:r>
          </a:p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6.Журнал Народное творчество, 4, 2004 г</a:t>
            </a:r>
          </a:p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7.Скляренко о. Народные куклы своими руками. Забавы и обереги.-СПБ.:Питер,2015.  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264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095" y="188640"/>
            <a:ext cx="7405313" cy="864095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accent6"/>
                </a:solidFill>
              </a:rPr>
              <a:t>Виды традиционных текстильных кукол по назначению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831692"/>
              </p:ext>
            </p:extLst>
          </p:nvPr>
        </p:nvGraphicFramePr>
        <p:xfrm>
          <a:off x="539552" y="1340768"/>
          <a:ext cx="8352928" cy="4830689"/>
        </p:xfrm>
        <a:graphic>
          <a:graphicData uri="http://schemas.openxmlformats.org/drawingml/2006/table">
            <a:tbl>
              <a:tblPr/>
              <a:tblGrid>
                <a:gridCol w="2652436"/>
                <a:gridCol w="2253074"/>
                <a:gridCol w="3447418"/>
              </a:tblGrid>
              <a:tr h="720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ИГРОВЫЕ</a:t>
                      </a:r>
                      <a:endParaRPr lang="ru-RU" sz="1800" dirty="0">
                        <a:solidFill>
                          <a:schemeClr val="accent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ОБЕРЕГОВЫЕ</a:t>
                      </a:r>
                      <a:endParaRPr lang="ru-RU" sz="1800" dirty="0">
                        <a:solidFill>
                          <a:schemeClr val="accent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ОБРЯДОВЫЕ</a:t>
                      </a:r>
                      <a:endParaRPr lang="ru-RU" sz="1800" dirty="0">
                        <a:solidFill>
                          <a:schemeClr val="accent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1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Столбушки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Простоволосая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Кукла с косой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Девка-Баба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Узелковая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Зайчик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Бабочка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Куватка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Ангелочек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Лихоманки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День и ночь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Вепсская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Колокольчик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Бессонница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Утешительница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Берегиня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Десятиручка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Веснянка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Желанница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Неразлучники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Масленица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Коляда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Кострома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Покосница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Купатка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Козьма</a:t>
                      </a: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и Демьян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Капуста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Пеленашка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Крупеничка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Свадебная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Пасхальная голубка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Владимирская </a:t>
                      </a:r>
                      <a:r>
                        <a:rPr lang="ru-RU" sz="18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столбушка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0605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95536" y="260648"/>
            <a:ext cx="4094168" cy="504056"/>
          </a:xfrm>
        </p:spPr>
        <p:txBody>
          <a:bodyPr/>
          <a:lstStyle/>
          <a:p>
            <a:r>
              <a:rPr lang="ru-RU" dirty="0" smtClean="0"/>
              <a:t>«Зайчик на пальчик»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4788024" y="332656"/>
            <a:ext cx="3744416" cy="432048"/>
          </a:xfrm>
        </p:spPr>
        <p:txBody>
          <a:bodyPr/>
          <a:lstStyle/>
          <a:p>
            <a:r>
              <a:rPr lang="ru-RU" dirty="0" smtClean="0"/>
              <a:t>«Мартинички»</a:t>
            </a:r>
            <a:endParaRPr lang="ru-RU" dirty="0"/>
          </a:p>
        </p:txBody>
      </p:sp>
      <p:pic>
        <p:nvPicPr>
          <p:cNvPr id="4098" name="Picture 2" descr="C:\Users\Home\Desktop\Зайчик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4320480" cy="422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Home\Desktop\DSC0504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4704"/>
            <a:ext cx="4464496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27984" y="4925486"/>
            <a:ext cx="47160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Существовали особые </a:t>
            </a:r>
            <a:r>
              <a:rPr lang="ru-RU" sz="1600" b="1" dirty="0" smtClean="0"/>
              <a:t>обрядовые </a:t>
            </a:r>
            <a:r>
              <a:rPr lang="ru-RU" sz="1600" b="1" dirty="0"/>
              <a:t>куклы, сделанные только из </a:t>
            </a:r>
            <a:r>
              <a:rPr lang="ru-RU" sz="1600" b="1" dirty="0" smtClean="0"/>
              <a:t>ниток </a:t>
            </a:r>
            <a:r>
              <a:rPr lang="ru-RU" sz="1600" b="1" dirty="0"/>
              <a:t>-  «мартинички». Это две </a:t>
            </a:r>
            <a:r>
              <a:rPr lang="ru-RU" sz="1600" b="1" dirty="0" smtClean="0"/>
              <a:t>куколки </a:t>
            </a:r>
            <a:r>
              <a:rPr lang="ru-RU" sz="1600" b="1" dirty="0"/>
              <a:t>белого и красного цвета, </a:t>
            </a:r>
            <a:r>
              <a:rPr lang="ru-RU" sz="1600" b="1" dirty="0" smtClean="0"/>
              <a:t>скрученные </a:t>
            </a:r>
            <a:r>
              <a:rPr lang="ru-RU" sz="1600" b="1" dirty="0"/>
              <a:t>из белой </a:t>
            </a:r>
            <a:r>
              <a:rPr lang="ru-RU" sz="1600" b="1" dirty="0" smtClean="0"/>
              <a:t>и </a:t>
            </a:r>
            <a:r>
              <a:rPr lang="ru-RU" sz="1600" b="1" dirty="0"/>
              <a:t>красной </a:t>
            </a:r>
            <a:r>
              <a:rPr lang="ru-RU" sz="1600" b="1" dirty="0" smtClean="0"/>
              <a:t>ниток, соединенные шнурком. </a:t>
            </a:r>
          </a:p>
          <a:p>
            <a:pPr algn="ctr"/>
            <a:r>
              <a:rPr lang="ru-RU" sz="1600" b="1" dirty="0" smtClean="0"/>
              <a:t>Ими обычно закликали Весну.</a:t>
            </a:r>
            <a:endParaRPr lang="ru-RU" sz="1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9511" y="5013176"/>
            <a:ext cx="410445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В </a:t>
            </a:r>
            <a:r>
              <a:rPr lang="ru-RU" sz="1600" b="1" dirty="0" smtClean="0"/>
              <a:t>старину такую игрушку  оставляли ребенку, когда взрослым надо было отлучиться из дома.  Она помогала ему побороть страх и остаться одному.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9990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251520" y="980728"/>
            <a:ext cx="8352928" cy="5328592"/>
          </a:xfrm>
        </p:spPr>
        <p:txBody>
          <a:bodyPr>
            <a:normAutofit fontScale="92500"/>
          </a:bodyPr>
          <a:lstStyle/>
          <a:p>
            <a:pPr algn="just"/>
            <a:r>
              <a:rPr lang="ru-RU" b="1" dirty="0" smtClean="0"/>
              <a:t> 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Первые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куклы носили ритуальный характер, они считались вместилищем человеческой души, представляли человека в его разговорах с богами. Д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ревние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славяне приносили кукол в жертву богине плодородия вместо живых женщин.</a:t>
            </a:r>
          </a:p>
          <a:p>
            <a:pPr algn="just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Русское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слово </a:t>
            </a:r>
            <a:r>
              <a:rPr lang="ru-RU" b="1" u="sng" dirty="0">
                <a:solidFill>
                  <a:schemeClr val="accent6"/>
                </a:solidFill>
              </a:rPr>
              <a:t>«кукла»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произошло от греческого «</a:t>
            </a:r>
            <a:r>
              <a:rPr lang="ru-RU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киклос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» </a:t>
            </a:r>
            <a:r>
              <a:rPr lang="ru-RU" b="1" dirty="0">
                <a:solidFill>
                  <a:schemeClr val="accent1"/>
                </a:solidFill>
              </a:rPr>
              <a:t>(«круг»)</a:t>
            </a:r>
            <a:r>
              <a:rPr lang="ru-RU" b="1" dirty="0"/>
              <a:t>.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Таким названием обозначали некий сверток или пучок соломы, который девочки любили пеленать и качать, проявляя материнский инстинкт. На территории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России древнейшие куклы относятся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ко 2 тыс. до.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н.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э. (</a:t>
            </a:r>
            <a:r>
              <a:rPr lang="ru-RU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фатьяновская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культура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).</a:t>
            </a:r>
          </a:p>
          <a:p>
            <a:pPr algn="just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В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языческой Руси вырезали божков из дерева, создавали тряпичные и соломенные куклы-обереги. Они были важной частью жизни славян. Им поклонялись и использовали как средства защиты от негатива. Спустя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время,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рукотворные персонажи начали украшать быт, радовали глаз и занимали ребят. Первоочередная задача славянской народной куклы — привлечение желаемого для конкретного человека или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семьи.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17581" y="332657"/>
            <a:ext cx="7175351" cy="504055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schemeClr val="accent1"/>
                </a:solidFill>
                <a:effectLst/>
                <a:latin typeface="Times New Roman"/>
                <a:ea typeface="Calibri"/>
                <a:cs typeface="Times New Roman"/>
              </a:rPr>
              <a:t>2. ИСТОРИЯ  ИГРУШКИ  И </a:t>
            </a:r>
            <a:r>
              <a:rPr lang="ru-RU" sz="2400" dirty="0">
                <a:solidFill>
                  <a:schemeClr val="accent1"/>
                </a:solidFill>
                <a:effectLst/>
                <a:latin typeface="Times New Roman"/>
                <a:ea typeface="Calibri"/>
                <a:cs typeface="Times New Roman"/>
              </a:rPr>
              <a:t>КУКОЛ</a:t>
            </a:r>
            <a:r>
              <a:rPr lang="ru-RU" sz="2400" dirty="0">
                <a:solidFill>
                  <a:schemeClr val="accent1"/>
                </a:soli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2400" dirty="0">
                <a:solidFill>
                  <a:schemeClr val="accent1"/>
                </a:solidFill>
                <a:effectLst/>
                <a:latin typeface="Calibri"/>
                <a:ea typeface="Calibri"/>
                <a:cs typeface="Times New Roman"/>
              </a:rPr>
            </a:br>
            <a:endParaRPr lang="ru-RU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07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251520" y="332656"/>
            <a:ext cx="8712968" cy="6408712"/>
          </a:xfrm>
        </p:spPr>
        <p:txBody>
          <a:bodyPr>
            <a:normAutofit fontScale="92500" lnSpcReduction="10000"/>
          </a:bodyPr>
          <a:lstStyle/>
          <a:p>
            <a:pPr lvl="0" algn="just">
              <a:buClr>
                <a:srgbClr val="F14124">
                  <a:lumMod val="75000"/>
                </a:srgbClr>
              </a:buClr>
            </a:pPr>
            <a:r>
              <a:rPr lang="ru-RU" sz="2000" b="1" dirty="0" smtClean="0">
                <a:solidFill>
                  <a:srgbClr val="212745"/>
                </a:solidFill>
              </a:rPr>
              <a:t> 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Кукла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использовалась в магических ритуалах и как участница в самых значимых событиях в жизни, а также для праздников. При создании кукол брались исключительно натуральные материалы, заготовленные в хорошем настроении.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Так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уж заложено природой, что женщины связаны с куклами всю свою жизнь. Маленькой девочке их дарят или она сама мастерит. Вырастая, становясь матерью, она играет в куклы со своими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детьми. Текстильные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обрядовые куклы шили и использовали в семейных и  обрядах вплоть до середины ХХ столетия.</a:t>
            </a:r>
          </a:p>
          <a:p>
            <a:endParaRPr lang="ru-RU" sz="2000" b="1" dirty="0" smtClean="0"/>
          </a:p>
          <a:p>
            <a:endParaRPr lang="ru-RU" sz="2000" b="1" dirty="0"/>
          </a:p>
          <a:p>
            <a:endParaRPr lang="ru-RU" sz="2000" b="1" dirty="0" smtClean="0"/>
          </a:p>
          <a:p>
            <a:pPr algn="just"/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Тряпичные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куклы бытовали как </a:t>
            </a:r>
            <a:r>
              <a:rPr lang="ru-RU" b="1" u="sng" dirty="0">
                <a:solidFill>
                  <a:schemeClr val="accent6"/>
                </a:solidFill>
              </a:rPr>
              <a:t>обрядовые предметы </a:t>
            </a:r>
            <a:r>
              <a:rPr lang="ru-RU" b="1" dirty="0"/>
              <a:t>и как </a:t>
            </a:r>
            <a:r>
              <a:rPr lang="ru-RU" b="1" u="sng" dirty="0">
                <a:solidFill>
                  <a:schemeClr val="accent6"/>
                </a:solidFill>
              </a:rPr>
              <a:t>игрушки</a:t>
            </a:r>
            <a:r>
              <a:rPr lang="ru-RU" b="1" dirty="0"/>
              <a:t>,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через которые дети знакомились с укладом жизни и получали космогонические, нравственные,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символические и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мифологические знания. Обрядовые куклы изготавливали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времени проведения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определенных календарных и семейных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обрядов.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Кукол обычно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изготавливали перед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ритуалом или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во время самого действа. Время в народной традиции наделялось положительным или  отрицательным значением.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" y="3068960"/>
            <a:ext cx="7175500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06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07504" y="116632"/>
            <a:ext cx="8928992" cy="6552727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 smtClean="0"/>
              <a:t> 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Обрядовые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текстильные куклы использовали как для семейных, так и для общественных обрядов. </a:t>
            </a:r>
            <a:r>
              <a:rPr lang="ru-RU" sz="2000" b="1" dirty="0"/>
              <a:t>В </a:t>
            </a:r>
            <a:r>
              <a:rPr lang="ru-RU" sz="2000" b="1" u="sng" dirty="0">
                <a:solidFill>
                  <a:schemeClr val="accent1"/>
                </a:solidFill>
              </a:rPr>
              <a:t>зависимости от этого они могли различаться и по величине.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Например, всем известный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обряд проводов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зимы - </a:t>
            </a:r>
            <a:r>
              <a:rPr lang="ru-RU" sz="2000" b="1" dirty="0" smtClean="0">
                <a:solidFill>
                  <a:schemeClr val="accent1"/>
                </a:solidFill>
              </a:rPr>
              <a:t>«</a:t>
            </a:r>
            <a:r>
              <a:rPr lang="ru-RU" sz="2000" b="1" dirty="0">
                <a:solidFill>
                  <a:schemeClr val="accent1"/>
                </a:solidFill>
              </a:rPr>
              <a:t>Масленица</a:t>
            </a:r>
            <a:r>
              <a:rPr lang="ru-RU" sz="2000" b="1" dirty="0" smtClean="0">
                <a:solidFill>
                  <a:schemeClr val="accent1"/>
                </a:solidFill>
              </a:rPr>
              <a:t>». </a:t>
            </a:r>
            <a:r>
              <a:rPr lang="ru-RU" sz="2000" b="1" dirty="0">
                <a:solidFill>
                  <a:schemeClr val="accent1"/>
                </a:solidFill>
              </a:rPr>
              <a:t>«Малая «масленица»-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предназначалась для семейных обрядов, была небольшой около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30 -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40 сантиметров в высоту, а высота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Большой Масленицы», изготавливаемой для народных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гуляний,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превосходила человеческий рост. Обрядовые текстильные куклы имели размер ладони,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пальцев,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иногда достигали длины руки до локтя. 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924944"/>
            <a:ext cx="7128792" cy="3933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139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 rot="10800000" flipV="1">
            <a:off x="251520" y="44625"/>
            <a:ext cx="8784976" cy="576064"/>
          </a:xfrm>
        </p:spPr>
        <p:txBody>
          <a:bodyPr/>
          <a:lstStyle/>
          <a:p>
            <a:r>
              <a:rPr lang="ru-RU" dirty="0" smtClean="0">
                <a:solidFill>
                  <a:schemeClr val="accent6"/>
                </a:solidFill>
              </a:rPr>
              <a:t>       «Масленица»                        «Домашняя масленица»</a:t>
            </a:r>
            <a:endParaRPr lang="ru-RU" dirty="0">
              <a:solidFill>
                <a:schemeClr val="accent6"/>
              </a:solidFill>
            </a:endParaRPr>
          </a:p>
        </p:txBody>
      </p:sp>
      <p:pic>
        <p:nvPicPr>
          <p:cNvPr id="1026" name="Picture 2" descr="D:\ВСЯ КНИГА 2\интернет\maslenitsa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764703"/>
            <a:ext cx="3312368" cy="465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по куклам книги и т.д\0_60a97_f33daba2_orig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4896544" cy="469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8619" y="5373216"/>
            <a:ext cx="89644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/>
              <a:t>Кукла «Домашняя </a:t>
            </a:r>
            <a:r>
              <a:rPr lang="ru-RU" sz="1600" b="1" dirty="0" smtClean="0"/>
              <a:t>Масленица». Эта </a:t>
            </a:r>
            <a:r>
              <a:rPr lang="ru-RU" sz="1600" b="1" dirty="0"/>
              <a:t>кукла бытовала в Тульской губернии. Её называли дочкой Масленицы или её младшей сестрой. Она представляет собой небольшую, высотой 20 – 25 сантиметров, соломенную или лыковую куклу с белым тряпичным лицом. «Домашняя Масленица» символизировала крепкий достаток и здоровое потомство молодой семьи. </a:t>
            </a:r>
          </a:p>
        </p:txBody>
      </p:sp>
    </p:spTree>
    <p:extLst>
      <p:ext uri="{BB962C8B-B14F-4D97-AF65-F5344CB8AC3E}">
        <p14:creationId xmlns:p14="http://schemas.microsoft.com/office/powerpoint/2010/main" val="138939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79512" y="0"/>
            <a:ext cx="8712968" cy="6858000"/>
          </a:xfrm>
        </p:spPr>
        <p:txBody>
          <a:bodyPr>
            <a:noAutofit/>
          </a:bodyPr>
          <a:lstStyle/>
          <a:p>
            <a:pPr lvl="0" algn="just">
              <a:spcBef>
                <a:spcPts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</a:pPr>
            <a:r>
              <a:rPr lang="ru-RU" sz="2400" b="1" dirty="0" smtClean="0">
                <a:solidFill>
                  <a:srgbClr val="212745"/>
                </a:solidFill>
              </a:rPr>
              <a:t>   Например  «</a:t>
            </a:r>
            <a:r>
              <a:rPr lang="ru-RU" sz="2400" b="1" dirty="0" err="1">
                <a:solidFill>
                  <a:srgbClr val="212745"/>
                </a:solidFill>
              </a:rPr>
              <a:t>Т</a:t>
            </a:r>
            <a:r>
              <a:rPr lang="ru-RU" sz="2400" b="1" dirty="0" err="1" smtClean="0">
                <a:solidFill>
                  <a:srgbClr val="212745"/>
                </a:solidFill>
              </a:rPr>
              <a:t>рясовицы</a:t>
            </a:r>
            <a:r>
              <a:rPr lang="ru-RU" sz="2400" b="1" dirty="0" smtClean="0">
                <a:solidFill>
                  <a:srgbClr val="212745"/>
                </a:solidFill>
              </a:rPr>
              <a:t>-сестрицы</a:t>
            </a:r>
            <a:r>
              <a:rPr lang="ru-RU" sz="2400" b="1" dirty="0">
                <a:solidFill>
                  <a:srgbClr val="212745"/>
                </a:solidFill>
              </a:rPr>
              <a:t>» были размером с мизинец, а «</a:t>
            </a:r>
            <a:r>
              <a:rPr lang="ru-RU" sz="2400" b="1" dirty="0" err="1">
                <a:solidFill>
                  <a:srgbClr val="212745"/>
                </a:solidFill>
              </a:rPr>
              <a:t>Кумоха</a:t>
            </a:r>
            <a:r>
              <a:rPr lang="ru-RU" sz="2400" b="1" dirty="0">
                <a:solidFill>
                  <a:srgbClr val="212745"/>
                </a:solidFill>
              </a:rPr>
              <a:t>»-высотой в указательный палец. Кукла , которую повитуха на свадьбе клала невесте на колени, была размером в полено. </a:t>
            </a:r>
            <a:r>
              <a:rPr lang="ru-RU" sz="2400" b="1" dirty="0" smtClean="0">
                <a:solidFill>
                  <a:srgbClr val="212745"/>
                </a:solidFill>
              </a:rPr>
              <a:t>                                                                                             «</a:t>
            </a:r>
            <a:r>
              <a:rPr lang="ru-RU" sz="2400" b="1" dirty="0" err="1" smtClean="0">
                <a:solidFill>
                  <a:srgbClr val="212745"/>
                </a:solidFill>
              </a:rPr>
              <a:t>Вепская</a:t>
            </a:r>
            <a:r>
              <a:rPr lang="ru-RU" sz="2400" b="1" dirty="0">
                <a:solidFill>
                  <a:srgbClr val="212745"/>
                </a:solidFill>
              </a:rPr>
              <a:t>» кукла, кукла  «Богатство», «Утешительница» - высотою в ладонь. Размер тайной женской куклы «На </a:t>
            </a:r>
            <a:r>
              <a:rPr lang="ru-RU" sz="2400" b="1" dirty="0" smtClean="0">
                <a:solidFill>
                  <a:srgbClr val="212745"/>
                </a:solidFill>
              </a:rPr>
              <a:t>веретене» определялся </a:t>
            </a:r>
            <a:r>
              <a:rPr lang="ru-RU" sz="2400" b="1" dirty="0">
                <a:solidFill>
                  <a:srgbClr val="212745"/>
                </a:solidFill>
              </a:rPr>
              <a:t>размером веретена.  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schemeClr val="accent1"/>
                </a:solidFill>
              </a:rPr>
              <a:t>  Обрядовые </a:t>
            </a:r>
            <a:r>
              <a:rPr lang="ru-RU" sz="2400" b="1" dirty="0">
                <a:solidFill>
                  <a:schemeClr val="accent1"/>
                </a:solidFill>
              </a:rPr>
              <a:t>куклы делали для определенного ритуала. После того как они выполняли свое предназначение, </a:t>
            </a:r>
            <a:r>
              <a:rPr lang="ru-RU" sz="2400" b="1" u="sng" dirty="0">
                <a:solidFill>
                  <a:schemeClr val="accent1"/>
                </a:solidFill>
              </a:rPr>
              <a:t>их уничтожали в огне, топили в воде, закапывали в земле, превращали в утилитарные предметы или игрушки для детей.</a:t>
            </a:r>
            <a:r>
              <a:rPr lang="ru-RU" sz="2400" b="1" dirty="0">
                <a:solidFill>
                  <a:schemeClr val="accent1"/>
                </a:solidFill>
              </a:rPr>
              <a:t> </a:t>
            </a:r>
            <a:r>
              <a:rPr lang="ru-RU" sz="2400" b="1" dirty="0"/>
              <a:t>Только некоторые хранили всю жизнь –   свадебные куклы, куклу утешительницу из подола материнского платья, так же хранили долго. Тряпичные обрядовые куклы  были в основном женскими образами. В народных верованиях женские мифологические персонажи выступали покровителями судьбы, брака, плодородия, домашнего очага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63645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2011</TotalTime>
  <Words>3696</Words>
  <Application>Microsoft Office PowerPoint</Application>
  <PresentationFormat>Экран (4:3)</PresentationFormat>
  <Paragraphs>221</Paragraphs>
  <Slides>35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Воздушный поток</vt:lpstr>
      <vt:lpstr>Традиционная русская текстильная кукла</vt:lpstr>
      <vt:lpstr>Презентация PowerPoint</vt:lpstr>
      <vt:lpstr>1. МЕСТО ТРАДИЦИОННОЙ КУКЛЫ В  СИСТЕМЕ ДОПОЛНИТЕЛЬНОГО ОБРАЗОВАНИЯ   </vt:lpstr>
      <vt:lpstr>Презентация PowerPoint</vt:lpstr>
      <vt:lpstr>2. ИСТОРИЯ  ИГРУШКИ  И КУКОЛ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5.ТЕХНОЛОГИЯ ИЗГОТОВЛЕНИЯ ТЕКСТИЛЬНЫХ  ОБРЯДОВЫХ КУКОЛ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Виды текстильных кукол по способу изготовления </vt:lpstr>
      <vt:lpstr>Домовушка или Благополучница</vt:lpstr>
      <vt:lpstr>Домовушка или Благополучница</vt:lpstr>
      <vt:lpstr>Презентация PowerPoint</vt:lpstr>
      <vt:lpstr>Презентация PowerPoint</vt:lpstr>
      <vt:lpstr>Для изготовления куклы необходимо приготовить</vt:lpstr>
      <vt:lpstr>Процесс изготовления куклы «Домовушки» </vt:lpstr>
      <vt:lpstr>Презентация PowerPoint</vt:lpstr>
      <vt:lpstr>Презентация PowerPoint</vt:lpstr>
      <vt:lpstr>Литература используемая в презентации</vt:lpstr>
      <vt:lpstr>Презентация PowerPoint</vt:lpstr>
      <vt:lpstr>Виды традиционных текстильных кукол по назначению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Традиционная русская текстильная кукла</dc:title>
  <dc:creator>user</dc:creator>
  <cp:lastModifiedBy>HOME</cp:lastModifiedBy>
  <cp:revision>127</cp:revision>
  <dcterms:created xsi:type="dcterms:W3CDTF">2018-01-17T01:45:46Z</dcterms:created>
  <dcterms:modified xsi:type="dcterms:W3CDTF">2024-05-23T00:39:40Z</dcterms:modified>
</cp:coreProperties>
</file>