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5670550" cy="1008062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A7059B3-AA8C-2AA5-C099-C80815DB243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0B0A8A-8C63-0977-AA5D-039D853053B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D0DF00-A898-21C5-5B1B-EAB73DDD4EC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62751-37F4-15E7-B11B-F44AC969BE8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861FFC4-59B6-48F1-B167-E8820E17D99B}" type="slidenum">
              <a:t>‹#›</a:t>
            </a:fld>
            <a:endParaRPr lang="ru-RU" sz="14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C7AAA3-4928-BB9F-FA1C-4FFA49FBB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9D076-60D0-50E3-3CC6-6D01FC02FF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30948-06DC-4CEF-A41C-F8DF740DB1F9}" type="datetimeFigureOut">
              <a:t>10.05.2024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7B0D7-E9FF-C8ED-37B7-E236E24238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3FE60-15E5-F781-C916-018FBA6ACB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14924-D9DB-4BB4-BD30-610AB10092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3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13FAB-46CB-4E26-9B7F-8D81D94675C0}" type="datetimeFigureOut">
              <a:t>10.05.2024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5425" y="1336675"/>
            <a:ext cx="20288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525FE00E-268A-0FFF-2A2D-EBB0CD4B5C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E69358EB-1D64-C207-BCF6-63A4D13D459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AD3B8639-545A-2D3A-68E7-6C2B32B4847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41F6C18-C531-2F45-D229-03093F463B9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807E523-D177-E057-6B79-4F520B2CEB3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A0528E8-B3D5-1F92-70A1-5A0EE9B0D1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596B70F-6E94-40F1-91E2-FE024ED3B024}" type="slidenum"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45B86-6B28-4D71-A26D-B831F0A59F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5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645830A-4A4C-DA83-A0B8-F484118EE630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13FAB-46CB-4E26-9B7F-8D81D94675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53AEFCB-FD87-3C05-F6D5-CAD7EFDFE0F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7B28D-D4E1-431E-BD4B-7BEC25AF5AE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6DBC59-13B4-06CB-3CA3-619AA3C3ADEA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E532E-7864-436A-8962-745BDB0BADC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120357-6037-78DC-345A-0B84883496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652713" y="812800"/>
            <a:ext cx="225425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F17F11-846E-99DF-CC53-A3D7F694D1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754009AA-746E-F2A6-3508-AA73BD604AAD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13FAB-46CB-4E26-9B7F-8D81D94675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FFAC7656-9BCB-0C44-C363-040C6B40B123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35166-830B-4165-B087-01BE68CBA04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BD18F90-03D2-383C-9539-BCFAA819477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6EC15-4451-4A2C-85E5-65B0DD34B81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1C9B5D-F05F-07E6-E5AB-2CEB9A8B3F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652713" y="812800"/>
            <a:ext cx="225425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1B1F71-8EBB-2AA9-5B23-5AA004EA32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9020CC97-2D04-ADD1-1BE9-E1804063D3C7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13FAB-46CB-4E26-9B7F-8D81D94675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8A6EFDE3-BAFD-5FBD-83E7-31491D52530F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00B2F-7A1D-4CEF-BE6A-32743F244469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7DF6742-BA85-BD66-C8D2-306F521362FB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4DD7-80F9-43E1-8C1A-C75070AF96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DA1F4-F924-9B77-B95F-27203C70A5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652713" y="812800"/>
            <a:ext cx="225425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B37B4A-D30D-428F-B2F6-52AC5E8CC1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E0A0749-D77F-E8BC-BEEC-85B22FF59A0B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13FAB-46CB-4E26-9B7F-8D81D94675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F98F21D-3DDF-A1FC-81DD-CC762C9AF50C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6EF69-0E48-4F4C-B7D8-383FF8C1355E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5DE194F-957B-5D17-B2E7-761571D2F08D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37EB9-4DF8-4E22-97A2-FF4F225C9B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9BEF27-18FF-9DAB-A513-DEAB0CC92E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652713" y="812800"/>
            <a:ext cx="225425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239B26-D946-99F1-F29B-8CDACBF403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53FE98E-22EF-2B8D-3680-7311604BAACB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13FAB-46CB-4E26-9B7F-8D81D94675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70B8E8-B544-8B65-17C2-6D8B44648123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D7887-D9B7-4C82-AB47-473E0B5C5BD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18ACF82-F9A8-78D2-D6CE-07AE1509F04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6C079-C756-4388-AEEA-9287F1FE03F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BC194-48A8-D8EC-6D1F-A4136CA440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652713" y="812800"/>
            <a:ext cx="225425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5C6FF-B456-3A41-6C5D-6661AC0F03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57E8869-B99F-50C2-FC5F-8280170C5009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13FAB-46CB-4E26-9B7F-8D81D94675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DE7747C3-4F42-D813-FCC2-B5A68A408B28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60F77-E904-44F1-9610-50121FB2FECA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C2FFD0F-BD20-43BF-E064-E25F267AE9B5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14091-D819-4B97-B872-2B1C0FAE205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784A9-370D-C6C9-0FB4-02C5370897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652713" y="812800"/>
            <a:ext cx="225425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9413E7-89EF-985B-2DD5-080CDC0D19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009D6401-A0EA-7FD8-F54B-86D836B94B72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13FAB-46CB-4E26-9B7F-8D81D94675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E51FFDEB-45DC-3C8C-70E7-0A4A82EFAEDE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0FADE-32B8-428D-BC9E-377CAC6F9D4C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C5848FB-834F-6A0E-B782-830453FDA100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C5EA6-48DB-4B32-BC08-45E96D0E129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62D0C-C5E3-AE40-2967-3C48327C0F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652713" y="812800"/>
            <a:ext cx="225425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C679B0-FBAF-CF20-263A-F0147CD102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E52762F2-BFD0-21F6-64CF-A641B2841FF9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13FAB-46CB-4E26-9B7F-8D81D94675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D7F51B42-43A0-76E6-CFE7-4330C2F56989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6049C-390C-4F9F-BE4B-0770A482301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0692465-EE9E-87D2-4682-B41B32EA8BEA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51343-D3E2-4B9A-8897-A1013A8593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E10CE4-6889-A164-2005-00B0A3B4914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652713" y="812800"/>
            <a:ext cx="225425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566F27-516B-CC48-6B8F-BBF584BCEE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70CFEB00-FFFD-8F96-799E-1D87FF676AF1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13FAB-46CB-4E26-9B7F-8D81D94675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F4174F56-0A58-A900-BAC8-74C22C32B7D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1D85A-5B08-4878-8BD7-CDFF84D53AA9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69D7931-FB5F-973B-3A77-D8F00E425A80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EB0B0-3BCE-4BE5-9504-B55D27C44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00CDD3-34DA-0B8E-B125-15A161E72F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652713" y="812800"/>
            <a:ext cx="225425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B586D-26BB-1E01-F4C2-F70C5FDA51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B9EF-AAE0-1666-6704-C768C936B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613" y="1649413"/>
            <a:ext cx="4252912" cy="35099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4B050-0B96-0D15-3AA1-889181754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613" y="5294313"/>
            <a:ext cx="4252912" cy="24336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9314C-232E-FDCF-B2C2-7571A4EE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320" y="9181800"/>
            <a:ext cx="132084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54790-DDED-89C4-C6CA-65DC460E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960" y="9181800"/>
            <a:ext cx="179712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99A0-3259-6492-C37F-7DC93672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5120" y="9181800"/>
            <a:ext cx="1320840" cy="694439"/>
          </a:xfrm>
        </p:spPr>
        <p:txBody>
          <a:bodyPr/>
          <a:lstStyle/>
          <a:p>
            <a:pPr lvl="0"/>
            <a:fld id="{78CBC801-EC7B-4F0D-AA62-0ABA261AE98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7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A29D-5A94-69C3-5FA3-1C11D477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20" y="401760"/>
            <a:ext cx="5102640" cy="16826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3030E-3DE1-7881-78D9-BF497BC0A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3320" y="2357640"/>
            <a:ext cx="5102640" cy="58456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5C29B-49C5-54BC-316E-FA5149A7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320" y="9181800"/>
            <a:ext cx="132084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727F5-8E55-228B-847C-8BF8951B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960" y="9181800"/>
            <a:ext cx="179712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EC0A0-03C8-4894-C71B-756EE098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5120" y="9181800"/>
            <a:ext cx="1320840" cy="694439"/>
          </a:xfrm>
        </p:spPr>
        <p:txBody>
          <a:bodyPr/>
          <a:lstStyle/>
          <a:p>
            <a:pPr lvl="0"/>
            <a:fld id="{3EFB07F2-83F2-4B42-B967-5D4B8D4CC28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3DD5B-0054-4038-0214-B0E8A8882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111625" y="401638"/>
            <a:ext cx="127476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16A41-E519-C10D-03A6-0721B4894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2575" y="401638"/>
            <a:ext cx="36766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FC744-9DA7-46DA-FCFE-625694246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320" y="9181800"/>
            <a:ext cx="132084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03266-1D89-C5FE-909E-61D77815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960" y="9181800"/>
            <a:ext cx="179712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4EF6-4879-2F82-2537-D1D42F54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5120" y="9181800"/>
            <a:ext cx="1320840" cy="694439"/>
          </a:xfrm>
        </p:spPr>
        <p:txBody>
          <a:bodyPr/>
          <a:lstStyle/>
          <a:p>
            <a:pPr lvl="0"/>
            <a:fld id="{F2C6F6F2-E144-4904-A58B-D09819D9B8B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1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A0BA-31EB-8918-0F90-60CFE4F4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20" y="401760"/>
            <a:ext cx="5102640" cy="16826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576E0-0558-DDEE-B63D-F48080351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20" y="2357640"/>
            <a:ext cx="5102640" cy="5845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A33FA-F15E-A773-C188-4AF19A70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320" y="9181800"/>
            <a:ext cx="132084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92877-6E32-4448-EC3B-BCB738DA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960" y="9181800"/>
            <a:ext cx="179712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E6176-113A-75E9-63E8-0A394EAB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5120" y="9181800"/>
            <a:ext cx="1320840" cy="694439"/>
          </a:xfrm>
        </p:spPr>
        <p:txBody>
          <a:bodyPr/>
          <a:lstStyle/>
          <a:p>
            <a:pPr lvl="0"/>
            <a:fld id="{D62896E7-2AF6-427D-98A4-07CB355237A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0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78E3-E8DF-32D2-72AE-B89E0B88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2513013"/>
            <a:ext cx="4891088" cy="4194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34AEF-9DA6-9B98-3FDB-D07A7E928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350" y="6746875"/>
            <a:ext cx="4891088" cy="22050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885A6-384B-BB98-EB82-7FE98693CA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320" y="9181800"/>
            <a:ext cx="132084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0E754-A13D-D6C4-9C85-0822D507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960" y="9181800"/>
            <a:ext cx="179712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1351B-8EB0-542D-F288-BFD0C652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5120" y="9181800"/>
            <a:ext cx="1320840" cy="694439"/>
          </a:xfrm>
        </p:spPr>
        <p:txBody>
          <a:bodyPr/>
          <a:lstStyle/>
          <a:p>
            <a:pPr lvl="0"/>
            <a:fld id="{B9009914-A795-4CF2-A6F1-BC5F161B09B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4E2D3-68B0-6989-43C3-E12DB1BD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20" y="401760"/>
            <a:ext cx="5102640" cy="16826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E446-2C6C-9EE5-8507-47077F431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575" y="2357438"/>
            <a:ext cx="2474913" cy="584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606A6-3707-42AF-8E2A-053C67A9E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9888" y="2357438"/>
            <a:ext cx="2476500" cy="584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E0757-4B4A-D293-488E-049804FC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320" y="9181800"/>
            <a:ext cx="132084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DDFE2-B48B-41B2-FF65-2EC2B95B0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960" y="9181800"/>
            <a:ext cx="179712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08B4D-384A-429A-CAAF-EA382120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5120" y="9181800"/>
            <a:ext cx="1320840" cy="694439"/>
          </a:xfrm>
        </p:spPr>
        <p:txBody>
          <a:bodyPr/>
          <a:lstStyle/>
          <a:p>
            <a:pPr lvl="0"/>
            <a:fld id="{4FF0CEB9-00CC-4F07-A326-908D899531B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26BD-AD0D-2141-CEA1-F64D2413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536575"/>
            <a:ext cx="4891088" cy="1947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76AC7-65C3-975D-388E-7BC1E594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25" y="2471738"/>
            <a:ext cx="2398713" cy="1211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ADF50-305E-24FE-463C-396EB36B6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25" y="3683000"/>
            <a:ext cx="2398713" cy="541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2D32B-2AFF-ADEF-6C9C-1F3B69721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70200" y="2471738"/>
            <a:ext cx="2411413" cy="1211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B2E8E-15AF-AD83-3634-BD0E5DE95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70200" y="3683000"/>
            <a:ext cx="2411413" cy="541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B44F0-BE37-7303-8160-EB09B7F0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320" y="9181800"/>
            <a:ext cx="132084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F795B-A598-6453-E515-2C441B76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960" y="9181800"/>
            <a:ext cx="179712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209DD4-9F8D-77F1-C05A-2DBBD640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5120" y="9181800"/>
            <a:ext cx="1320840" cy="694439"/>
          </a:xfrm>
        </p:spPr>
        <p:txBody>
          <a:bodyPr/>
          <a:lstStyle/>
          <a:p>
            <a:pPr lvl="0"/>
            <a:fld id="{50D3D251-C4B1-4DBC-9247-16C2A72CDB7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0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447A3-2152-04D3-7D34-9CC4BA4D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20" y="401760"/>
            <a:ext cx="5102640" cy="16826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67401-CF38-0742-EBF8-66AC38C9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320" y="9181800"/>
            <a:ext cx="132084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BEBD4-34EB-D0EF-A63E-C35E9211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960" y="9181800"/>
            <a:ext cx="179712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D5AB5-E705-EA04-7A17-4D9D94F9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5120" y="9181800"/>
            <a:ext cx="1320840" cy="694439"/>
          </a:xfrm>
        </p:spPr>
        <p:txBody>
          <a:bodyPr/>
          <a:lstStyle/>
          <a:p>
            <a:pPr lvl="0"/>
            <a:fld id="{2721BC34-102F-4611-9463-EADF7D58BD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4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DCBCF-FE0C-8C98-3D84-166B5388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320" y="9181800"/>
            <a:ext cx="132084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89996-9A76-7539-E48F-14F85655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960" y="9181800"/>
            <a:ext cx="179712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F0520-5069-FA03-B190-E7D1420A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5120" y="9181800"/>
            <a:ext cx="1320840" cy="694439"/>
          </a:xfrm>
        </p:spPr>
        <p:txBody>
          <a:bodyPr/>
          <a:lstStyle/>
          <a:p>
            <a:pPr lvl="0"/>
            <a:fld id="{9AE28903-B5FF-48AB-BAB6-CE46D8A8CB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407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1C059-8F6C-867E-2DE2-C4A6C78E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671513"/>
            <a:ext cx="1828800" cy="2352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FD90E-E79B-E25A-28A2-A6AEF7D35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413" y="1450975"/>
            <a:ext cx="2870200" cy="7164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F0397-3AD3-204A-1218-E971CF4E1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525" y="3024188"/>
            <a:ext cx="1828800" cy="560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78514-8D48-1D6C-9D22-C42D24A8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320" y="9181800"/>
            <a:ext cx="132084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DD39F-65A9-1388-1383-CC2B703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960" y="9181800"/>
            <a:ext cx="179712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E7F54-C97C-CBC4-FE6E-55BCDEA1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5120" y="9181800"/>
            <a:ext cx="1320840" cy="694439"/>
          </a:xfrm>
        </p:spPr>
        <p:txBody>
          <a:bodyPr/>
          <a:lstStyle/>
          <a:p>
            <a:pPr lvl="0"/>
            <a:fld id="{A9350E3B-0AD6-4B2B-B818-A4C02270018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8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F72B-C59F-E59F-C3A0-78FB6744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671513"/>
            <a:ext cx="1828800" cy="2352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28FE0B-248F-B7CE-5938-D87F47291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11413" y="1450975"/>
            <a:ext cx="2870200" cy="7164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23558-4AAB-2245-1552-4CE2CD18F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525" y="3024188"/>
            <a:ext cx="1828800" cy="560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40FD8-6963-CFC3-4B6B-97FC9580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320" y="9181800"/>
            <a:ext cx="132084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ECDF6-B21E-1313-B8C5-14956E4F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960" y="9181800"/>
            <a:ext cx="1797120" cy="694439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52710-8D65-D1B9-4EC6-11FB873C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65120" y="9181800"/>
            <a:ext cx="1320840" cy="694439"/>
          </a:xfrm>
        </p:spPr>
        <p:txBody>
          <a:bodyPr/>
          <a:lstStyle/>
          <a:p>
            <a:pPr lvl="0"/>
            <a:fld id="{D1D2BFB6-44D5-4BCE-A9D0-8798634145B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6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97648-39AB-241D-9FD3-62B02BA86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3320" y="401760"/>
            <a:ext cx="5102640" cy="16826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9CC19-27E1-2E34-48ED-1D8D92ABA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3320" y="2357640"/>
            <a:ext cx="5102640" cy="584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059F0-6571-FC05-F2D0-AACCD176B4F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283320" y="9181800"/>
            <a:ext cx="1320840" cy="6944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F9CF-E992-E303-932E-DDC0C46F5E2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938960" y="9181800"/>
            <a:ext cx="1797120" cy="6944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05C48-2C95-9094-C4C8-F38BE0E3D9F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065120" y="9181800"/>
            <a:ext cx="1320840" cy="6944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74B144F-0023-42D1-B877-5876560CDA05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ru-RU" sz="782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marL="0" marR="0" indent="0" rtl="0" hangingPunct="0">
        <a:spcBef>
          <a:spcPts val="2514"/>
        </a:spcBef>
        <a:spcAft>
          <a:spcPts val="0"/>
        </a:spcAft>
        <a:tabLst/>
        <a:defRPr lang="ru-RU" sz="569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5" Type="http://schemas.openxmlformats.org/officeDocument/2006/relationships/slide" Target="slide5.xml" /><Relationship Id="rId4" Type="http://schemas.openxmlformats.org/officeDocument/2006/relationships/slide" Target="slide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.jpeg" /><Relationship Id="rId5" Type="http://schemas.openxmlformats.org/officeDocument/2006/relationships/image" Target="../media/image1.jpeg" /><Relationship Id="rId4" Type="http://schemas.openxmlformats.org/officeDocument/2006/relationships/slide" Target="slide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jpeg" /><Relationship Id="rId5" Type="http://schemas.openxmlformats.org/officeDocument/2006/relationships/image" Target="../media/image3.jpeg" /><Relationship Id="rId4" Type="http://schemas.openxmlformats.org/officeDocument/2006/relationships/slide" Target="slide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7" Type="http://schemas.openxmlformats.org/officeDocument/2006/relationships/image" Target="../media/image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slide" Target="slide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D980CC9-7112-72AD-7697-A897607BD94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2320" y="2793600"/>
            <a:ext cx="5102640" cy="5845680"/>
          </a:xfrm>
        </p:spPr>
        <p:txBody>
          <a:bodyPr vert="horz" anchor="ctr"/>
          <a:lstStyle/>
          <a:p>
            <a:pPr lvl="0" algn="ctr"/>
            <a:r>
              <a:rPr lang="ru-RU" sz="3200"/>
              <a:t>Изучение эволюции парикмахерского инструмента</a:t>
            </a:r>
          </a:p>
          <a:p>
            <a:pPr lvl="0" algn="ctr"/>
            <a:endParaRPr lang="ru-RU" sz="3200"/>
          </a:p>
        </p:txBody>
      </p:sp>
      <p:sp>
        <p:nvSpPr>
          <p:cNvPr id="3" name="Freeform: Shape 2">
            <a:hlinkClick r:id="rId3" action="ppaction://hlinksldjump"/>
            <a:extLst>
              <a:ext uri="{FF2B5EF4-FFF2-40B4-BE49-F238E27FC236}">
                <a16:creationId xmlns:a16="http://schemas.microsoft.com/office/drawing/2014/main" id="{49FD1154-3336-4B51-C83E-EE0BBECFE65C}"/>
              </a:ext>
            </a:extLst>
          </p:cNvPr>
          <p:cNvSpPr/>
          <p:nvPr/>
        </p:nvSpPr>
        <p:spPr>
          <a:xfrm>
            <a:off x="2700000" y="640080"/>
            <a:ext cx="1957320" cy="2239920"/>
          </a:xfrm>
          <a:custGeom>
            <a:avLst>
              <a:gd name="f0" fmla="val 14335"/>
              <a:gd name="f1" fmla="val 2168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560"/>
            </a:pPr>
            <a:r>
              <a:rPr lang="ru-RU" sz="20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Начать изучение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hlinkClick r:id="rId3" action="ppaction://hlinksldjump"/>
            <a:extLst>
              <a:ext uri="{FF2B5EF4-FFF2-40B4-BE49-F238E27FC236}">
                <a16:creationId xmlns:a16="http://schemas.microsoft.com/office/drawing/2014/main" id="{D7B3E9E3-F8D2-2D52-E343-A8F2CA82AC40}"/>
              </a:ext>
            </a:extLst>
          </p:cNvPr>
          <p:cNvSpPr/>
          <p:nvPr/>
        </p:nvSpPr>
        <p:spPr>
          <a:xfrm>
            <a:off x="180000" y="3607559"/>
            <a:ext cx="1835999" cy="2152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Ножницы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или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 расчески</a:t>
            </a:r>
          </a:p>
        </p:txBody>
      </p:sp>
      <p:sp>
        <p:nvSpPr>
          <p:cNvPr id="3" name="Freeform: Shape 2">
            <a:hlinkClick r:id="rId4" action="ppaction://hlinksldjump"/>
            <a:extLst>
              <a:ext uri="{FF2B5EF4-FFF2-40B4-BE49-F238E27FC236}">
                <a16:creationId xmlns:a16="http://schemas.microsoft.com/office/drawing/2014/main" id="{94EE0A58-753A-A087-BFE2-9E68DE8B1C6E}"/>
              </a:ext>
            </a:extLst>
          </p:cNvPr>
          <p:cNvSpPr/>
          <p:nvPr/>
        </p:nvSpPr>
        <p:spPr>
          <a:xfrm>
            <a:off x="1041119" y="6840000"/>
            <a:ext cx="2198880" cy="2599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Инструмент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Для укладки волос</a:t>
            </a:r>
          </a:p>
        </p:txBody>
      </p:sp>
      <p:sp>
        <p:nvSpPr>
          <p:cNvPr id="4" name="Freeform: Shape 3">
            <a:hlinkClick r:id="rId5" action="ppaction://hlinksldjump"/>
            <a:extLst>
              <a:ext uri="{FF2B5EF4-FFF2-40B4-BE49-F238E27FC236}">
                <a16:creationId xmlns:a16="http://schemas.microsoft.com/office/drawing/2014/main" id="{61EA709C-100B-5A7F-585E-73A864C594CB}"/>
              </a:ext>
            </a:extLst>
          </p:cNvPr>
          <p:cNvSpPr/>
          <p:nvPr/>
        </p:nvSpPr>
        <p:spPr>
          <a:xfrm>
            <a:off x="3060000" y="4780800"/>
            <a:ext cx="2430000" cy="2059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Инструмент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Для сушки волос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A82EC-D25E-032C-7F2C-9D93E9A7155E}"/>
              </a:ext>
            </a:extLst>
          </p:cNvPr>
          <p:cNvSpPr txBox="1"/>
          <p:nvPr/>
        </p:nvSpPr>
        <p:spPr>
          <a:xfrm>
            <a:off x="304747" y="641425"/>
            <a:ext cx="5185253" cy="7231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730"/>
            </a:pPr>
            <a:r>
              <a:rPr lang="ru-RU" sz="21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Algerian" pitchFamily="82"/>
                <a:ea typeface="Microsoft YaHei" pitchFamily="2"/>
                <a:cs typeface="Arial" pitchFamily="2"/>
              </a:rPr>
              <a:t>Выберите инструмент для дальнейшего его изучения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B3FA-090E-AA5B-D88A-80FCAC0F0E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3480" y="255960"/>
            <a:ext cx="5102640" cy="1973160"/>
          </a:xfrm>
        </p:spPr>
        <p:txBody>
          <a:bodyPr vert="horz"/>
          <a:lstStyle/>
          <a:p>
            <a:pPr lvl="0"/>
            <a:r>
              <a:rPr lang="ru-RU" sz="2200"/>
              <a:t>Ножницы-расчески</a:t>
            </a:r>
          </a:p>
        </p:txBody>
      </p:sp>
      <p:sp>
        <p:nvSpPr>
          <p:cNvPr id="3" name="Freeform: Shape 2">
            <a:hlinkClick r:id="rId3" action="ppaction://hlinksldjump"/>
            <a:extLst>
              <a:ext uri="{FF2B5EF4-FFF2-40B4-BE49-F238E27FC236}">
                <a16:creationId xmlns:a16="http://schemas.microsoft.com/office/drawing/2014/main" id="{689309A7-80AA-DF42-E129-28106B202BB9}"/>
              </a:ext>
            </a:extLst>
          </p:cNvPr>
          <p:cNvSpPr/>
          <p:nvPr/>
        </p:nvSpPr>
        <p:spPr>
          <a:xfrm>
            <a:off x="225000" y="536400"/>
            <a:ext cx="1214999" cy="1443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80 f10 1"/>
              <a:gd name="f16" fmla="*/ 18420 f10 1"/>
              <a:gd name="f17" fmla="*/ 18420 f11 1"/>
              <a:gd name="f18" fmla="*/ 318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3 f10 1"/>
              <a:gd name="f25" fmla="*/ 3163 f11 1"/>
              <a:gd name="f26" fmla="*/ 0 f10 1"/>
              <a:gd name="f27" fmla="*/ 10800 f11 1"/>
              <a:gd name="f28" fmla="*/ 18437 f11 1"/>
              <a:gd name="f29" fmla="*/ 21600 f11 1"/>
              <a:gd name="f30" fmla="*/ 18437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30">
                <a:latin typeface="Algerian" pitchFamily="82"/>
              </a:defRPr>
            </a:pPr>
            <a:r>
              <a:rPr lang="ru-RU" sz="1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Algerian" pitchFamily="82"/>
                <a:ea typeface="Microsoft YaHei" pitchFamily="2"/>
                <a:cs typeface="Arial" pitchFamily="2"/>
              </a:rPr>
              <a:t>назад</a:t>
            </a:r>
          </a:p>
        </p:txBody>
      </p:sp>
      <p:sp>
        <p:nvSpPr>
          <p:cNvPr id="4" name="Freeform: Shape 3">
            <a:hlinkClick r:id="rId4" action="ppaction://hlinksldjump"/>
            <a:extLst>
              <a:ext uri="{FF2B5EF4-FFF2-40B4-BE49-F238E27FC236}">
                <a16:creationId xmlns:a16="http://schemas.microsoft.com/office/drawing/2014/main" id="{EB5F98F5-4949-8C59-DC66-C5093D811347}"/>
              </a:ext>
            </a:extLst>
          </p:cNvPr>
          <p:cNvSpPr/>
          <p:nvPr/>
        </p:nvSpPr>
        <p:spPr>
          <a:xfrm>
            <a:off x="4320000" y="319320"/>
            <a:ext cx="1248480" cy="15998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90">
                <a:latin typeface="Lucida Calligraphy" pitchFamily="66"/>
              </a:defRPr>
            </a:pPr>
            <a:r>
              <a:rPr lang="ru-RU" sz="14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ucida Calligraphy" pitchFamily="66"/>
                <a:ea typeface="Microsoft YaHei" pitchFamily="2"/>
                <a:cs typeface="Arial" pitchFamily="2"/>
              </a:rPr>
              <a:t>Перейти к вопросам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9B0322-CC89-F150-EBEE-AB07DA004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1" y="2229120"/>
            <a:ext cx="2046033" cy="25202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15DD98-93F4-9660-4D8F-9951FA50D224}"/>
              </a:ext>
            </a:extLst>
          </p:cNvPr>
          <p:cNvSpPr txBox="1"/>
          <p:nvPr/>
        </p:nvSpPr>
        <p:spPr>
          <a:xfrm>
            <a:off x="2419635" y="2058081"/>
            <a:ext cx="30375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Расчески люди изготавливать из практически любых материалов, главным условием была </a:t>
            </a:r>
            <a:r>
              <a:rPr lang="ru-RU" dirty="0" err="1"/>
              <a:t>чрочность</a:t>
            </a:r>
            <a:r>
              <a:rPr lang="ru-RU" dirty="0"/>
              <a:t> и долговечность-это были дерево, кость и </a:t>
            </a:r>
            <a:r>
              <a:rPr lang="ru-RU" dirty="0" err="1"/>
              <a:t>тд</a:t>
            </a:r>
            <a:r>
              <a:rPr lang="ru-RU" dirty="0"/>
              <a:t>. Некоторые изделия ценились (из кости слона и панциря)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11D6F9-75B8-D87D-A14D-2DA34573F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3" y="5966404"/>
            <a:ext cx="3048642" cy="20561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28A9F2-993E-D599-516C-51B1A05456C5}"/>
              </a:ext>
            </a:extLst>
          </p:cNvPr>
          <p:cNvSpPr txBox="1"/>
          <p:nvPr/>
        </p:nvSpPr>
        <p:spPr>
          <a:xfrm>
            <a:off x="3241405" y="5897395"/>
            <a:ext cx="25247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К первым парикмахерским Инструментам можно отнести обычные орудия из камня, дерева и других стойких материалов. С такими приспособлениями люди избавлялись от лишних волос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7A0A-D737-15DA-3FD6-54F171B1CE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" y="725399"/>
            <a:ext cx="5102640" cy="1682639"/>
          </a:xfrm>
        </p:spPr>
        <p:txBody>
          <a:bodyPr vert="horz"/>
          <a:lstStyle/>
          <a:p>
            <a:pPr lvl="0"/>
            <a:r>
              <a:rPr lang="ru-RU" sz="2200"/>
              <a:t>Инструменты для укладки волос</a:t>
            </a:r>
          </a:p>
        </p:txBody>
      </p:sp>
      <p:sp>
        <p:nvSpPr>
          <p:cNvPr id="3" name="Freeform: Shape 2">
            <a:hlinkClick r:id="rId3" action="ppaction://hlinksldjump"/>
            <a:extLst>
              <a:ext uri="{FF2B5EF4-FFF2-40B4-BE49-F238E27FC236}">
                <a16:creationId xmlns:a16="http://schemas.microsoft.com/office/drawing/2014/main" id="{3B57B706-9A9E-113E-DE56-29E0F716E376}"/>
              </a:ext>
            </a:extLst>
          </p:cNvPr>
          <p:cNvSpPr/>
          <p:nvPr/>
        </p:nvSpPr>
        <p:spPr>
          <a:xfrm>
            <a:off x="101160" y="0"/>
            <a:ext cx="978840" cy="108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80 f10 1"/>
              <a:gd name="f16" fmla="*/ 18420 f10 1"/>
              <a:gd name="f17" fmla="*/ 18420 f11 1"/>
              <a:gd name="f18" fmla="*/ 318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3 f10 1"/>
              <a:gd name="f25" fmla="*/ 3163 f11 1"/>
              <a:gd name="f26" fmla="*/ 0 f10 1"/>
              <a:gd name="f27" fmla="*/ 10800 f11 1"/>
              <a:gd name="f28" fmla="*/ 18437 f11 1"/>
              <a:gd name="f29" fmla="*/ 21600 f11 1"/>
              <a:gd name="f30" fmla="*/ 18437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30">
                <a:latin typeface="Lucida Calligraphy" pitchFamily="66"/>
              </a:defRPr>
            </a:pPr>
            <a:r>
              <a:rPr lang="ru-RU" sz="1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ucida Calligraphy" pitchFamily="66"/>
                <a:ea typeface="Microsoft YaHei" pitchFamily="2"/>
                <a:cs typeface="Arial" pitchFamily="2"/>
              </a:rPr>
              <a:t>назад</a:t>
            </a:r>
          </a:p>
        </p:txBody>
      </p:sp>
      <p:sp>
        <p:nvSpPr>
          <p:cNvPr id="4" name="Freeform: Shape 3">
            <a:hlinkClick r:id="rId4" action="ppaction://hlinksldjump"/>
            <a:extLst>
              <a:ext uri="{FF2B5EF4-FFF2-40B4-BE49-F238E27FC236}">
                <a16:creationId xmlns:a16="http://schemas.microsoft.com/office/drawing/2014/main" id="{704A251B-6BE4-5D7C-EF8A-BAB0B91709E9}"/>
              </a:ext>
            </a:extLst>
          </p:cNvPr>
          <p:cNvSpPr/>
          <p:nvPr/>
        </p:nvSpPr>
        <p:spPr>
          <a:xfrm>
            <a:off x="4672800" y="161640"/>
            <a:ext cx="900000" cy="1279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30">
                <a:latin typeface="Lucida Calligraphy" pitchFamily="66"/>
              </a:defRPr>
            </a:pPr>
            <a:r>
              <a:rPr lang="ru-RU" sz="1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ucida Calligraphy" pitchFamily="66"/>
                <a:ea typeface="Microsoft YaHei" pitchFamily="2"/>
                <a:cs typeface="Arial" pitchFamily="2"/>
              </a:rPr>
              <a:t>Перейти к вопросам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010D03-83A6-9911-A2FE-CA59D9CAA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09" y="2072015"/>
            <a:ext cx="3036630" cy="1799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172C65-965C-366F-382E-90C1350A82FA}"/>
              </a:ext>
            </a:extLst>
          </p:cNvPr>
          <p:cNvSpPr txBox="1"/>
          <p:nvPr/>
        </p:nvSpPr>
        <p:spPr>
          <a:xfrm>
            <a:off x="101160" y="4127897"/>
            <a:ext cx="5744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Одним из первых средств создании локонов был прототип современных </a:t>
            </a:r>
            <a:r>
              <a:rPr lang="ru-RU" dirty="0" err="1"/>
              <a:t>бигудей</a:t>
            </a:r>
            <a:r>
              <a:rPr lang="ru-RU" dirty="0"/>
              <a:t>. О них знали еще в древнем Египте и Риме. Тогда на волосы наносили специальный состав из воды и грунта и волосы накручивались на палочки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EFAECA-88A8-00AB-B84C-A549A3038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65" y="5605225"/>
            <a:ext cx="2843397" cy="1922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9D5507-A801-4AF0-F546-59C8E15860DE}"/>
              </a:ext>
            </a:extLst>
          </p:cNvPr>
          <p:cNvSpPr txBox="1"/>
          <p:nvPr/>
        </p:nvSpPr>
        <p:spPr>
          <a:xfrm>
            <a:off x="86164" y="7833382"/>
            <a:ext cx="5486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Эти щипцы были изобретены в 1872 году жителем </a:t>
            </a:r>
            <a:r>
              <a:rPr lang="ru-RU" dirty="0" err="1"/>
              <a:t>франции</a:t>
            </a:r>
            <a:r>
              <a:rPr lang="ru-RU" dirty="0"/>
              <a:t>, парикмахером Марселем </a:t>
            </a:r>
            <a:r>
              <a:rPr lang="ru-RU" dirty="0" err="1"/>
              <a:t>Грато</a:t>
            </a:r>
            <a:r>
              <a:rPr lang="ru-RU" dirty="0"/>
              <a:t>. Он использовал двое щипцов . Таким образом укладка дольше сохраняла свою форму. Стоит ли говорить о том, что спустя несколько </a:t>
            </a:r>
            <a:r>
              <a:rPr lang="ru-RU" dirty="0" err="1"/>
              <a:t>тлет</a:t>
            </a:r>
            <a:r>
              <a:rPr lang="ru-RU" dirty="0"/>
              <a:t> после начала продажи данных щипцов, </a:t>
            </a:r>
            <a:r>
              <a:rPr lang="ru-RU" dirty="0" err="1"/>
              <a:t>Грато</a:t>
            </a:r>
            <a:r>
              <a:rPr lang="ru-RU" dirty="0"/>
              <a:t> поднял себе огромное состояние ? Данные щипцы были названы в его честь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17B4-0268-0C08-7C5F-FD1217195D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440" y="513360"/>
            <a:ext cx="5102640" cy="1682639"/>
          </a:xfrm>
        </p:spPr>
        <p:txBody>
          <a:bodyPr vert="horz"/>
          <a:lstStyle/>
          <a:p>
            <a:pPr lvl="0"/>
            <a:r>
              <a:rPr lang="ru-RU" sz="2200"/>
              <a:t>Инструмент для сушки волос</a:t>
            </a:r>
          </a:p>
        </p:txBody>
      </p:sp>
      <p:sp>
        <p:nvSpPr>
          <p:cNvPr id="3" name="Freeform: Shape 2">
            <a:hlinkClick r:id="rId3" action="ppaction://hlinksldjump"/>
            <a:extLst>
              <a:ext uri="{FF2B5EF4-FFF2-40B4-BE49-F238E27FC236}">
                <a16:creationId xmlns:a16="http://schemas.microsoft.com/office/drawing/2014/main" id="{983E0973-75C1-1EFA-D28E-11B0B70BFB0B}"/>
              </a:ext>
            </a:extLst>
          </p:cNvPr>
          <p:cNvSpPr/>
          <p:nvPr/>
        </p:nvSpPr>
        <p:spPr>
          <a:xfrm>
            <a:off x="180000" y="60840"/>
            <a:ext cx="1057680" cy="10191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80 f10 1"/>
              <a:gd name="f16" fmla="*/ 18420 f10 1"/>
              <a:gd name="f17" fmla="*/ 18420 f11 1"/>
              <a:gd name="f18" fmla="*/ 318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3 f10 1"/>
              <a:gd name="f25" fmla="*/ 3163 f11 1"/>
              <a:gd name="f26" fmla="*/ 0 f10 1"/>
              <a:gd name="f27" fmla="*/ 10800 f11 1"/>
              <a:gd name="f28" fmla="*/ 18437 f11 1"/>
              <a:gd name="f29" fmla="*/ 21600 f11 1"/>
              <a:gd name="f30" fmla="*/ 18437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30">
                <a:latin typeface="Algerian" pitchFamily="82"/>
              </a:defRPr>
            </a:pPr>
            <a:r>
              <a:rPr lang="ru-RU" sz="1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Algerian" pitchFamily="82"/>
                <a:ea typeface="Microsoft YaHei" pitchFamily="2"/>
                <a:cs typeface="Arial" pitchFamily="2"/>
              </a:rPr>
              <a:t>назад</a:t>
            </a:r>
          </a:p>
        </p:txBody>
      </p:sp>
      <p:sp>
        <p:nvSpPr>
          <p:cNvPr id="4" name="Freeform: Shape 3">
            <a:hlinkClick r:id="rId4" action="ppaction://hlinksldjump"/>
            <a:extLst>
              <a:ext uri="{FF2B5EF4-FFF2-40B4-BE49-F238E27FC236}">
                <a16:creationId xmlns:a16="http://schemas.microsoft.com/office/drawing/2014/main" id="{8271567A-509C-F3DF-1AF8-055523CB1BB7}"/>
              </a:ext>
            </a:extLst>
          </p:cNvPr>
          <p:cNvSpPr/>
          <p:nvPr/>
        </p:nvSpPr>
        <p:spPr>
          <a:xfrm>
            <a:off x="4659120" y="61200"/>
            <a:ext cx="978840" cy="1279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10">
                <a:latin typeface="Lucida Calligraphy" pitchFamily="66"/>
              </a:defRPr>
            </a:pPr>
            <a:r>
              <a:rPr lang="ru-RU" sz="13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ucida Calligraphy" pitchFamily="66"/>
                <a:ea typeface="Microsoft YaHei" pitchFamily="2"/>
                <a:cs typeface="Arial" pitchFamily="2"/>
              </a:rPr>
              <a:t>Перейти к вопросам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22A365-6AA0-DDC7-7DF3-357DA7A22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514008"/>
            <a:ext cx="2253534" cy="16826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824933-B56B-9B74-933A-0BC18ADEAEB4}"/>
              </a:ext>
            </a:extLst>
          </p:cNvPr>
          <p:cNvSpPr txBox="1"/>
          <p:nvPr/>
        </p:nvSpPr>
        <p:spPr>
          <a:xfrm>
            <a:off x="2713316" y="1652335"/>
            <a:ext cx="2435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Первое устройство для сушки волос появилось в 1890 году и стало настоящим прорывом . Изобрёл этот девайс Французский парикмахер Александр-</a:t>
            </a:r>
            <a:r>
              <a:rPr lang="ru-RU" dirty="0" err="1"/>
              <a:t>Фернанд</a:t>
            </a:r>
            <a:r>
              <a:rPr lang="ru-RU" dirty="0"/>
              <a:t> </a:t>
            </a:r>
            <a:r>
              <a:rPr lang="ru-RU" dirty="0" err="1"/>
              <a:t>Годфруа</a:t>
            </a:r>
            <a:r>
              <a:rPr lang="ru-RU" dirty="0"/>
              <a:t> Первый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61B7A3-45D3-734C-A864-26FB47BD60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13" y="4825992"/>
            <a:ext cx="2504123" cy="19939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2B482D-2BA7-6C8B-0BED-BBFC1E95E1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8" y="7131235"/>
            <a:ext cx="5293832" cy="2219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C432E7-FA77-B701-5ABB-E3AB66C60AAC}"/>
              </a:ext>
            </a:extLst>
          </p:cNvPr>
          <p:cNvSpPr txBox="1"/>
          <p:nvPr/>
        </p:nvSpPr>
        <p:spPr>
          <a:xfrm>
            <a:off x="1743119" y="888840"/>
            <a:ext cx="3499920" cy="1041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980"/>
            </a:pPr>
            <a:r>
              <a:rPr lang="ru-RU" sz="2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ucida Calligraphy" pitchFamily="66"/>
                <a:ea typeface="Microsoft YaHei" pitchFamily="2"/>
                <a:cs typeface="Arial" pitchFamily="2"/>
              </a:rPr>
              <a:t>Ножницы-расчески</a:t>
            </a:r>
          </a:p>
        </p:txBody>
      </p:sp>
      <p:sp>
        <p:nvSpPr>
          <p:cNvPr id="3" name="Freeform: Shape 2">
            <a:hlinkClick r:id="rId3" action="ppaction://hlinksldjump"/>
            <a:extLst>
              <a:ext uri="{FF2B5EF4-FFF2-40B4-BE49-F238E27FC236}">
                <a16:creationId xmlns:a16="http://schemas.microsoft.com/office/drawing/2014/main" id="{891E21F3-85C8-C68A-2953-F27E6525DE3E}"/>
              </a:ext>
            </a:extLst>
          </p:cNvPr>
          <p:cNvSpPr/>
          <p:nvPr/>
        </p:nvSpPr>
        <p:spPr>
          <a:xfrm>
            <a:off x="202320" y="360000"/>
            <a:ext cx="1237680" cy="12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80 f10 1"/>
              <a:gd name="f16" fmla="*/ 18420 f10 1"/>
              <a:gd name="f17" fmla="*/ 18420 f11 1"/>
              <a:gd name="f18" fmla="*/ 318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3 f10 1"/>
              <a:gd name="f25" fmla="*/ 3163 f11 1"/>
              <a:gd name="f26" fmla="*/ 0 f10 1"/>
              <a:gd name="f27" fmla="*/ 10800 f11 1"/>
              <a:gd name="f28" fmla="*/ 18437 f11 1"/>
              <a:gd name="f29" fmla="*/ 21600 f11 1"/>
              <a:gd name="f30" fmla="*/ 18437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10">
                <a:latin typeface="Lucida Calligraphy" pitchFamily="66"/>
              </a:defRPr>
            </a:pPr>
            <a:r>
              <a:rPr lang="ru-RU" sz="13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ucida Calligraphy" pitchFamily="66"/>
                <a:ea typeface="Microsoft YaHei" pitchFamily="2"/>
                <a:cs typeface="Arial" pitchFamily="2"/>
              </a:rPr>
              <a:t>назад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E94B6-A12B-AE19-DFCF-EB852902D4A0}"/>
              </a:ext>
            </a:extLst>
          </p:cNvPr>
          <p:cNvSpPr txBox="1"/>
          <p:nvPr/>
        </p:nvSpPr>
        <p:spPr>
          <a:xfrm>
            <a:off x="88560" y="3030479"/>
            <a:ext cx="5482799" cy="1070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1. правдали,что первые расчески были из камня?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endParaRPr lang="ru-RU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023D5-0903-7F61-4869-4975865AA33A}"/>
              </a:ext>
            </a:extLst>
          </p:cNvPr>
          <p:cNvSpPr txBox="1"/>
          <p:nvPr/>
        </p:nvSpPr>
        <p:spPr>
          <a:xfrm>
            <a:off x="31320" y="3614759"/>
            <a:ext cx="4640040" cy="61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 2.из каких материалов делали прически?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9345B-CD3C-8163-D6A4-0B7373550A4A}"/>
              </a:ext>
            </a:extLst>
          </p:cNvPr>
          <p:cNvSpPr txBox="1"/>
          <p:nvPr/>
        </p:nvSpPr>
        <p:spPr>
          <a:xfrm>
            <a:off x="607320" y="4494600"/>
            <a:ext cx="180720" cy="759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933FD-8A57-6856-65C6-3CCEA3A3C7CE}"/>
              </a:ext>
            </a:extLst>
          </p:cNvPr>
          <p:cNvSpPr txBox="1"/>
          <p:nvPr/>
        </p:nvSpPr>
        <p:spPr>
          <a:xfrm>
            <a:off x="585360" y="5092200"/>
            <a:ext cx="2323440" cy="61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Интересные факты*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4678E-F437-B222-0014-219F2F50A121}"/>
              </a:ext>
            </a:extLst>
          </p:cNvPr>
          <p:cNvSpPr txBox="1"/>
          <p:nvPr/>
        </p:nvSpPr>
        <p:spPr>
          <a:xfrm>
            <a:off x="88560" y="5692478"/>
            <a:ext cx="5089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Средневековые расчески служили не только для создания причёсок, но и были украшением. Их делали из золота или серебра, украшали драгоценными камнями, изысканной резьбой и изображениями мифических существ.</a:t>
            </a:r>
          </a:p>
          <a:p>
            <a:pPr algn="l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9FC00-2BA3-F477-1EC0-F05FCC06A6D2}"/>
              </a:ext>
            </a:extLst>
          </p:cNvPr>
          <p:cNvSpPr txBox="1"/>
          <p:nvPr/>
        </p:nvSpPr>
        <p:spPr>
          <a:xfrm>
            <a:off x="202320" y="7427605"/>
            <a:ext cx="4640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YS Text"/>
              </a:rPr>
              <a:t>В различных культурах ножницы часто имеют символическое значение. Например, обряд открытия нового бизнеса или завершения строительства часто включает в себя торжественное «разрезание ленты» ножницами.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D4693F-BDF1-9811-3241-F3DF3CD6FC0D}"/>
              </a:ext>
            </a:extLst>
          </p:cNvPr>
          <p:cNvSpPr txBox="1"/>
          <p:nvPr/>
        </p:nvSpPr>
        <p:spPr>
          <a:xfrm>
            <a:off x="1116000" y="1133280"/>
            <a:ext cx="4412880" cy="865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ru-RU" sz="2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Инструменты для укладки волос</a:t>
            </a:r>
          </a:p>
        </p:txBody>
      </p:sp>
      <p:sp>
        <p:nvSpPr>
          <p:cNvPr id="3" name="Freeform: Shape 2">
            <a:hlinkClick r:id="rId3" action="ppaction://hlinksldjump"/>
            <a:extLst>
              <a:ext uri="{FF2B5EF4-FFF2-40B4-BE49-F238E27FC236}">
                <a16:creationId xmlns:a16="http://schemas.microsoft.com/office/drawing/2014/main" id="{7A8B424A-16D7-18F9-8875-4A5A5BEFAD0E}"/>
              </a:ext>
            </a:extLst>
          </p:cNvPr>
          <p:cNvSpPr/>
          <p:nvPr/>
        </p:nvSpPr>
        <p:spPr>
          <a:xfrm>
            <a:off x="202320" y="180000"/>
            <a:ext cx="1237680" cy="14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80 f10 1"/>
              <a:gd name="f16" fmla="*/ 18420 f10 1"/>
              <a:gd name="f17" fmla="*/ 18420 f11 1"/>
              <a:gd name="f18" fmla="*/ 318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3 f10 1"/>
              <a:gd name="f25" fmla="*/ 3163 f11 1"/>
              <a:gd name="f26" fmla="*/ 0 f10 1"/>
              <a:gd name="f27" fmla="*/ 10800 f11 1"/>
              <a:gd name="f28" fmla="*/ 18437 f11 1"/>
              <a:gd name="f29" fmla="*/ 21600 f11 1"/>
              <a:gd name="f30" fmla="*/ 18437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10">
                <a:latin typeface="Lucida Calligraphy" pitchFamily="66"/>
              </a:defRPr>
            </a:pPr>
            <a:r>
              <a:rPr lang="ru-RU" sz="13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ucida Calligraphy" pitchFamily="66"/>
                <a:ea typeface="Microsoft YaHei" pitchFamily="2"/>
                <a:cs typeface="Arial" pitchFamily="2"/>
              </a:rPr>
              <a:t>назад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731C7D-4BC0-9F50-BF4C-A33FE8C7B770}"/>
              </a:ext>
            </a:extLst>
          </p:cNvPr>
          <p:cNvSpPr txBox="1"/>
          <p:nvPr/>
        </p:nvSpPr>
        <p:spPr>
          <a:xfrm>
            <a:off x="319680" y="2559240"/>
            <a:ext cx="5731200" cy="1070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1. какой инструмент был первым для укладки волос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endParaRPr lang="ru-RU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4ED23-4F0D-9EDD-CE6A-01DBDC1F28E2}"/>
              </a:ext>
            </a:extLst>
          </p:cNvPr>
          <p:cNvSpPr txBox="1"/>
          <p:nvPr/>
        </p:nvSpPr>
        <p:spPr>
          <a:xfrm>
            <a:off x="506159" y="2989800"/>
            <a:ext cx="435239" cy="61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52690-358D-0927-FCB2-C9DB20C70F03}"/>
              </a:ext>
            </a:extLst>
          </p:cNvPr>
          <p:cNvSpPr txBox="1"/>
          <p:nvPr/>
        </p:nvSpPr>
        <p:spPr>
          <a:xfrm>
            <a:off x="719640" y="3080880"/>
            <a:ext cx="4216320" cy="61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Что изобрели в 1872 году во франции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BE1607-1D82-B076-CE80-3EFE946D4024}"/>
              </a:ext>
            </a:extLst>
          </p:cNvPr>
          <p:cNvSpPr txBox="1"/>
          <p:nvPr/>
        </p:nvSpPr>
        <p:spPr>
          <a:xfrm>
            <a:off x="202320" y="6748559"/>
            <a:ext cx="5265000" cy="93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Марсель делал укладку на сухие волосы. Он нагревал щипцы на газовой плите и зажимал в них пряди волос. Если желобком вниз, то получалась выемка, если желобком вверх — впадинка.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В 1909 году изобретатель Исаак Шеро усовершенствовал утюжок для волос. Он исключил из конструкции Симона Монро зубчики, и получились просто две нагревающиеся пластины.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В 1964 году Патрик Алес придумал брашинг — укладку влажных волос круглой щеткой и феном.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Самый современный инструмент для укладки волос — стайлер Dyson Airwrap с насадками для разного вида локонов, выпрямления и объема.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F2C02-5F8D-F84B-47D4-B70861C56B9F}"/>
              </a:ext>
            </a:extLst>
          </p:cNvPr>
          <p:cNvSpPr txBox="1"/>
          <p:nvPr/>
        </p:nvSpPr>
        <p:spPr>
          <a:xfrm>
            <a:off x="607320" y="3928320"/>
            <a:ext cx="2323440" cy="61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Интересные факты*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C850C2-5E1E-C081-BE7D-75D9DFD9C1C7}"/>
              </a:ext>
            </a:extLst>
          </p:cNvPr>
          <p:cNvSpPr txBox="1"/>
          <p:nvPr/>
        </p:nvSpPr>
        <p:spPr>
          <a:xfrm>
            <a:off x="360000" y="1118880"/>
            <a:ext cx="5465880" cy="1041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980"/>
            </a:pPr>
            <a:r>
              <a:rPr lang="ru-RU" sz="2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ucida Calligraphy" pitchFamily="66"/>
                <a:ea typeface="Microsoft YaHei" pitchFamily="2"/>
                <a:cs typeface="Arial" pitchFamily="2"/>
              </a:rPr>
              <a:t>Инструменты для сушки волос</a:t>
            </a:r>
          </a:p>
        </p:txBody>
      </p:sp>
      <p:sp>
        <p:nvSpPr>
          <p:cNvPr id="3" name="Freeform: Shape 2">
            <a:hlinkClick r:id="rId3" action="ppaction://hlinksldjump"/>
            <a:extLst>
              <a:ext uri="{FF2B5EF4-FFF2-40B4-BE49-F238E27FC236}">
                <a16:creationId xmlns:a16="http://schemas.microsoft.com/office/drawing/2014/main" id="{A449DA09-0FAE-CD51-C692-28247678D17F}"/>
              </a:ext>
            </a:extLst>
          </p:cNvPr>
          <p:cNvSpPr/>
          <p:nvPr/>
        </p:nvSpPr>
        <p:spPr>
          <a:xfrm>
            <a:off x="202320" y="180000"/>
            <a:ext cx="1057680" cy="12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80 f10 1"/>
              <a:gd name="f16" fmla="*/ 18420 f10 1"/>
              <a:gd name="f17" fmla="*/ 18420 f11 1"/>
              <a:gd name="f18" fmla="*/ 318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3 f10 1"/>
              <a:gd name="f25" fmla="*/ 3163 f11 1"/>
              <a:gd name="f26" fmla="*/ 0 f10 1"/>
              <a:gd name="f27" fmla="*/ 10800 f11 1"/>
              <a:gd name="f28" fmla="*/ 18437 f11 1"/>
              <a:gd name="f29" fmla="*/ 21600 f11 1"/>
              <a:gd name="f30" fmla="*/ 18437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310">
                <a:latin typeface="Lucida Calligraphy" pitchFamily="66"/>
              </a:defRPr>
            </a:pPr>
            <a:r>
              <a:rPr lang="ru-RU" sz="13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ucida Calligraphy" pitchFamily="66"/>
                <a:ea typeface="Microsoft YaHei" pitchFamily="2"/>
                <a:cs typeface="Arial" pitchFamily="2"/>
              </a:rPr>
              <a:t>назад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230F1-7FA1-F31E-A9D9-6FAE37AA8994}"/>
              </a:ext>
            </a:extLst>
          </p:cNvPr>
          <p:cNvSpPr txBox="1"/>
          <p:nvPr/>
        </p:nvSpPr>
        <p:spPr>
          <a:xfrm>
            <a:off x="41760" y="2116800"/>
            <a:ext cx="5358240" cy="112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1. какой  парикмахер придумал прототип фена?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2. что выпустила немецкая фирма «санитакс»?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AC6A99-761D-C5C8-5DFB-FCB5F4514186}"/>
              </a:ext>
            </a:extLst>
          </p:cNvPr>
          <p:cNvSpPr txBox="1"/>
          <p:nvPr/>
        </p:nvSpPr>
        <p:spPr>
          <a:xfrm>
            <a:off x="506159" y="4212360"/>
            <a:ext cx="2160360" cy="61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Интересный факт*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247E0-FE22-F609-C323-43119BCA60AF}"/>
              </a:ext>
            </a:extLst>
          </p:cNvPr>
          <p:cNvSpPr txBox="1"/>
          <p:nvPr/>
        </p:nvSpPr>
        <p:spPr>
          <a:xfrm>
            <a:off x="101160" y="5119920"/>
            <a:ext cx="5630759" cy="470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До начала ХХ века женщины укладывали волосы исключительно в салонах красоты и парикмахерских при помощи громоздких аппаратов для сушки волос.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endParaRPr lang="ru-RU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Габриел Казанчян создал маленькое ручное электрическое устройство для сушки волос. Изначально оно было медленно работающим, тяжёлым (с весом около двух фунтов), склонным к перегреву. Было много случаев поражения электрическим током.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endParaRPr lang="ru-RU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В 1911–1920 годы вместе с Казанчяном множество изобретателей работали над совершенствованием внешнего вида прототипа фена, после чего устройство вышло сперва на американский, а затем и на мировой рынок.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BE94DD-4668-93E9-3299-0A069DB08530}"/>
              </a:ext>
            </a:extLst>
          </p:cNvPr>
          <p:cNvSpPr txBox="1"/>
          <p:nvPr/>
        </p:nvSpPr>
        <p:spPr>
          <a:xfrm>
            <a:off x="133920" y="540000"/>
            <a:ext cx="5536080" cy="61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Поздравляю, ВЫ изучили выбранный инструмент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A706F-2C44-CF92-5464-DBB78C8A872C}"/>
              </a:ext>
            </a:extLst>
          </p:cNvPr>
          <p:cNvSpPr txBox="1"/>
          <p:nvPr/>
        </p:nvSpPr>
        <p:spPr>
          <a:xfrm>
            <a:off x="30960" y="1722600"/>
            <a:ext cx="5534640" cy="1070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Вы прошли этот сложный и интелектуальный путь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ru-RU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молодцы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72E96-447C-B46E-45F1-9029145688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5580000"/>
            <a:ext cx="2024999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бычны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Application>Microsoft Office PowerPoint</Application>
  <PresentationFormat>Произвольный</PresentationFormat>
  <Slides>9</Slides>
  <Notes>9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Обычный</vt:lpstr>
      <vt:lpstr>Презентация PowerPoint</vt:lpstr>
      <vt:lpstr>Презентация PowerPoint</vt:lpstr>
      <vt:lpstr>Ножницы-расчески</vt:lpstr>
      <vt:lpstr>Инструменты для укладки волос</vt:lpstr>
      <vt:lpstr>Инструмент для сушки волос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79115146897</cp:lastModifiedBy>
  <cp:revision>9</cp:revision>
  <dcterms:created xsi:type="dcterms:W3CDTF">2024-04-02T11:46:27Z</dcterms:created>
  <dcterms:modified xsi:type="dcterms:W3CDTF">2024-05-10T05:05:44Z</dcterms:modified>
</cp:coreProperties>
</file>