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4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6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6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3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14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1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92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7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50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6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39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2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3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59247-16C7-4B8A-86EC-560943D0EAF0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E790F-3C8B-4D72-B667-004C8A462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9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005" y="415636"/>
            <a:ext cx="8039595" cy="4429496"/>
          </a:xfrm>
        </p:spPr>
        <p:txBody>
          <a:bodyPr>
            <a:noAutofit/>
          </a:bodyPr>
          <a:lstStyle/>
          <a:p>
            <a:r>
              <a:rPr lang="ru-RU" b="1" dirty="0" smtClean="0"/>
              <a:t>Проект в средней группе «ИННОВАЦИИ В ХУДОЖЕСТВЕННОМ РАЗВИТИИ</a:t>
            </a:r>
            <a:br>
              <a:rPr lang="ru-RU" b="1" dirty="0" smtClean="0"/>
            </a:br>
            <a:r>
              <a:rPr lang="ru-RU" b="1" dirty="0" smtClean="0"/>
              <a:t>(ручной труд)»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2674" y="4721246"/>
            <a:ext cx="5189517" cy="1881436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 smtClean="0"/>
              <a:t>Воспитатели:</a:t>
            </a:r>
          </a:p>
          <a:p>
            <a:r>
              <a:rPr lang="ru-RU" sz="4400" dirty="0" err="1" smtClean="0"/>
              <a:t>В.Н.Комлева</a:t>
            </a:r>
            <a:endParaRPr lang="ru-RU" sz="4400" dirty="0" smtClean="0"/>
          </a:p>
          <a:p>
            <a:r>
              <a:rPr lang="ru-RU" sz="4400" dirty="0" err="1" smtClean="0"/>
              <a:t>В.В.Прищепа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6042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56" y="365126"/>
            <a:ext cx="11140044" cy="84615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Правополушарное рисование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4421"/>
          <a:stretch/>
        </p:blipFill>
        <p:spPr>
          <a:xfrm>
            <a:off x="213756" y="1211284"/>
            <a:ext cx="3921579" cy="378822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r="9656"/>
          <a:stretch/>
        </p:blipFill>
        <p:spPr>
          <a:xfrm>
            <a:off x="4532291" y="1211283"/>
            <a:ext cx="7133612" cy="378822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931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384" y="1"/>
            <a:ext cx="11009416" cy="120081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Рисование по мокрой бумаге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" y="1039092"/>
            <a:ext cx="6373091" cy="477981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5"/>
          <a:stretch/>
        </p:blipFill>
        <p:spPr>
          <a:xfrm>
            <a:off x="6952530" y="365125"/>
            <a:ext cx="3931867" cy="26393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7515" r="-230" b="15490"/>
          <a:stretch/>
        </p:blipFill>
        <p:spPr>
          <a:xfrm>
            <a:off x="5701145" y="3218212"/>
            <a:ext cx="4500749" cy="29807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720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Набрызг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3"/>
          <a:stretch/>
        </p:blipFill>
        <p:spPr>
          <a:xfrm>
            <a:off x="1208561" y="1175658"/>
            <a:ext cx="4110347" cy="45957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4"/>
          <a:stretch/>
        </p:blipFill>
        <p:spPr>
          <a:xfrm>
            <a:off x="5546765" y="728681"/>
            <a:ext cx="4662607" cy="541086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55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40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                                                       Печатание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"/>
          <a:stretch/>
        </p:blipFill>
        <p:spPr>
          <a:xfrm>
            <a:off x="389164" y="867812"/>
            <a:ext cx="3434691" cy="422670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4"/>
          <a:stretch/>
        </p:blipFill>
        <p:spPr>
          <a:xfrm>
            <a:off x="3108614" y="1895726"/>
            <a:ext cx="4337216" cy="477820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2"/>
          <a:stretch/>
        </p:blipFill>
        <p:spPr>
          <a:xfrm>
            <a:off x="7629676" y="1895725"/>
            <a:ext cx="4376278" cy="477820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08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6"/>
            <a:ext cx="10961914" cy="81053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Рисование с солью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-298" r="-397" b="13562"/>
          <a:stretch/>
        </p:blipFill>
        <p:spPr>
          <a:xfrm>
            <a:off x="3749881" y="142504"/>
            <a:ext cx="2971553" cy="343655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071089"/>
            <a:ext cx="3066555" cy="408874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18182" r="11981" b="13593"/>
          <a:stretch/>
        </p:blipFill>
        <p:spPr>
          <a:xfrm>
            <a:off x="5890161" y="2846311"/>
            <a:ext cx="3089218" cy="386397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03" y="142504"/>
            <a:ext cx="3624695" cy="483292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5050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5142"/>
          <a:stretch/>
        </p:blipFill>
        <p:spPr>
          <a:xfrm>
            <a:off x="213756" y="240740"/>
            <a:ext cx="2790701" cy="649850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693" r="12675" b="5281"/>
          <a:stretch/>
        </p:blipFill>
        <p:spPr>
          <a:xfrm rot="5400000">
            <a:off x="4273609" y="-815409"/>
            <a:ext cx="2768460" cy="48807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24415" r="10365" b="22251"/>
          <a:stretch/>
        </p:blipFill>
        <p:spPr>
          <a:xfrm>
            <a:off x="3217459" y="3277589"/>
            <a:ext cx="3328753" cy="330727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2053" r="12160" b="4440"/>
          <a:stretch/>
        </p:blipFill>
        <p:spPr>
          <a:xfrm>
            <a:off x="8311221" y="240740"/>
            <a:ext cx="3716976" cy="64126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9988" r="11013" b="23849"/>
          <a:stretch/>
        </p:blipFill>
        <p:spPr>
          <a:xfrm>
            <a:off x="6187746" y="2840354"/>
            <a:ext cx="2825626" cy="283605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902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62052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Рисование акварелью на восковых мелках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45" y="904729"/>
            <a:ext cx="2458849" cy="327846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" r="4227" b="2922"/>
          <a:stretch/>
        </p:blipFill>
        <p:spPr>
          <a:xfrm rot="5400000">
            <a:off x="943799" y="986945"/>
            <a:ext cx="4201112" cy="535244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77" y="234176"/>
            <a:ext cx="2369484" cy="315931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17" y="3038904"/>
            <a:ext cx="2763961" cy="368528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48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4" y="1923803"/>
            <a:ext cx="7362702" cy="353884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   Нетрадиционные техники в аппликации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7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88" y="365125"/>
            <a:ext cx="10866912" cy="85803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Обрывная аппликация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9" y="1355613"/>
            <a:ext cx="4137091" cy="310281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81" y="232669"/>
            <a:ext cx="3265295" cy="244897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89" y="232669"/>
            <a:ext cx="3265296" cy="244897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3366" y="2173133"/>
            <a:ext cx="4015600" cy="535413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59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365126"/>
            <a:ext cx="9940636" cy="67990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Аппликация из мятых комочков салфеток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21558"/>
          <a:stretch/>
        </p:blipFill>
        <p:spPr>
          <a:xfrm>
            <a:off x="680728" y="1370261"/>
            <a:ext cx="3969080" cy="374800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7"/>
          <a:stretch/>
        </p:blipFill>
        <p:spPr>
          <a:xfrm>
            <a:off x="4528456" y="931658"/>
            <a:ext cx="6159335" cy="327814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3" b="7552"/>
          <a:stretch/>
        </p:blipFill>
        <p:spPr>
          <a:xfrm>
            <a:off x="4771159" y="3526971"/>
            <a:ext cx="3007179" cy="318258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6" b="8307"/>
          <a:stretch/>
        </p:blipFill>
        <p:spPr>
          <a:xfrm>
            <a:off x="8021041" y="3526971"/>
            <a:ext cx="3061091" cy="318258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5377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518" y="365125"/>
            <a:ext cx="10830298" cy="58100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Тип проекта: </a:t>
            </a:r>
            <a:r>
              <a:rPr lang="ru-RU" sz="3600" b="1" dirty="0" smtClean="0"/>
              <a:t>Творческий, познавательный.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По времени:</a:t>
            </a:r>
            <a:r>
              <a:rPr lang="ru-RU" sz="3600" b="1" dirty="0" smtClean="0"/>
              <a:t> Краткосрочный (1.03.2023-7.04.2023)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Образовательная область:</a:t>
            </a:r>
            <a:r>
              <a:rPr lang="ru-RU" sz="3600" b="1" dirty="0" smtClean="0"/>
              <a:t> Художественно-эстетическое развитие (лепка, рисование, аппликация)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>
                <a:solidFill>
                  <a:srgbClr val="FF0000"/>
                </a:solidFill>
              </a:rPr>
              <a:t>Цель проекта: </a:t>
            </a:r>
            <a:r>
              <a:rPr lang="ru-RU" sz="3600" b="1" dirty="0" smtClean="0"/>
              <a:t>Развитие художественно-творческих способностей детей среднего дошкольного возраста посредством использования инновационных технологий в художественной деятельности.</a:t>
            </a:r>
            <a:br>
              <a:rPr lang="ru-RU" sz="3600" b="1" dirty="0" smtClean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256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90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                                      Аппликация из газет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4"/>
          <a:stretch/>
        </p:blipFill>
        <p:spPr>
          <a:xfrm>
            <a:off x="8265227" y="201118"/>
            <a:ext cx="3728854" cy="406076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41"/>
          <a:stretch/>
        </p:blipFill>
        <p:spPr>
          <a:xfrm>
            <a:off x="316673" y="365126"/>
            <a:ext cx="3598223" cy="348112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9"/>
          <a:stretch/>
        </p:blipFill>
        <p:spPr>
          <a:xfrm>
            <a:off x="4094266" y="1626478"/>
            <a:ext cx="4729101" cy="470079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8116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Аппликация из ниток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6"/>
          <a:stretch/>
        </p:blipFill>
        <p:spPr>
          <a:xfrm>
            <a:off x="4923312" y="253774"/>
            <a:ext cx="4135334" cy="493782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7"/>
          <a:stretch/>
        </p:blipFill>
        <p:spPr>
          <a:xfrm>
            <a:off x="8050109" y="2244597"/>
            <a:ext cx="3837091" cy="422745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107" y="1675205"/>
            <a:ext cx="4111584" cy="548211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191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6390" y="83127"/>
            <a:ext cx="5771407" cy="938151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Аппликация с использованием нетрадиционных материалов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6104" r="15444" b="43896"/>
          <a:stretch/>
        </p:blipFill>
        <p:spPr>
          <a:xfrm>
            <a:off x="8182099" y="4013858"/>
            <a:ext cx="3823854" cy="27432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6"/>
          <a:stretch/>
        </p:blipFill>
        <p:spPr>
          <a:xfrm>
            <a:off x="341663" y="216065"/>
            <a:ext cx="3921579" cy="366716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b="44893"/>
          <a:stretch/>
        </p:blipFill>
        <p:spPr>
          <a:xfrm>
            <a:off x="8324603" y="1021278"/>
            <a:ext cx="3538846" cy="296453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3633" y="2191120"/>
            <a:ext cx="3913662" cy="521821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2097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701" y="486888"/>
            <a:ext cx="10515600" cy="72878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                                              Рисование и объемная аппликация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9"/>
          <a:stretch/>
        </p:blipFill>
        <p:spPr>
          <a:xfrm>
            <a:off x="1686295" y="1500131"/>
            <a:ext cx="8914412" cy="514411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560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630"/>
            <a:ext cx="10515600" cy="60564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                                                         Аппликация и рисование тычком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3136" y="406668"/>
            <a:ext cx="5317177" cy="708956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547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9383"/>
            <a:ext cx="10515600" cy="65314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Аппликация и рисование акварелью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5036"/>
          <a:stretch/>
        </p:blipFill>
        <p:spPr>
          <a:xfrm rot="16200000">
            <a:off x="3386880" y="-16764"/>
            <a:ext cx="5418239" cy="780307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330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77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Рисование гуашью и аппликация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 b="20588"/>
          <a:stretch/>
        </p:blipFill>
        <p:spPr>
          <a:xfrm>
            <a:off x="525228" y="1306287"/>
            <a:ext cx="11351454" cy="452449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254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255"/>
            <a:ext cx="1691244" cy="47505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Низание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6568"/>
          <a:stretch/>
        </p:blipFill>
        <p:spPr>
          <a:xfrm>
            <a:off x="1001487" y="641308"/>
            <a:ext cx="4219700" cy="270757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5" b="11684"/>
          <a:stretch/>
        </p:blipFill>
        <p:spPr>
          <a:xfrm>
            <a:off x="1001487" y="3604088"/>
            <a:ext cx="4219700" cy="265715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4"/>
          <a:stretch/>
        </p:blipFill>
        <p:spPr>
          <a:xfrm>
            <a:off x="6456217" y="166255"/>
            <a:ext cx="4912426" cy="290347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397" r="-894" b="13408"/>
          <a:stretch/>
        </p:blipFill>
        <p:spPr>
          <a:xfrm>
            <a:off x="6721432" y="3348882"/>
            <a:ext cx="4640916" cy="300018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555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9383"/>
            <a:ext cx="10515600" cy="558139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Работа с родителями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b="5366"/>
          <a:stretch/>
        </p:blipFill>
        <p:spPr>
          <a:xfrm>
            <a:off x="1882238" y="896652"/>
            <a:ext cx="8663050" cy="546852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355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9" b="17437"/>
          <a:stretch/>
        </p:blipFill>
        <p:spPr>
          <a:xfrm>
            <a:off x="288967" y="216926"/>
            <a:ext cx="7382493" cy="336942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b="23114"/>
          <a:stretch/>
        </p:blipFill>
        <p:spPr>
          <a:xfrm>
            <a:off x="6020790" y="3759081"/>
            <a:ext cx="5878288" cy="30151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8193"/>
          <a:stretch/>
        </p:blipFill>
        <p:spPr>
          <a:xfrm rot="16200000">
            <a:off x="1897221" y="3129389"/>
            <a:ext cx="2534336" cy="427452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945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04" y="261257"/>
            <a:ext cx="11851574" cy="6282047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Участники проекта:</a:t>
            </a:r>
            <a:r>
              <a:rPr lang="ru-RU" sz="2200" b="1" dirty="0" smtClean="0"/>
              <a:t> Дети средней группы, родители воспитанников, воспитатели.</a:t>
            </a:r>
            <a:br>
              <a:rPr lang="ru-RU" sz="2200" b="1" dirty="0" smtClean="0"/>
            </a:br>
            <a:r>
              <a:rPr lang="ru-RU" sz="2200" b="1" dirty="0" smtClean="0">
                <a:solidFill>
                  <a:srgbClr val="FF0000"/>
                </a:solidFill>
              </a:rPr>
              <a:t>Задачи</a:t>
            </a:r>
            <a:r>
              <a:rPr lang="ru-RU" sz="2200" b="1" dirty="0">
                <a:solidFill>
                  <a:srgbClr val="FF0000"/>
                </a:solidFill>
              </a:rPr>
              <a:t>: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u="sng" dirty="0"/>
              <a:t>1. С детьми:</a:t>
            </a:r>
            <a:br>
              <a:rPr lang="ru-RU" sz="2200" b="1" u="sng" dirty="0"/>
            </a:br>
            <a:r>
              <a:rPr lang="ru-RU" sz="2200" b="1" dirty="0"/>
              <a:t>- продолжать знакомить детей с различными видами изобразительной деятельности, многообразием художественных материалов и приемами работы с ними;</a:t>
            </a:r>
            <a:br>
              <a:rPr lang="ru-RU" sz="2200" b="1" dirty="0"/>
            </a:br>
            <a:r>
              <a:rPr lang="ru-RU" sz="2200" b="1" dirty="0"/>
              <a:t>- формировать творческое мышление, устойчивый интерес к художественной деятельности;</a:t>
            </a:r>
            <a:br>
              <a:rPr lang="ru-RU" sz="2200" b="1" dirty="0"/>
            </a:br>
            <a:r>
              <a:rPr lang="ru-RU" sz="2200" b="1" dirty="0"/>
              <a:t>- формировать умения и навыки, необходимые для создания творческих работ;</a:t>
            </a:r>
            <a:br>
              <a:rPr lang="ru-RU" sz="2200" b="1" dirty="0"/>
            </a:br>
            <a:r>
              <a:rPr lang="ru-RU" sz="2200" b="1" dirty="0"/>
              <a:t>- развивать мелкую моторику рук в процессе освоения различных технологических приемов;</a:t>
            </a:r>
            <a:br>
              <a:rPr lang="ru-RU" sz="2200" b="1" dirty="0"/>
            </a:br>
            <a:r>
              <a:rPr lang="ru-RU" sz="2200" b="1" dirty="0"/>
              <a:t>- развивать художественный вкус, фантазию, изобретательность, пространственное воображение.</a:t>
            </a:r>
            <a:br>
              <a:rPr lang="ru-RU" sz="2200" b="1" dirty="0"/>
            </a:br>
            <a:r>
              <a:rPr lang="ru-RU" sz="2200" b="1" u="sng" dirty="0"/>
              <a:t>2. С родителями:</a:t>
            </a:r>
            <a:br>
              <a:rPr lang="ru-RU" sz="2200" b="1" u="sng" dirty="0"/>
            </a:br>
            <a:r>
              <a:rPr lang="ru-RU" sz="2200" b="1" dirty="0"/>
              <a:t>- ориентировать родителей на развитие у детей изобразительного творчества путем совместного участия;</a:t>
            </a:r>
            <a:br>
              <a:rPr lang="ru-RU" sz="2200" b="1" dirty="0"/>
            </a:br>
            <a:r>
              <a:rPr lang="ru-RU" sz="2200" b="1" dirty="0"/>
              <a:t>- знакомить родителей с инновационными технологиями, используемыми в продуктивных видах деятельности;</a:t>
            </a:r>
            <a:br>
              <a:rPr lang="ru-RU" sz="2200" b="1" dirty="0"/>
            </a:br>
            <a:r>
              <a:rPr lang="ru-RU" sz="2200" b="1" dirty="0"/>
              <a:t>- включать родителей во взаимодействие с ДОУ как активных субъектов.</a:t>
            </a:r>
            <a:br>
              <a:rPr lang="ru-RU" sz="2200" b="1" dirty="0"/>
            </a:br>
            <a:r>
              <a:rPr lang="ru-RU" sz="2200" b="1" u="sng" dirty="0"/>
              <a:t>3. С педагогами:</a:t>
            </a:r>
            <a:br>
              <a:rPr lang="ru-RU" sz="2200" b="1" u="sng" dirty="0"/>
            </a:br>
            <a:r>
              <a:rPr lang="ru-RU" sz="2200" b="1" dirty="0"/>
              <a:t>- создать творческую среду, позволяющую раскрыть природные задатки и художественно-творческие способности дошкольников;</a:t>
            </a:r>
            <a:br>
              <a:rPr lang="ru-RU" sz="2200" b="1" dirty="0"/>
            </a:br>
            <a:r>
              <a:rPr lang="ru-RU" sz="2200" b="1" dirty="0"/>
              <a:t>- повышать профессиональный уровень и педагогическую компетентность педагогов по формированию художественно - творческих способностей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250938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694" y="2861953"/>
            <a:ext cx="8848106" cy="2196935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53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249382"/>
            <a:ext cx="11697195" cy="634142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Этапы реализации проекта: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800" b="1" u="sng" dirty="0" smtClean="0"/>
              <a:t>1 этап – подготовительный </a:t>
            </a:r>
            <a:br>
              <a:rPr lang="ru-RU" sz="2800" b="1" u="sng" dirty="0" smtClean="0"/>
            </a:br>
            <a:r>
              <a:rPr lang="ru-RU" sz="2800" b="1" dirty="0" smtClean="0"/>
              <a:t>-Подбор методической, художественной литературы, иллюстрационных материалов, дидактических, пальчиковых, подвижных игр и т.д.</a:t>
            </a:r>
            <a:br>
              <a:rPr lang="ru-RU" sz="2800" b="1" dirty="0" smtClean="0"/>
            </a:br>
            <a:r>
              <a:rPr lang="ru-RU" sz="2800" b="1" dirty="0" smtClean="0"/>
              <a:t>-Выявление уровня развития овладения необходимыми изобразительными навыками у детей посредством нетрадиционных техник изображения.</a:t>
            </a:r>
            <a:br>
              <a:rPr lang="ru-RU" sz="2800" b="1" dirty="0" smtClean="0"/>
            </a:br>
            <a:r>
              <a:rPr lang="ru-RU" sz="2800" b="1" dirty="0" smtClean="0"/>
              <a:t>-Изготовление совместных работ детей и родителей по аппликации.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2 этап – основной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-Знакомство детей с нетрадиционными техниками в лепке.</a:t>
            </a:r>
            <a:br>
              <a:rPr lang="ru-RU" sz="2800" b="1" dirty="0" smtClean="0"/>
            </a:br>
            <a:r>
              <a:rPr lang="ru-RU" sz="2800" b="1" dirty="0" smtClean="0"/>
              <a:t>-Знакомство детей с нетрадиционными техниками в рисовании.</a:t>
            </a:r>
            <a:br>
              <a:rPr lang="ru-RU" sz="2800" b="1" dirty="0" smtClean="0"/>
            </a:br>
            <a:r>
              <a:rPr lang="ru-RU" sz="2800" b="1" dirty="0" smtClean="0"/>
              <a:t>-Знакомство детей с нетрадиционными техниками в аппликации.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3 этап – заключительный </a:t>
            </a:r>
            <a:br>
              <a:rPr lang="ru-RU" sz="2800" b="1" u="sng" dirty="0" smtClean="0"/>
            </a:br>
            <a:r>
              <a:rPr lang="ru-RU" sz="2800" b="1" u="sng" dirty="0" smtClean="0"/>
              <a:t>-</a:t>
            </a:r>
            <a:r>
              <a:rPr lang="ru-RU" sz="2800" b="1" dirty="0" smtClean="0"/>
              <a:t>Консультации для родителей.</a:t>
            </a:r>
            <a:br>
              <a:rPr lang="ru-RU" sz="2800" b="1" dirty="0" smtClean="0"/>
            </a:br>
            <a:r>
              <a:rPr lang="ru-RU" sz="2800" b="1" dirty="0" smtClean="0"/>
              <a:t>-Выставка детских работ.</a:t>
            </a:r>
            <a:br>
              <a:rPr lang="ru-RU" sz="2800" b="1" dirty="0" smtClean="0"/>
            </a:br>
            <a:r>
              <a:rPr lang="ru-RU" sz="2800" b="1" dirty="0" smtClean="0"/>
              <a:t>-Выставка совместных (семейных) работ детей и родителей.</a:t>
            </a:r>
            <a:br>
              <a:rPr lang="ru-RU" sz="2800" b="1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endParaRPr lang="ru-RU" sz="2800" b="1" u="sng" dirty="0"/>
          </a:p>
        </p:txBody>
      </p:sp>
    </p:spTree>
    <p:extLst>
      <p:ext uri="{BB962C8B-B14F-4D97-AF65-F5344CB8AC3E}">
        <p14:creationId xmlns:p14="http://schemas.microsoft.com/office/powerpoint/2010/main" val="204557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842" y="1270660"/>
            <a:ext cx="5842659" cy="3764477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Нетрадиционные   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>
                <a:solidFill>
                  <a:srgbClr val="FF0000"/>
                </a:solidFill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техники в лепке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46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689" y="365124"/>
            <a:ext cx="11329638" cy="161979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   Лепка с использованием природного или бросового материала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5" b="6707"/>
          <a:stretch/>
        </p:blipFill>
        <p:spPr>
          <a:xfrm>
            <a:off x="859108" y="1650380"/>
            <a:ext cx="4738804" cy="48619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80" y="1650380"/>
            <a:ext cx="5668537" cy="48619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139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76" y="401445"/>
            <a:ext cx="11374243" cy="8251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600" b="1" dirty="0" err="1" smtClean="0"/>
              <a:t>Пластилинография</a:t>
            </a:r>
            <a:r>
              <a:rPr lang="ru-RU" sz="3600" b="1" dirty="0" smtClean="0"/>
              <a:t> (размазывание) 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9" b="12812"/>
          <a:stretch/>
        </p:blipFill>
        <p:spPr>
          <a:xfrm>
            <a:off x="4126183" y="3055434"/>
            <a:ext cx="3590228" cy="370220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6" y="1103970"/>
            <a:ext cx="4757855" cy="35683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b="17577"/>
          <a:stretch/>
        </p:blipFill>
        <p:spPr>
          <a:xfrm>
            <a:off x="7716411" y="975732"/>
            <a:ext cx="4092033" cy="394753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4537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/>
          <a:stretch/>
        </p:blipFill>
        <p:spPr>
          <a:xfrm>
            <a:off x="273133" y="150127"/>
            <a:ext cx="3835730" cy="46561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0"/>
          <a:stretch/>
        </p:blipFill>
        <p:spPr>
          <a:xfrm>
            <a:off x="3953405" y="1246908"/>
            <a:ext cx="3884310" cy="445918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3983" b="12775"/>
          <a:stretch/>
        </p:blipFill>
        <p:spPr>
          <a:xfrm>
            <a:off x="7659585" y="1965366"/>
            <a:ext cx="4104428" cy="474419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813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330" y="1935679"/>
            <a:ext cx="6899564" cy="3087584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   Нетрадиционные техники в рисовании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6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105</Words>
  <Application>Microsoft Office PowerPoint</Application>
  <PresentationFormat>Широкоэкранный</PresentationFormat>
  <Paragraphs>30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Проект в средней группе «ИННОВАЦИИ В ХУДОЖЕСТВЕННОМ РАЗВИТИИ (ручной труд)»</vt:lpstr>
      <vt:lpstr> Тип проекта: Творческий, познавательный.  По времени: Краткосрочный (1.03.2023-7.04.2023)  Образовательная область: Художественно-эстетическое развитие (лепка, рисование, аппликация)  Цель проекта: Развитие художественно-творческих способностей детей среднего дошкольного возраста посредством использования инновационных технологий в художественной деятельности. </vt:lpstr>
      <vt:lpstr>Участники проекта: Дети средней группы, родители воспитанников, воспитатели. Задачи: 1. С детьми: - продолжать знакомить детей с различными видами изобразительной деятельности, многообразием художественных материалов и приемами работы с ними; - формировать творческое мышление, устойчивый интерес к художественной деятельности; - формировать умения и навыки, необходимые для создания творческих работ; - развивать мелкую моторику рук в процессе освоения различных технологических приемов; - развивать художественный вкус, фантазию, изобретательность, пространственное воображение. 2. С родителями: - ориентировать родителей на развитие у детей изобразительного творчества путем совместного участия; - знакомить родителей с инновационными технологиями, используемыми в продуктивных видах деятельности; - включать родителей во взаимодействие с ДОУ как активных субъектов. 3. С педагогами: - создать творческую среду, позволяющую раскрыть природные задатки и художественно-творческие способности дошкольников; - повышать профессиональный уровень и педагогическую компетентность педагогов по формированию художественно - творческих способностей детей.</vt:lpstr>
      <vt:lpstr> Этапы реализации проекта: 1 этап – подготовительный  -Подбор методической, художественной литературы, иллюстрационных материалов, дидактических, пальчиковых, подвижных игр и т.д. -Выявление уровня развития овладения необходимыми изобразительными навыками у детей посредством нетрадиционных техник изображения. -Изготовление совместных работ детей и родителей по аппликации.  2 этап – основной -Знакомство детей с нетрадиционными техниками в лепке. -Знакомство детей с нетрадиционными техниками в рисовании. -Знакомство детей с нетрадиционными техниками в аппликации.  3 этап – заключительный  -Консультации для родителей. -Выставка детских работ. -Выставка совместных (семейных) работ детей и родителей.  </vt:lpstr>
      <vt:lpstr>Нетрадиционные     техники в лепке</vt:lpstr>
      <vt:lpstr>   Лепка с использованием природного или бросового материала</vt:lpstr>
      <vt:lpstr>   Пластилинография (размазывание)    </vt:lpstr>
      <vt:lpstr>Презентация PowerPoint</vt:lpstr>
      <vt:lpstr>   Нетрадиционные техники в рисовании</vt:lpstr>
      <vt:lpstr>Правополушарное рисование</vt:lpstr>
      <vt:lpstr>Рисование по мокрой бумаге</vt:lpstr>
      <vt:lpstr>Набрызг </vt:lpstr>
      <vt:lpstr>                                                       Печатание</vt:lpstr>
      <vt:lpstr>Рисование с солью</vt:lpstr>
      <vt:lpstr>Презентация PowerPoint</vt:lpstr>
      <vt:lpstr>Рисование акварелью на восковых мелках</vt:lpstr>
      <vt:lpstr>   Нетрадиционные техники в аппликации</vt:lpstr>
      <vt:lpstr>Обрывная аппликация</vt:lpstr>
      <vt:lpstr>Аппликация из мятых комочков салфеток</vt:lpstr>
      <vt:lpstr>                                      Аппликация из газет</vt:lpstr>
      <vt:lpstr>Аппликация из ниток</vt:lpstr>
      <vt:lpstr>Аппликация с использованием нетрадиционных материалов</vt:lpstr>
      <vt:lpstr>                                              Рисование и объемная аппликация</vt:lpstr>
      <vt:lpstr>                                                         Аппликация и рисование тычком</vt:lpstr>
      <vt:lpstr>Аппликация и рисование акварелью</vt:lpstr>
      <vt:lpstr>Рисование гуашью и аппликация</vt:lpstr>
      <vt:lpstr>Низание</vt:lpstr>
      <vt:lpstr>Работа с родителями</vt:lpstr>
      <vt:lpstr>Презентация PowerPoint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ИННОВАЦИИ В ХУДОЖЕСТВЕННОМ РАЗВИТИИ</dc:title>
  <dc:creator>Aleksander</dc:creator>
  <cp:lastModifiedBy>Aleksander</cp:lastModifiedBy>
  <cp:revision>42</cp:revision>
  <dcterms:created xsi:type="dcterms:W3CDTF">2023-04-09T05:31:14Z</dcterms:created>
  <dcterms:modified xsi:type="dcterms:W3CDTF">2023-04-10T13:42:50Z</dcterms:modified>
</cp:coreProperties>
</file>