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8" r:id="rId5"/>
    <p:sldId id="279" r:id="rId6"/>
    <p:sldId id="280" r:id="rId7"/>
    <p:sldId id="259" r:id="rId8"/>
    <p:sldId id="260" r:id="rId9"/>
    <p:sldId id="261" r:id="rId10"/>
    <p:sldId id="262" r:id="rId11"/>
    <p:sldId id="263" r:id="rId12"/>
    <p:sldId id="270" r:id="rId13"/>
    <p:sldId id="271" r:id="rId14"/>
    <p:sldId id="264" r:id="rId15"/>
    <p:sldId id="265" r:id="rId16"/>
    <p:sldId id="266" r:id="rId17"/>
    <p:sldId id="267" r:id="rId18"/>
    <p:sldId id="268" r:id="rId19"/>
    <p:sldId id="272" r:id="rId20"/>
    <p:sldId id="273" r:id="rId21"/>
    <p:sldId id="269" r:id="rId22"/>
    <p:sldId id="274" r:id="rId23"/>
    <p:sldId id="275" r:id="rId24"/>
    <p:sldId id="282" r:id="rId25"/>
    <p:sldId id="276" r:id="rId26"/>
    <p:sldId id="283" r:id="rId27"/>
    <p:sldId id="277" r:id="rId28"/>
    <p:sldId id="28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E2370-13BD-45C4-AEFF-A94E5BE11A39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D495E-3702-4FE4-80E8-9013DA0F5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397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E2370-13BD-45C4-AEFF-A94E5BE11A39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D495E-3702-4FE4-80E8-9013DA0F5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404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E2370-13BD-45C4-AEFF-A94E5BE11A39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D495E-3702-4FE4-80E8-9013DA0F5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57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E2370-13BD-45C4-AEFF-A94E5BE11A39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D495E-3702-4FE4-80E8-9013DA0F5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12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E2370-13BD-45C4-AEFF-A94E5BE11A39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D495E-3702-4FE4-80E8-9013DA0F5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601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E2370-13BD-45C4-AEFF-A94E5BE11A39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D495E-3702-4FE4-80E8-9013DA0F5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323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E2370-13BD-45C4-AEFF-A94E5BE11A39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D495E-3702-4FE4-80E8-9013DA0F5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78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E2370-13BD-45C4-AEFF-A94E5BE11A39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D495E-3702-4FE4-80E8-9013DA0F5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698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E2370-13BD-45C4-AEFF-A94E5BE11A39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D495E-3702-4FE4-80E8-9013DA0F5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47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E2370-13BD-45C4-AEFF-A94E5BE11A39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D495E-3702-4FE4-80E8-9013DA0F5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955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E2370-13BD-45C4-AEFF-A94E5BE11A39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D495E-3702-4FE4-80E8-9013DA0F5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106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E2370-13BD-45C4-AEFF-A94E5BE11A39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D495E-3702-4FE4-80E8-9013DA0F51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46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klike.net/uploads/posts/2022-10/1664712688_b-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9455" y="920621"/>
            <a:ext cx="74769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i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    </a:t>
            </a:r>
            <a:r>
              <a:rPr lang="ru-RU" sz="8000" b="1" i="1" dirty="0" smtClean="0">
                <a:solidFill>
                  <a:srgbClr val="C00000"/>
                </a:solidFill>
                <a:latin typeface="Monotype Corsiva" pitchFamily="66" charset="0"/>
              </a:rPr>
              <a:t>Т у р н и р </a:t>
            </a:r>
          </a:p>
          <a:p>
            <a:pPr algn="ctr"/>
            <a:r>
              <a:rPr lang="ru-RU" sz="8000" b="1" i="1" dirty="0">
                <a:solidFill>
                  <a:srgbClr val="C00000"/>
                </a:solidFill>
                <a:latin typeface="Monotype Corsiva" pitchFamily="66" charset="0"/>
              </a:rPr>
              <a:t>з</a:t>
            </a:r>
            <a:r>
              <a:rPr lang="ru-RU" sz="8000" b="1" i="1" dirty="0" smtClean="0">
                <a:solidFill>
                  <a:srgbClr val="C00000"/>
                </a:solidFill>
                <a:latin typeface="Monotype Corsiva" pitchFamily="66" charset="0"/>
              </a:rPr>
              <a:t> н а т о к о в </a:t>
            </a:r>
          </a:p>
          <a:p>
            <a:pPr algn="ctr"/>
            <a:r>
              <a:rPr lang="ru-RU" sz="8000" b="1" i="1" dirty="0" smtClean="0">
                <a:solidFill>
                  <a:srgbClr val="C00000"/>
                </a:solidFill>
                <a:latin typeface="Monotype Corsiva" pitchFamily="66" charset="0"/>
              </a:rPr>
              <a:t>      р у с </a:t>
            </a:r>
            <a:r>
              <a:rPr lang="ru-RU" sz="8000" b="1" i="1" dirty="0" err="1" smtClean="0">
                <a:solidFill>
                  <a:srgbClr val="C00000"/>
                </a:solidFill>
                <a:latin typeface="Monotype Corsiva" pitchFamily="66" charset="0"/>
              </a:rPr>
              <a:t>с</a:t>
            </a:r>
            <a:r>
              <a:rPr lang="ru-RU" sz="8000" b="1" i="1" dirty="0" smtClean="0">
                <a:solidFill>
                  <a:srgbClr val="C00000"/>
                </a:solidFill>
                <a:latin typeface="Monotype Corsiva" pitchFamily="66" charset="0"/>
              </a:rPr>
              <a:t> к о г о </a:t>
            </a:r>
          </a:p>
          <a:p>
            <a:pPr algn="ctr"/>
            <a:r>
              <a:rPr lang="ru-RU" sz="8000" b="1" i="1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8000" b="1" i="1" dirty="0" smtClean="0">
                <a:solidFill>
                  <a:srgbClr val="C00000"/>
                </a:solidFill>
                <a:latin typeface="Monotype Corsiva" pitchFamily="66" charset="0"/>
              </a:rPr>
              <a:t>    я з ы к а</a:t>
            </a:r>
            <a:endParaRPr lang="ru-RU" sz="8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77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548679"/>
            <a:ext cx="2835584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команда</a:t>
            </a:r>
          </a:p>
          <a:p>
            <a:r>
              <a:rPr lang="ru-RU" sz="4800" b="1" i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ара</a:t>
            </a:r>
          </a:p>
          <a:p>
            <a:r>
              <a:rPr lang="ru-RU" sz="4800" b="1" i="1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ук</a:t>
            </a:r>
          </a:p>
          <a:p>
            <a:r>
              <a:rPr lang="ru-RU" sz="4800" b="1" i="1" dirty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алат</a:t>
            </a:r>
          </a:p>
          <a:p>
            <a:r>
              <a:rPr lang="ru-RU" sz="4800" b="1" i="1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алка</a:t>
            </a:r>
          </a:p>
          <a:p>
            <a:r>
              <a:rPr lang="ru-RU" sz="4800" b="1" i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гра</a:t>
            </a:r>
          </a:p>
          <a:p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карта</a:t>
            </a:r>
            <a:endParaRPr lang="ru-RU" sz="4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81128" y="563959"/>
            <a:ext cx="3074431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команда</a:t>
            </a:r>
          </a:p>
          <a:p>
            <a:r>
              <a:rPr lang="ru-RU" sz="4800" b="1" i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оль</a:t>
            </a:r>
          </a:p>
          <a:p>
            <a:r>
              <a:rPr lang="ru-RU" sz="4800" b="1" i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олк</a:t>
            </a:r>
          </a:p>
          <a:p>
            <a:r>
              <a:rPr lang="ru-RU" sz="4800" b="1" i="1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олос</a:t>
            </a:r>
          </a:p>
          <a:p>
            <a:r>
              <a:rPr lang="ru-RU" sz="4800" b="1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учка</a:t>
            </a:r>
          </a:p>
          <a:p>
            <a:r>
              <a:rPr lang="ru-RU" sz="4800" b="1" i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рач</a:t>
            </a:r>
          </a:p>
          <a:p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точка</a:t>
            </a:r>
            <a:endParaRPr lang="ru-RU" sz="4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146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Музыка из кинофильма _Приключения Шерлока Холмса и доктора Ватсона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28" y="620688"/>
            <a:ext cx="9144000" cy="5616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5856" y="620688"/>
            <a:ext cx="50943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 smtClean="0">
                <a:solidFill>
                  <a:srgbClr val="C00000"/>
                </a:solidFill>
                <a:latin typeface="Monotype Corsiva" pitchFamily="66" charset="0"/>
              </a:rPr>
              <a:t>V</a:t>
            </a:r>
            <a:r>
              <a:rPr lang="ru-RU" sz="9600" b="1" i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9600" b="1" i="1" dirty="0" smtClean="0">
                <a:solidFill>
                  <a:srgbClr val="C00000"/>
                </a:solidFill>
                <a:latin typeface="Monotype Corsiva" pitchFamily="66" charset="0"/>
              </a:rPr>
              <a:t>тур</a:t>
            </a:r>
          </a:p>
          <a:p>
            <a:pPr algn="ctr"/>
            <a:r>
              <a:rPr lang="ru-RU" sz="9600" b="1" i="1" dirty="0" smtClean="0">
                <a:solidFill>
                  <a:srgbClr val="C00000"/>
                </a:solidFill>
                <a:latin typeface="Monotype Corsiva" pitchFamily="66" charset="0"/>
              </a:rPr>
              <a:t>«Шерлок </a:t>
            </a:r>
            <a:r>
              <a:rPr lang="ru-RU" sz="9600" b="1" i="1" dirty="0">
                <a:solidFill>
                  <a:srgbClr val="C00000"/>
                </a:solidFill>
                <a:latin typeface="Monotype Corsiva" pitchFamily="66" charset="0"/>
              </a:rPr>
              <a:t>Х</a:t>
            </a:r>
            <a:r>
              <a:rPr lang="ru-RU" sz="9600" b="1" i="1" dirty="0" smtClean="0">
                <a:solidFill>
                  <a:srgbClr val="C00000"/>
                </a:solidFill>
                <a:latin typeface="Monotype Corsiva" pitchFamily="66" charset="0"/>
              </a:rPr>
              <a:t>олмс»</a:t>
            </a:r>
            <a:endParaRPr lang="ru-RU" sz="96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77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56604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 descr="https://trafaret-decor.ru/sites/default/files/2023-05/kraevedenie-35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4" y="0"/>
            <a:ext cx="91638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7974" y="312738"/>
            <a:ext cx="883602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300" b="1" dirty="0">
                <a:latin typeface="Monotype Corsiva" pitchFamily="66" charset="0"/>
              </a:rPr>
              <a:t>1. Черноглазая, с большим ртом, некрасивая, но живая </a:t>
            </a:r>
            <a:r>
              <a:rPr lang="ru-RU" sz="3300" b="1" dirty="0" smtClean="0">
                <a:latin typeface="Monotype Corsiva" pitchFamily="66" charset="0"/>
              </a:rPr>
              <a:t> девочка</a:t>
            </a:r>
            <a:r>
              <a:rPr lang="ru-RU" sz="3300" b="1" dirty="0">
                <a:latin typeface="Monotype Corsiva" pitchFamily="66" charset="0"/>
              </a:rPr>
              <a:t>, с своими детскими </a:t>
            </a:r>
            <a:r>
              <a:rPr lang="ru-RU" sz="3300" b="1" dirty="0" smtClean="0">
                <a:latin typeface="Monotype Corsiva" pitchFamily="66" charset="0"/>
              </a:rPr>
              <a:t> открытыми </a:t>
            </a:r>
            <a:r>
              <a:rPr lang="ru-RU" sz="3300" b="1" dirty="0">
                <a:latin typeface="Monotype Corsiva" pitchFamily="66" charset="0"/>
              </a:rPr>
              <a:t>плечиками, выскочившими из корсажа от быстрого бега, с своими сбившимися назад черными кудрями, тоненькими оголенными руками и маленькими ножками в кружевных панталончиках и открытых башмачках, была в том милом возрасте, когда девочка уже не ребенок, а ребенок еще не девушка...</a:t>
            </a:r>
          </a:p>
          <a:p>
            <a:r>
              <a:rPr lang="ru-RU" sz="3300" b="1" dirty="0" smtClean="0">
                <a:latin typeface="Monotype Corsiva" pitchFamily="66" charset="0"/>
              </a:rPr>
              <a:t>2</a:t>
            </a:r>
            <a:r>
              <a:rPr lang="ru-RU" sz="3300" b="1" dirty="0">
                <a:latin typeface="Monotype Corsiva" pitchFamily="66" charset="0"/>
              </a:rPr>
              <a:t>. Худые, нервные пальцы, очень бледный, с нежным девичьим лицом, с голубыми глазами и упрямым детским подбородком с ямочкой посредине; лет ему должно быть, было около 30, 35</a:t>
            </a:r>
            <a:r>
              <a:rPr lang="ru-RU" sz="3300" b="1" dirty="0" smtClean="0">
                <a:latin typeface="Monotype Corsiva" pitchFamily="66" charset="0"/>
              </a:rPr>
              <a:t>.</a:t>
            </a:r>
            <a:endParaRPr lang="ru-RU" sz="3300" b="1" dirty="0">
              <a:latin typeface="Monotype Corsiva" pitchFamily="66" charset="0"/>
            </a:endParaRPr>
          </a:p>
        </p:txBody>
      </p:sp>
      <p:sp>
        <p:nvSpPr>
          <p:cNvPr id="5" name="AutoShape 4" descr="https://top-fon.com/uploads/posts/2023-01/1674898731_top-fon-com-p-krasivie-istoricheskie-foni-dlya-prezentat-14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klike.net/uploads/posts/2022-12/1672030915_2-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474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trafaret-decor.ru/sites/default/files/2023-05/kraevedenie-35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620688"/>
            <a:ext cx="8429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3. …была </a:t>
            </a:r>
            <a:r>
              <a:rPr lang="ru-RU" sz="3200" b="1" dirty="0">
                <a:latin typeface="Monotype Corsiva" pitchFamily="66" charset="0"/>
              </a:rPr>
              <a:t>женою очень крупного специалиста, к тому же сделавшего важнейшее открытие государственного значения</a:t>
            </a:r>
            <a:r>
              <a:rPr lang="ru-RU" sz="3200" b="1" dirty="0" smtClean="0">
                <a:latin typeface="Monotype Corsiva" pitchFamily="66" charset="0"/>
              </a:rPr>
              <a:t>...</a:t>
            </a:r>
            <a:endParaRPr lang="ru-RU" sz="3200" b="1" dirty="0"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3408" y="2060848"/>
            <a:ext cx="8537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4. Острижен </a:t>
            </a:r>
            <a:r>
              <a:rPr lang="ru-RU" sz="3200" b="1" dirty="0">
                <a:latin typeface="Monotype Corsiva" pitchFamily="66" charset="0"/>
              </a:rPr>
              <a:t>по последней моде, как </a:t>
            </a:r>
            <a:r>
              <a:rPr lang="ru-RU" sz="3200" b="1" dirty="0" smtClean="0">
                <a:latin typeface="Monotype Corsiva" pitchFamily="66" charset="0"/>
              </a:rPr>
              <a:t> денди </a:t>
            </a:r>
            <a:r>
              <a:rPr lang="ru-RU" sz="3200" b="1" dirty="0">
                <a:latin typeface="Monotype Corsiva" pitchFamily="66" charset="0"/>
              </a:rPr>
              <a:t>лондонский одет.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7248" y="3021718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5</a:t>
            </a:r>
            <a:r>
              <a:rPr lang="ru-RU" sz="2800" b="1" dirty="0" smtClean="0">
                <a:latin typeface="Monotype Corsiva" pitchFamily="66" charset="0"/>
              </a:rPr>
              <a:t>. </a:t>
            </a:r>
            <a:r>
              <a:rPr lang="ru-RU" sz="2800" b="1" dirty="0">
                <a:latin typeface="Monotype Corsiva" pitchFamily="66" charset="0"/>
              </a:rPr>
              <a:t>Прямо из зеркала трюмо вышел маленький, но необыкновенно широкоплечий, в котелке на голове и с торчащим изо рта клыком, безобразящим и без того невиданно мерзкую физиономию. И при этом ещё огненно-рыжий...</a:t>
            </a:r>
            <a:endParaRPr lang="ru-RU" sz="3200" b="1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5096" y="5288340"/>
            <a:ext cx="8431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6. Он </a:t>
            </a:r>
            <a:r>
              <a:rPr lang="ru-RU" sz="3200" b="1" dirty="0">
                <a:latin typeface="Monotype Corsiva" pitchFamily="66" charset="0"/>
              </a:rPr>
              <a:t>был до того худо одет, что иной, даже и привычный человек, посовестился бы днем выходить в таких лохмотьях на улицу</a:t>
            </a:r>
            <a:r>
              <a:rPr lang="ru-RU" sz="3200" b="1" dirty="0" smtClean="0">
                <a:latin typeface="Monotype Corsiva" pitchFamily="66" charset="0"/>
              </a:rPr>
              <a:t>.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4646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699592"/>
            <a:ext cx="590465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i="1" dirty="0" smtClean="0">
                <a:solidFill>
                  <a:srgbClr val="C00000"/>
                </a:solidFill>
                <a:latin typeface="Monotype Corsiva" pitchFamily="66" charset="0"/>
              </a:rPr>
              <a:t>VI</a:t>
            </a:r>
            <a:r>
              <a:rPr lang="ru-RU" sz="11500" b="1" i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11500" b="1" i="1" dirty="0" smtClean="0">
                <a:solidFill>
                  <a:srgbClr val="C00000"/>
                </a:solidFill>
                <a:latin typeface="Monotype Corsiva" pitchFamily="66" charset="0"/>
              </a:rPr>
              <a:t>тур</a:t>
            </a:r>
          </a:p>
          <a:p>
            <a:pPr algn="ctr"/>
            <a:r>
              <a:rPr lang="ru-RU" sz="11500" b="1" i="1" dirty="0" smtClean="0">
                <a:solidFill>
                  <a:srgbClr val="C00000"/>
                </a:solidFill>
                <a:latin typeface="Monotype Corsiva" pitchFamily="66" charset="0"/>
              </a:rPr>
              <a:t>«Загадки»</a:t>
            </a:r>
            <a:endParaRPr lang="ru-RU" sz="115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28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296" y="188640"/>
            <a:ext cx="912570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 Сколько отверстий в голове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 У семи братьев по одной сестрице. Много ли сестер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 Шли рядом: сын с отцом да дед с внуком. Сколько их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 Шесть ног, 2 головы, 1 хвост – что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это?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 Что принадлежит только тебе, а используется чаще другими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 Точка с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хвостиком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 Ложь с намеком. </a:t>
            </a:r>
          </a:p>
          <a:p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 Кто говорит на всех языках. </a:t>
            </a:r>
          </a:p>
          <a:p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 На какой вопрос невозможно ответить «да»? 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 На 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какого героя покушались трижды, на четвертый раз он погиб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Что можно приготовить, но нельзя есть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У кого шапка без головы, нога без сапога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Два брата, четыре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ушка.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49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764704"/>
            <a:ext cx="720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>
                <a:solidFill>
                  <a:srgbClr val="C00000"/>
                </a:solidFill>
                <a:latin typeface="Monotype Corsiva" pitchFamily="66" charset="0"/>
              </a:rPr>
              <a:t>V</a:t>
            </a:r>
            <a:r>
              <a:rPr lang="en-US" sz="9600" b="1" i="1" dirty="0" smtClean="0">
                <a:solidFill>
                  <a:srgbClr val="C00000"/>
                </a:solidFill>
                <a:latin typeface="Monotype Corsiva" pitchFamily="66" charset="0"/>
              </a:rPr>
              <a:t>I</a:t>
            </a:r>
            <a:r>
              <a:rPr lang="ru-RU" sz="9600" b="1" i="1" dirty="0" smtClean="0">
                <a:solidFill>
                  <a:srgbClr val="C00000"/>
                </a:solidFill>
                <a:latin typeface="Monotype Corsiva" pitchFamily="66" charset="0"/>
              </a:rPr>
              <a:t> тур</a:t>
            </a:r>
          </a:p>
          <a:p>
            <a:pPr algn="ctr"/>
            <a:r>
              <a:rPr lang="ru-RU" sz="9600" b="1" i="1" dirty="0" smtClean="0">
                <a:solidFill>
                  <a:srgbClr val="C00000"/>
                </a:solidFill>
                <a:latin typeface="Monotype Corsiva" pitchFamily="66" charset="0"/>
              </a:rPr>
              <a:t>«Фразеология»</a:t>
            </a:r>
            <a:endParaRPr lang="ru-RU" sz="96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64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8856984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Назовите русские фразеологизмы, которые синонимичны европейским.</a:t>
            </a:r>
          </a:p>
          <a:p>
            <a:r>
              <a:rPr lang="ru-RU" sz="2800" dirty="0">
                <a:latin typeface="Monotype Corsiva" pitchFamily="66" charset="0"/>
              </a:rPr>
              <a:t/>
            </a:r>
            <a:br>
              <a:rPr lang="ru-RU" sz="2800" dirty="0">
                <a:latin typeface="Monotype Corsiva" pitchFamily="66" charset="0"/>
              </a:rPr>
            </a:b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Английский: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i="1" dirty="0">
                <a:latin typeface="Monotype Corsiva" pitchFamily="66" charset="0"/>
              </a:rPr>
              <a:t>это еще все в воздухе, </a:t>
            </a:r>
            <a:endParaRPr lang="ru-RU" sz="3200" b="1" i="1" dirty="0" smtClean="0">
              <a:latin typeface="Monotype Corsiva" pitchFamily="66" charset="0"/>
            </a:endParaRPr>
          </a:p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французский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: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i="1" dirty="0">
                <a:latin typeface="Monotype Corsiva" pitchFamily="66" charset="0"/>
              </a:rPr>
              <a:t>это еще не в кармане, </a:t>
            </a:r>
            <a:endParaRPr lang="ru-RU" sz="3200" b="1" i="1" dirty="0" smtClean="0">
              <a:latin typeface="Monotype Corsiva" pitchFamily="66" charset="0"/>
            </a:endParaRPr>
          </a:p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немецкий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: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i="1" dirty="0">
                <a:latin typeface="Monotype Corsiva" pitchFamily="66" charset="0"/>
              </a:rPr>
              <a:t>это пока написано на </a:t>
            </a:r>
            <a:r>
              <a:rPr lang="ru-RU" sz="3200" b="1" i="1" dirty="0" smtClean="0">
                <a:latin typeface="Monotype Corsiva" pitchFamily="66" charset="0"/>
              </a:rPr>
              <a:t>звездах</a:t>
            </a:r>
            <a:r>
              <a:rPr lang="ru-RU" sz="3200" b="1" dirty="0" smtClean="0">
                <a:latin typeface="Monotype Corsiva" pitchFamily="66" charset="0"/>
              </a:rPr>
              <a:t>.</a:t>
            </a:r>
            <a:endParaRPr lang="ru-RU" sz="3200" b="1" dirty="0">
              <a:latin typeface="Monotype Corsiva" pitchFamily="66" charset="0"/>
            </a:endParaRPr>
          </a:p>
          <a:p>
            <a:endParaRPr lang="ru-RU" b="1" i="1" dirty="0" smtClean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Английский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:</a:t>
            </a:r>
            <a:r>
              <a:rPr lang="ru-RU" sz="3200" b="1" i="1" dirty="0">
                <a:latin typeface="Monotype Corsiva" pitchFamily="66" charset="0"/>
              </a:rPr>
              <a:t> похожи как две горошины в стручке, </a:t>
            </a:r>
            <a:endParaRPr lang="ru-RU" sz="3200" b="1" i="1" dirty="0" smtClean="0">
              <a:latin typeface="Monotype Corsiva" pitchFamily="66" charset="0"/>
            </a:endParaRPr>
          </a:p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немецкий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:</a:t>
            </a:r>
            <a:r>
              <a:rPr lang="ru-RU" sz="3200" b="1" i="1" dirty="0">
                <a:latin typeface="Monotype Corsiva" pitchFamily="66" charset="0"/>
              </a:rPr>
              <a:t> похожи как одно яйцо на другое </a:t>
            </a:r>
            <a:r>
              <a:rPr lang="ru-RU" sz="3200" b="1" dirty="0" smtClean="0">
                <a:latin typeface="Monotype Corsiva" pitchFamily="66" charset="0"/>
              </a:rPr>
              <a:t>.</a:t>
            </a:r>
            <a:r>
              <a:rPr lang="ru-RU" sz="3200" b="1" dirty="0">
                <a:latin typeface="Monotype Corsiva" pitchFamily="66" charset="0"/>
              </a:rPr>
              <a:t> </a:t>
            </a:r>
          </a:p>
          <a:p>
            <a:endParaRPr lang="ru-RU" sz="2000" b="1" i="1" dirty="0" smtClean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Французский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: </a:t>
            </a:r>
            <a:r>
              <a:rPr lang="ru-RU" sz="3200" b="1" i="1" dirty="0">
                <a:latin typeface="Monotype Corsiva" pitchFamily="66" charset="0"/>
              </a:rPr>
              <a:t>жить как петух в тесте, </a:t>
            </a:r>
            <a:endParaRPr lang="ru-RU" sz="3200" b="1" i="1" dirty="0" smtClean="0">
              <a:latin typeface="Monotype Corsiva" pitchFamily="66" charset="0"/>
            </a:endParaRPr>
          </a:p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английский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:</a:t>
            </a:r>
            <a:r>
              <a:rPr lang="ru-RU" sz="3200" b="1" i="1" dirty="0">
                <a:latin typeface="Monotype Corsiva" pitchFamily="66" charset="0"/>
              </a:rPr>
              <a:t> жить в клевере, </a:t>
            </a:r>
            <a:endParaRPr lang="ru-RU" sz="3200" b="1" i="1" dirty="0" smtClean="0">
              <a:latin typeface="Monotype Corsiva" pitchFamily="66" charset="0"/>
            </a:endParaRPr>
          </a:p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немецкий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: </a:t>
            </a:r>
            <a:r>
              <a:rPr lang="ru-RU" sz="3200" b="1" i="1" dirty="0">
                <a:latin typeface="Monotype Corsiva" pitchFamily="66" charset="0"/>
              </a:rPr>
              <a:t>жить как червячок в сале </a:t>
            </a:r>
            <a:r>
              <a:rPr lang="ru-RU" sz="3200" b="1" i="1" dirty="0" smtClean="0">
                <a:latin typeface="Monotype Corsiva" pitchFamily="66" charset="0"/>
              </a:rPr>
              <a:t>.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1317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764704"/>
            <a:ext cx="61926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C00000"/>
                </a:solidFill>
                <a:latin typeface="Monotype Corsiva" pitchFamily="66" charset="0"/>
              </a:rPr>
              <a:t>VII тур </a:t>
            </a:r>
            <a:r>
              <a:rPr lang="ru-RU" sz="9600" b="1" dirty="0">
                <a:solidFill>
                  <a:srgbClr val="C00000"/>
                </a:solidFill>
                <a:latin typeface="Monotype Corsiva" pitchFamily="66" charset="0"/>
              </a:rPr>
              <a:t>«Афоризмы</a:t>
            </a:r>
            <a:r>
              <a:rPr lang="ru-RU" sz="9600" b="1" dirty="0" smtClean="0">
                <a:solidFill>
                  <a:srgbClr val="C00000"/>
                </a:solidFill>
                <a:latin typeface="Monotype Corsiva" pitchFamily="66" charset="0"/>
              </a:rPr>
              <a:t>»</a:t>
            </a:r>
            <a:endParaRPr lang="ru-RU" sz="9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08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7564" y="260647"/>
            <a:ext cx="78488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Продолжите афоризмы</a:t>
            </a:r>
            <a:r>
              <a:rPr lang="ru-RU" sz="44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:</a:t>
            </a:r>
            <a:endParaRPr lang="ru-RU" sz="4400" b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2176" y="1124744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4000" b="1" dirty="0" smtClean="0">
                <a:solidFill>
                  <a:prstClr val="black"/>
                </a:solidFill>
                <a:latin typeface="Monotype Corsiva" pitchFamily="66" charset="0"/>
              </a:rPr>
              <a:t>1. Люди </a:t>
            </a:r>
            <a:r>
              <a:rPr lang="ru-RU" sz="4000" b="1" dirty="0">
                <a:solidFill>
                  <a:prstClr val="black"/>
                </a:solidFill>
                <a:latin typeface="Monotype Corsiva" pitchFamily="66" charset="0"/>
              </a:rPr>
              <a:t>перестают мыслить, когда …</a:t>
            </a:r>
          </a:p>
          <a:p>
            <a:pPr lvl="0"/>
            <a:r>
              <a:rPr lang="ru-RU" sz="4000" b="1" dirty="0" smtClean="0">
                <a:solidFill>
                  <a:prstClr val="black"/>
                </a:solidFill>
                <a:latin typeface="Monotype Corsiva" pitchFamily="66" charset="0"/>
              </a:rPr>
              <a:t>2. Ты </a:t>
            </a:r>
            <a:r>
              <a:rPr lang="ru-RU" sz="4000" b="1" dirty="0">
                <a:solidFill>
                  <a:prstClr val="black"/>
                </a:solidFill>
                <a:latin typeface="Monotype Corsiva" pitchFamily="66" charset="0"/>
              </a:rPr>
              <a:t>навсегда в ответе за тех, …</a:t>
            </a:r>
          </a:p>
          <a:p>
            <a:pPr lvl="0"/>
            <a:r>
              <a:rPr lang="ru-RU" sz="4000" b="1" dirty="0">
                <a:solidFill>
                  <a:prstClr val="black"/>
                </a:solidFill>
                <a:latin typeface="Monotype Corsiva" pitchFamily="66" charset="0"/>
              </a:rPr>
              <a:t>3. </a:t>
            </a:r>
            <a:r>
              <a:rPr lang="ru-RU" sz="4000" b="1" dirty="0" smtClean="0">
                <a:solidFill>
                  <a:prstClr val="black"/>
                </a:solidFill>
                <a:latin typeface="Monotype Corsiva" pitchFamily="66" charset="0"/>
              </a:rPr>
              <a:t>Лучше </a:t>
            </a:r>
            <a:r>
              <a:rPr lang="ru-RU" sz="4000" b="1" dirty="0">
                <a:solidFill>
                  <a:prstClr val="black"/>
                </a:solidFill>
                <a:latin typeface="Monotype Corsiva" pitchFamily="66" charset="0"/>
              </a:rPr>
              <a:t>оправдать 10 виновных, нежели … </a:t>
            </a:r>
            <a:endParaRPr lang="ru-RU" sz="4000" b="1" dirty="0" smtClean="0">
              <a:solidFill>
                <a:prstClr val="black"/>
              </a:solidFill>
              <a:latin typeface="Monotype Corsiva" pitchFamily="66" charset="0"/>
            </a:endParaRPr>
          </a:p>
          <a:p>
            <a:pPr lvl="0"/>
            <a:r>
              <a:rPr lang="ru-RU" sz="4000" b="1" dirty="0" smtClean="0">
                <a:solidFill>
                  <a:prstClr val="black"/>
                </a:solidFill>
                <a:latin typeface="Monotype Corsiva" pitchFamily="66" charset="0"/>
              </a:rPr>
              <a:t>4</a:t>
            </a:r>
            <a:r>
              <a:rPr lang="ru-RU" sz="4000" b="1" dirty="0">
                <a:solidFill>
                  <a:prstClr val="black"/>
                </a:solidFill>
                <a:latin typeface="Monotype Corsiva" pitchFamily="66" charset="0"/>
              </a:rPr>
              <a:t>. </a:t>
            </a:r>
            <a:r>
              <a:rPr lang="ru-RU" sz="4000" b="1" dirty="0" smtClean="0">
                <a:solidFill>
                  <a:prstClr val="black"/>
                </a:solidFill>
                <a:latin typeface="Monotype Corsiva" pitchFamily="66" charset="0"/>
              </a:rPr>
              <a:t>Никогда </a:t>
            </a:r>
            <a:r>
              <a:rPr lang="ru-RU" sz="4000" b="1" dirty="0">
                <a:solidFill>
                  <a:prstClr val="black"/>
                </a:solidFill>
                <a:latin typeface="Monotype Corsiva" pitchFamily="66" charset="0"/>
              </a:rPr>
              <a:t>не беспокой другого тем, … 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02557" y="1709976"/>
            <a:ext cx="40863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перестают читать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14528" y="2925237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Monotype Corsiva" pitchFamily="66" charset="0"/>
              </a:rPr>
              <a:t>кого </a:t>
            </a:r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приручили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76056" y="3633122"/>
            <a:ext cx="347723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Monotype Corsiva" pitchFamily="66" charset="0"/>
              </a:rPr>
              <a:t>обвинить одного </a:t>
            </a:r>
            <a:endParaRPr lang="ru-RU" sz="40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невиновного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76056" y="4818063"/>
            <a:ext cx="252344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Monotype Corsiva" pitchFamily="66" charset="0"/>
              </a:rPr>
              <a:t>что может </a:t>
            </a:r>
            <a:endParaRPr lang="ru-RU" sz="40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сделать </a:t>
            </a:r>
            <a:r>
              <a:rPr lang="ru-RU" sz="4000" b="1" dirty="0">
                <a:solidFill>
                  <a:srgbClr val="C00000"/>
                </a:solidFill>
                <a:latin typeface="Monotype Corsiva" pitchFamily="66" charset="0"/>
              </a:rPr>
              <a:t>сам</a:t>
            </a:r>
          </a:p>
        </p:txBody>
      </p:sp>
    </p:spTree>
    <p:extLst>
      <p:ext uri="{BB962C8B-B14F-4D97-AF65-F5344CB8AC3E}">
        <p14:creationId xmlns:p14="http://schemas.microsoft.com/office/powerpoint/2010/main" val="3963237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67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96752"/>
            <a:ext cx="76328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 smtClean="0">
                <a:solidFill>
                  <a:srgbClr val="C00000"/>
                </a:solidFill>
                <a:latin typeface="Monotype Corsiva" pitchFamily="66" charset="0"/>
              </a:rPr>
              <a:t>VIII</a:t>
            </a:r>
            <a:r>
              <a:rPr lang="ru-RU" sz="8800" b="1" dirty="0" smtClean="0">
                <a:solidFill>
                  <a:srgbClr val="C00000"/>
                </a:solidFill>
                <a:latin typeface="Monotype Corsiva" pitchFamily="66" charset="0"/>
              </a:rPr>
              <a:t>  </a:t>
            </a:r>
            <a:r>
              <a:rPr lang="ru-RU" sz="8800" b="1" dirty="0">
                <a:solidFill>
                  <a:srgbClr val="C00000"/>
                </a:solidFill>
                <a:latin typeface="Monotype Corsiva" pitchFamily="66" charset="0"/>
              </a:rPr>
              <a:t>тур </a:t>
            </a:r>
            <a:endParaRPr lang="ru-RU" sz="88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r>
              <a:rPr lang="ru-RU" sz="8800" b="1" dirty="0" smtClean="0">
                <a:solidFill>
                  <a:srgbClr val="C00000"/>
                </a:solidFill>
                <a:latin typeface="Monotype Corsiva" pitchFamily="66" charset="0"/>
              </a:rPr>
              <a:t>«Числительные»</a:t>
            </a:r>
            <a:endParaRPr lang="ru-RU" sz="8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7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" y="0"/>
            <a:ext cx="91540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0240" y="692696"/>
            <a:ext cx="81563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latin typeface="Monotype Corsiva" pitchFamily="66" charset="0"/>
              </a:rPr>
              <a:t>Вспомните </a:t>
            </a:r>
            <a:r>
              <a:rPr lang="ru-RU" sz="5400" b="1" dirty="0">
                <a:latin typeface="Monotype Corsiva" pitchFamily="66" charset="0"/>
              </a:rPr>
              <a:t>названия литературных произведений</a:t>
            </a:r>
            <a:r>
              <a:rPr lang="ru-RU" sz="5400" b="1" dirty="0" smtClean="0">
                <a:latin typeface="Monotype Corsiva" pitchFamily="66" charset="0"/>
              </a:rPr>
              <a:t>, песен, </a:t>
            </a:r>
            <a:r>
              <a:rPr lang="ru-RU" sz="5400" b="1" dirty="0">
                <a:latin typeface="Monotype Corsiva" pitchFamily="66" charset="0"/>
              </a:rPr>
              <a:t>в состав которых входят числительные.</a:t>
            </a:r>
          </a:p>
        </p:txBody>
      </p:sp>
      <p:pic>
        <p:nvPicPr>
          <p:cNvPr id="1029" name="Picture 5" descr="C:\Users\User\Desktop\e1a0eb6d66966782aa42836eb827d6a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41064"/>
            <a:ext cx="2257425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774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7024" y="764704"/>
            <a:ext cx="76328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 smtClean="0">
                <a:solidFill>
                  <a:srgbClr val="C00000"/>
                </a:solidFill>
                <a:latin typeface="Monotype Corsiva" pitchFamily="66" charset="0"/>
              </a:rPr>
              <a:t>IX</a:t>
            </a:r>
            <a:r>
              <a:rPr lang="ru-RU" sz="8800" b="1" dirty="0" smtClean="0">
                <a:solidFill>
                  <a:srgbClr val="C00000"/>
                </a:solidFill>
                <a:latin typeface="Monotype Corsiva" pitchFamily="66" charset="0"/>
              </a:rPr>
              <a:t>  </a:t>
            </a:r>
            <a:r>
              <a:rPr lang="ru-RU" sz="8800" b="1" dirty="0">
                <a:solidFill>
                  <a:srgbClr val="C00000"/>
                </a:solidFill>
                <a:latin typeface="Monotype Corsiva" pitchFamily="66" charset="0"/>
              </a:rPr>
              <a:t>тур </a:t>
            </a:r>
            <a:endParaRPr lang="ru-RU" sz="88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r>
              <a:rPr lang="ru-RU" sz="8800" b="1" dirty="0" smtClean="0">
                <a:solidFill>
                  <a:srgbClr val="C00000"/>
                </a:solidFill>
                <a:latin typeface="Monotype Corsiva" pitchFamily="66" charset="0"/>
              </a:rPr>
              <a:t>«Знаем ли мы алфавит?»</a:t>
            </a:r>
            <a:endParaRPr lang="ru-RU" sz="8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75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87824" y="1077368"/>
            <a:ext cx="56886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 smtClean="0">
                <a:solidFill>
                  <a:srgbClr val="C00000"/>
                </a:solidFill>
                <a:latin typeface="Monotype Corsiva" pitchFamily="66" charset="0"/>
              </a:rPr>
              <a:t>X</a:t>
            </a:r>
            <a:r>
              <a:rPr lang="ru-RU" sz="8800" b="1" dirty="0" smtClean="0">
                <a:solidFill>
                  <a:srgbClr val="C00000"/>
                </a:solidFill>
                <a:latin typeface="Monotype Corsiva" pitchFamily="66" charset="0"/>
              </a:rPr>
              <a:t>  </a:t>
            </a:r>
            <a:r>
              <a:rPr lang="ru-RU" sz="8800" b="1" dirty="0">
                <a:solidFill>
                  <a:srgbClr val="C00000"/>
                </a:solidFill>
                <a:latin typeface="Monotype Corsiva" pitchFamily="66" charset="0"/>
              </a:rPr>
              <a:t>тур </a:t>
            </a:r>
            <a:endParaRPr lang="ru-RU" sz="88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r>
              <a:rPr lang="ru-RU" sz="8800" b="1" dirty="0" smtClean="0">
                <a:solidFill>
                  <a:srgbClr val="C00000"/>
                </a:solidFill>
                <a:latin typeface="Monotype Corsiva" pitchFamily="66" charset="0"/>
              </a:rPr>
              <a:t>«Словарный футбол»</a:t>
            </a:r>
            <a:endParaRPr lang="ru-RU" sz="8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42044"/>
            <a:ext cx="2708920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4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i?id=74eb7a383ce378fc280ed32c9acf7d6798b640da-10471668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4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933" y="117693"/>
            <a:ext cx="903649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Comic Sans MS" pitchFamily="66" charset="0"/>
              </a:rPr>
              <a:t>- Внештатный сотрудник, работающий без заключения договора</a:t>
            </a:r>
            <a:r>
              <a:rPr lang="ru-RU" sz="2400" b="1" dirty="0" smtClean="0">
                <a:latin typeface="Comic Sans MS" pitchFamily="66" charset="0"/>
              </a:rPr>
              <a:t>.</a:t>
            </a:r>
            <a:endParaRPr lang="ru-RU" sz="2400" b="1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ru-RU" sz="2400" b="1" dirty="0">
                <a:latin typeface="Comic Sans MS" pitchFamily="66" charset="0"/>
              </a:rPr>
              <a:t>- Человек, ведущий сетевой журнал или дневник событий. </a:t>
            </a:r>
          </a:p>
          <a:p>
            <a:r>
              <a:rPr lang="ru-RU" sz="2400" b="1" dirty="0">
                <a:latin typeface="Comic Sans MS" pitchFamily="66" charset="0"/>
              </a:rPr>
              <a:t>- Форма времяпрепровождения в виде посещения магазинов</a:t>
            </a:r>
            <a:r>
              <a:rPr lang="ru-RU" sz="2400" b="1" dirty="0" smtClean="0">
                <a:latin typeface="Comic Sans MS" pitchFamily="66" charset="0"/>
              </a:rPr>
              <a:t>.</a:t>
            </a:r>
            <a:endParaRPr lang="ru-RU" sz="2400" b="1" dirty="0">
              <a:latin typeface="Comic Sans MS" pitchFamily="66" charset="0"/>
            </a:endParaRPr>
          </a:p>
          <a:p>
            <a:r>
              <a:rPr lang="ru-RU" sz="2400" b="1" dirty="0">
                <a:latin typeface="Comic Sans MS" pitchFamily="66" charset="0"/>
              </a:rPr>
              <a:t>- Автопортрет, снимок самого себя на фотокамеру</a:t>
            </a:r>
            <a:r>
              <a:rPr lang="ru-RU" sz="2400" b="1" dirty="0" smtClean="0">
                <a:latin typeface="Comic Sans MS" pitchFamily="66" charset="0"/>
              </a:rPr>
              <a:t>.</a:t>
            </a:r>
            <a:endParaRPr lang="ru-RU" sz="2400" b="1" dirty="0">
              <a:latin typeface="Comic Sans MS" pitchFamily="66" charset="0"/>
            </a:endParaRPr>
          </a:p>
          <a:p>
            <a:r>
              <a:rPr lang="ru-RU" sz="2400" b="1" dirty="0">
                <a:latin typeface="Comic Sans MS" pitchFamily="66" charset="0"/>
              </a:rPr>
              <a:t>- Мобильный телефон, дополненный функциональностью карманного персонального компьютера</a:t>
            </a:r>
            <a:r>
              <a:rPr lang="ru-RU" sz="2400" b="1" dirty="0" smtClean="0">
                <a:latin typeface="Comic Sans MS" pitchFamily="66" charset="0"/>
              </a:rPr>
              <a:t>.</a:t>
            </a:r>
            <a:endParaRPr lang="ru-RU" sz="2400" b="1" dirty="0">
              <a:latin typeface="Comic Sans MS" pitchFamily="66" charset="0"/>
            </a:endParaRPr>
          </a:p>
          <a:p>
            <a:pPr marL="342900" indent="-342900">
              <a:buFontTx/>
              <a:buChar char="-"/>
            </a:pPr>
            <a:r>
              <a:rPr lang="ru-RU" sz="2400" b="1" dirty="0" err="1" smtClean="0">
                <a:latin typeface="Comic Sans MS" pitchFamily="66" charset="0"/>
              </a:rPr>
              <a:t>Криптовалюта</a:t>
            </a:r>
            <a:r>
              <a:rPr lang="ru-RU" sz="2400" b="1" dirty="0">
                <a:latin typeface="Comic Sans MS" pitchFamily="66" charset="0"/>
              </a:rPr>
              <a:t>, цифровая валюта, электронная валюта, виртуальная валюта. </a:t>
            </a:r>
            <a:endParaRPr lang="en-US" sz="2400" b="1" dirty="0" smtClean="0">
              <a:latin typeface="Comic Sans MS" pitchFamily="66" charset="0"/>
            </a:endParaRPr>
          </a:p>
          <a:p>
            <a:r>
              <a:rPr lang="ru-RU" sz="2400" b="1" dirty="0" smtClean="0">
                <a:latin typeface="Comic Sans MS" pitchFamily="66" charset="0"/>
              </a:rPr>
              <a:t>- </a:t>
            </a:r>
            <a:r>
              <a:rPr lang="ru-RU" sz="2400" b="1" dirty="0">
                <a:latin typeface="Comic Sans MS" pitchFamily="66" charset="0"/>
              </a:rPr>
              <a:t>Ажиотаж, шумиха в медиа, в СМИ, в Интернете или где-то еще вокруг какого-либо события или какой-либо личности, гаджета, игры… </a:t>
            </a:r>
          </a:p>
          <a:p>
            <a:r>
              <a:rPr lang="ru-RU" sz="2400" b="1" dirty="0">
                <a:latin typeface="Comic Sans MS" pitchFamily="66" charset="0"/>
              </a:rPr>
              <a:t>- Информационная мистификация или намеренное распространение дезинформации в социальных медиа и традиционных СМИ</a:t>
            </a:r>
            <a:r>
              <a:rPr lang="ru-RU" sz="2400" b="1" dirty="0" smtClean="0">
                <a:latin typeface="Comic Sans MS" pitchFamily="66" charset="0"/>
              </a:rPr>
              <a:t>.</a:t>
            </a:r>
            <a:endParaRPr lang="ru-RU" sz="2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22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6" y="0"/>
            <a:ext cx="91483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69826" y="332656"/>
            <a:ext cx="471317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 smtClean="0">
                <a:solidFill>
                  <a:srgbClr val="C00000"/>
                </a:solidFill>
                <a:latin typeface="Monotype Corsiva" pitchFamily="66" charset="0"/>
              </a:rPr>
              <a:t>X</a:t>
            </a:r>
            <a:r>
              <a:rPr lang="ru-RU" sz="88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en-US" sz="8800" b="1" dirty="0" smtClean="0">
                <a:solidFill>
                  <a:srgbClr val="C00000"/>
                </a:solidFill>
                <a:latin typeface="Monotype Corsiva" pitchFamily="66" charset="0"/>
              </a:rPr>
              <a:t>I</a:t>
            </a:r>
            <a:r>
              <a:rPr lang="ru-RU" sz="88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8800" b="1" dirty="0">
                <a:solidFill>
                  <a:srgbClr val="C00000"/>
                </a:solidFill>
                <a:latin typeface="Monotype Corsiva" pitchFamily="66" charset="0"/>
              </a:rPr>
              <a:t>тур </a:t>
            </a:r>
            <a:endParaRPr lang="ru-RU" sz="88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r>
              <a:rPr lang="ru-RU" sz="8800" b="1" dirty="0" smtClean="0">
                <a:solidFill>
                  <a:srgbClr val="C00000"/>
                </a:solidFill>
                <a:latin typeface="Monotype Corsiva" pitchFamily="66" charset="0"/>
              </a:rPr>
              <a:t>«</a:t>
            </a:r>
            <a:r>
              <a:rPr lang="ru-RU" sz="8800" b="1" dirty="0">
                <a:solidFill>
                  <a:srgbClr val="C00000"/>
                </a:solidFill>
                <a:latin typeface="Monotype Corsiva" pitchFamily="66" charset="0"/>
              </a:rPr>
              <a:t>Ч</a:t>
            </a:r>
            <a:r>
              <a:rPr lang="ru-RU" sz="8800" b="1" dirty="0" smtClean="0">
                <a:solidFill>
                  <a:srgbClr val="C00000"/>
                </a:solidFill>
                <a:latin typeface="Monotype Corsiva" pitchFamily="66" charset="0"/>
              </a:rPr>
              <a:t>ерный ящик»</a:t>
            </a:r>
            <a:endParaRPr lang="ru-RU" sz="8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24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6" y="0"/>
            <a:ext cx="91483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5319" y="151179"/>
            <a:ext cx="915152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solidFill>
                  <a:srgbClr val="92D050"/>
                </a:solidFill>
                <a:latin typeface="Comic Sans MS" pitchFamily="66" charset="0"/>
              </a:rPr>
              <a:t>- </a:t>
            </a:r>
            <a:r>
              <a:rPr lang="ru-RU" sz="2100" dirty="0" smtClean="0">
                <a:solidFill>
                  <a:srgbClr val="92D050"/>
                </a:solidFill>
                <a:latin typeface="Comic Sans MS" pitchFamily="66" charset="0"/>
              </a:rPr>
              <a:t>Её </a:t>
            </a:r>
            <a:r>
              <a:rPr lang="ru-RU" sz="2100" dirty="0">
                <a:solidFill>
                  <a:srgbClr val="92D050"/>
                </a:solidFill>
                <a:latin typeface="Comic Sans MS" pitchFamily="66" charset="0"/>
              </a:rPr>
              <a:t>можно толочь в ступе и носить в решете. Можно прятать в ней концы и водить по ней вилами. Она бывает мёртвая, живая и на киселе. А если вы не хотите отвечать на мой вопрос, то её можно в рот набрать. Но в ваших же интересах на него ответить. Что это? </a:t>
            </a:r>
            <a:endParaRPr lang="en-US" sz="2100" dirty="0">
              <a:solidFill>
                <a:srgbClr val="92D050"/>
              </a:solidFill>
              <a:latin typeface="Comic Sans MS" pitchFamily="66" charset="0"/>
            </a:endParaRPr>
          </a:p>
          <a:p>
            <a:endParaRPr lang="ru-RU" sz="2100" dirty="0" smtClean="0">
              <a:solidFill>
                <a:srgbClr val="92D050"/>
              </a:solidFill>
              <a:latin typeface="Comic Sans MS" pitchFamily="66" charset="0"/>
            </a:endParaRPr>
          </a:p>
          <a:p>
            <a:r>
              <a:rPr lang="en-US" sz="2100" dirty="0" smtClean="0">
                <a:solidFill>
                  <a:srgbClr val="92D050"/>
                </a:solidFill>
                <a:latin typeface="Comic Sans MS" pitchFamily="66" charset="0"/>
              </a:rPr>
              <a:t>- </a:t>
            </a:r>
            <a:r>
              <a:rPr lang="ru-RU" sz="2100" dirty="0" smtClean="0">
                <a:solidFill>
                  <a:srgbClr val="92D050"/>
                </a:solidFill>
                <a:latin typeface="Comic Sans MS" pitchFamily="66" charset="0"/>
              </a:rPr>
              <a:t>Она обладает странной способностью воспламеняться на том, кто участвует в краже. Её можно снимать, ломать, хватать в охапку, ими можно даже закидать! Без неё никак не обойтись в обычной жизни, учитывая особенности нашего климата. А у сказочных героев она часто бывает невидимая. И что же это за необходимый предмет? </a:t>
            </a:r>
          </a:p>
          <a:p>
            <a:endParaRPr lang="ru-RU" sz="2100" dirty="0">
              <a:solidFill>
                <a:srgbClr val="92D050"/>
              </a:solidFill>
              <a:latin typeface="Comic Sans MS" pitchFamily="66" charset="0"/>
            </a:endParaRPr>
          </a:p>
          <a:p>
            <a:r>
              <a:rPr lang="en-US" sz="2100" dirty="0" smtClean="0">
                <a:solidFill>
                  <a:srgbClr val="92D050"/>
                </a:solidFill>
                <a:latin typeface="Comic Sans MS" pitchFamily="66" charset="0"/>
              </a:rPr>
              <a:t>- </a:t>
            </a:r>
            <a:r>
              <a:rPr lang="ru-RU" sz="2100" dirty="0" smtClean="0">
                <a:solidFill>
                  <a:srgbClr val="92D050"/>
                </a:solidFill>
                <a:latin typeface="Comic Sans MS" pitchFamily="66" charset="0"/>
              </a:rPr>
              <a:t>Он </a:t>
            </a:r>
            <a:r>
              <a:rPr lang="ru-RU" sz="2100" dirty="0">
                <a:solidFill>
                  <a:srgbClr val="92D050"/>
                </a:solidFill>
                <a:latin typeface="Comic Sans MS" pitchFamily="66" charset="0"/>
              </a:rPr>
              <a:t>может оказать услугу, а может наступить на ухо. А в целом на него похож один из персонажей бессмертной поэмы </a:t>
            </a:r>
            <a:r>
              <a:rPr lang="ru-RU" sz="2100" dirty="0" err="1">
                <a:solidFill>
                  <a:srgbClr val="92D050"/>
                </a:solidFill>
                <a:latin typeface="Comic Sans MS" pitchFamily="66" charset="0"/>
              </a:rPr>
              <a:t>Н.В.Гоголя</a:t>
            </a:r>
            <a:r>
              <a:rPr lang="ru-RU" sz="2100" dirty="0">
                <a:solidFill>
                  <a:srgbClr val="92D050"/>
                </a:solidFill>
                <a:latin typeface="Comic Sans MS" pitchFamily="66" charset="0"/>
              </a:rPr>
              <a:t>. Кто это? </a:t>
            </a:r>
          </a:p>
          <a:p>
            <a:endParaRPr lang="ru-RU" sz="2100" dirty="0">
              <a:solidFill>
                <a:srgbClr val="92D050"/>
              </a:solidFill>
              <a:latin typeface="Comic Sans MS" pitchFamily="66" charset="0"/>
            </a:endParaRPr>
          </a:p>
          <a:p>
            <a:r>
              <a:rPr lang="en-US" sz="2100" dirty="0" smtClean="0">
                <a:solidFill>
                  <a:srgbClr val="92D050"/>
                </a:solidFill>
                <a:latin typeface="Comic Sans MS" pitchFamily="66" charset="0"/>
              </a:rPr>
              <a:t>- </a:t>
            </a:r>
            <a:r>
              <a:rPr lang="ru-RU" sz="2100" dirty="0" smtClean="0">
                <a:solidFill>
                  <a:srgbClr val="92D050"/>
                </a:solidFill>
                <a:latin typeface="Comic Sans MS" pitchFamily="66" charset="0"/>
              </a:rPr>
              <a:t>Оно </a:t>
            </a:r>
            <a:r>
              <a:rPr lang="ru-RU" sz="2100" dirty="0">
                <a:solidFill>
                  <a:srgbClr val="92D050"/>
                </a:solidFill>
                <a:latin typeface="Comic Sans MS" pitchFamily="66" charset="0"/>
              </a:rPr>
              <a:t>бывает пятым у телеги, вопреки всякому здравому смыслу. И что самое удивительное, некоторые любят вставлять в него палки. На нём даже можно жить, а можно в нём вертеться. Но особенно его почему-то любят белки. Оно бывает причастно к ногам и груди. Что это? </a:t>
            </a:r>
            <a:endParaRPr lang="ru-RU" sz="21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03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20"/>
            <a:ext cx="9144000" cy="684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45024"/>
            <a:ext cx="1905000" cy="276225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635896" y="390992"/>
            <a:ext cx="471317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 smtClean="0">
                <a:solidFill>
                  <a:srgbClr val="C00000"/>
                </a:solidFill>
                <a:latin typeface="Monotype Corsiva" pitchFamily="66" charset="0"/>
              </a:rPr>
              <a:t>X</a:t>
            </a:r>
            <a:r>
              <a:rPr lang="ru-RU" sz="88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en-US" sz="8800" b="1" dirty="0" smtClean="0">
                <a:solidFill>
                  <a:srgbClr val="C00000"/>
                </a:solidFill>
                <a:latin typeface="Monotype Corsiva" pitchFamily="66" charset="0"/>
              </a:rPr>
              <a:t>II </a:t>
            </a:r>
            <a:r>
              <a:rPr lang="ru-RU" sz="8800" b="1" dirty="0" smtClean="0">
                <a:solidFill>
                  <a:srgbClr val="C00000"/>
                </a:solidFill>
                <a:latin typeface="Monotype Corsiva" pitchFamily="66" charset="0"/>
              </a:rPr>
              <a:t>тур </a:t>
            </a:r>
          </a:p>
          <a:p>
            <a:r>
              <a:rPr lang="ru-RU" sz="8800" b="1" dirty="0" smtClean="0">
                <a:solidFill>
                  <a:srgbClr val="C00000"/>
                </a:solidFill>
                <a:latin typeface="Monotype Corsiva" pitchFamily="66" charset="0"/>
              </a:rPr>
              <a:t>«Чарли Чаплин»</a:t>
            </a:r>
            <a:endParaRPr lang="ru-RU" sz="8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11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1412776"/>
            <a:ext cx="7295657" cy="40324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0448" y="595114"/>
            <a:ext cx="4717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latin typeface="Monotype Corsiva" pitchFamily="66" charset="0"/>
              </a:rPr>
              <a:t>Награждение победителей</a:t>
            </a:r>
            <a:endParaRPr lang="ru-RU" sz="3600" b="1" dirty="0">
              <a:solidFill>
                <a:srgbClr val="FFC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7245" y="734224"/>
            <a:ext cx="654538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i="1" dirty="0" smtClean="0">
                <a:solidFill>
                  <a:srgbClr val="C00000"/>
                </a:solidFill>
                <a:latin typeface="Monotype Corsiva" pitchFamily="66" charset="0"/>
              </a:rPr>
              <a:t>I</a:t>
            </a:r>
            <a:r>
              <a:rPr lang="ru-RU" sz="8000" b="1" i="1" dirty="0" smtClean="0">
                <a:solidFill>
                  <a:srgbClr val="C00000"/>
                </a:solidFill>
                <a:latin typeface="Monotype Corsiva" pitchFamily="66" charset="0"/>
              </a:rPr>
              <a:t> тур</a:t>
            </a:r>
          </a:p>
          <a:p>
            <a:pPr algn="ctr"/>
            <a:r>
              <a:rPr lang="ru-RU" sz="8000" b="1" i="1" dirty="0" smtClean="0">
                <a:solidFill>
                  <a:srgbClr val="C00000"/>
                </a:solidFill>
                <a:latin typeface="Monotype Corsiva" pitchFamily="66" charset="0"/>
              </a:rPr>
              <a:t>«Представление </a:t>
            </a:r>
          </a:p>
          <a:p>
            <a:pPr algn="ctr"/>
            <a:r>
              <a:rPr lang="ru-RU" sz="8000" b="1" i="1" dirty="0" smtClean="0">
                <a:solidFill>
                  <a:srgbClr val="C00000"/>
                </a:solidFill>
                <a:latin typeface="Monotype Corsiva" pitchFamily="66" charset="0"/>
              </a:rPr>
              <a:t>команд»</a:t>
            </a:r>
            <a:endParaRPr lang="ru-RU" sz="8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67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cache3.youla.io/files/images/720_720_out/5c/e2/5ce28304f094f339612215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0" y="0"/>
            <a:ext cx="9163040" cy="687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77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37374"/>
            <a:ext cx="6373389" cy="42519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7584" y="4725143"/>
            <a:ext cx="777007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 у к о м о р ь е</a:t>
            </a:r>
            <a:endParaRPr lang="ru-RU" sz="8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63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066842"/>
            <a:ext cx="3598540" cy="36197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58846"/>
            <a:ext cx="4572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1. Я помню чудное …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                               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2. … дней моих суровых   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                       </a:t>
            </a:r>
          </a:p>
          <a:p>
            <a:r>
              <a:rPr lang="ru-RU" sz="2400" b="1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3. Выпьем с горя, где же …?  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                  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4. В крови горит … желанья 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                   </a:t>
            </a:r>
          </a:p>
          <a:p>
            <a:r>
              <a:rPr lang="ru-RU" sz="2400" b="1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5. Прощай, свободная …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                          </a:t>
            </a:r>
          </a:p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6. … дряхлая моя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                                       </a:t>
            </a:r>
          </a:p>
          <a:p>
            <a:r>
              <a:rPr lang="ru-RU" sz="2400" b="1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7. Промчались заточенья …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                      </a:t>
            </a:r>
          </a:p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8. Как ныне сбирается вещий …               </a:t>
            </a:r>
          </a:p>
          <a:p>
            <a:r>
              <a:rPr lang="ru-RU" sz="2400" b="1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9. Вскормлённый в неволе … молодой   </a:t>
            </a:r>
          </a:p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10. …пленительного счастья                     </a:t>
            </a:r>
          </a:p>
          <a:p>
            <a:r>
              <a:rPr lang="ru-RU" sz="2400" b="1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11. Мой …, отчизне посвятим                   </a:t>
            </a:r>
          </a:p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12. Я … себе воздвиг нерукотворный       </a:t>
            </a:r>
          </a:p>
          <a:p>
            <a:r>
              <a:rPr lang="ru-RU" sz="2400" b="1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13. Что ты ржёшь, мой … ретивый?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          </a:t>
            </a:r>
          </a:p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14. Пора, …, проснись!     </a:t>
            </a:r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                          </a:t>
            </a:r>
          </a:p>
          <a:p>
            <a:r>
              <a:rPr lang="ru-RU" sz="2400" b="1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15. Как … чистой красоты                           </a:t>
            </a:r>
          </a:p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16. Мы вольные …                                      </a:t>
            </a:r>
          </a:p>
          <a:p>
            <a:r>
              <a:rPr lang="ru-RU" sz="2400" b="1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17. В багрец и … одетые леса                    </a:t>
            </a:r>
          </a:p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18. … мглою небо кроет </a:t>
            </a:r>
          </a:p>
        </p:txBody>
      </p:sp>
    </p:spTree>
    <p:extLst>
      <p:ext uri="{BB962C8B-B14F-4D97-AF65-F5344CB8AC3E}">
        <p14:creationId xmlns:p14="http://schemas.microsoft.com/office/powerpoint/2010/main" val="3029249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4268" y="476672"/>
            <a:ext cx="5439310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i="1" dirty="0" smtClean="0">
                <a:solidFill>
                  <a:srgbClr val="C00000"/>
                </a:solidFill>
                <a:latin typeface="Monotype Corsiva" pitchFamily="66" charset="0"/>
              </a:rPr>
              <a:t>III</a:t>
            </a:r>
            <a:r>
              <a:rPr lang="ru-RU" sz="8800" b="1" i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8800" b="1" i="1" dirty="0" smtClean="0">
                <a:solidFill>
                  <a:srgbClr val="C00000"/>
                </a:solidFill>
                <a:latin typeface="Monotype Corsiva" pitchFamily="66" charset="0"/>
              </a:rPr>
              <a:t>тур</a:t>
            </a:r>
          </a:p>
          <a:p>
            <a:pPr algn="ctr"/>
            <a:r>
              <a:rPr lang="ru-RU" sz="8800" b="1" i="1" dirty="0" smtClean="0">
                <a:solidFill>
                  <a:srgbClr val="C00000"/>
                </a:solidFill>
                <a:latin typeface="Monotype Corsiva" pitchFamily="66" charset="0"/>
              </a:rPr>
              <a:t>«Закончите </a:t>
            </a:r>
          </a:p>
          <a:p>
            <a:pPr algn="ctr"/>
            <a:r>
              <a:rPr lang="ru-RU" sz="8800" b="1" i="1" dirty="0" smtClean="0">
                <a:solidFill>
                  <a:srgbClr val="C00000"/>
                </a:solidFill>
                <a:latin typeface="Monotype Corsiva" pitchFamily="66" charset="0"/>
              </a:rPr>
              <a:t>пословицу»</a:t>
            </a:r>
            <a:endParaRPr lang="ru-RU" sz="88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01207"/>
            <a:ext cx="6444209" cy="13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3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11" y="360512"/>
            <a:ext cx="4878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Лучше синица в руке, </a:t>
            </a:r>
            <a:endParaRPr lang="ru-RU" sz="4400" b="1" i="1" dirty="0">
              <a:solidFill>
                <a:schemeClr val="bg2">
                  <a:lumMod val="1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1124" y="360512"/>
            <a:ext cx="44871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4400" b="1" i="1" dirty="0">
                <a:solidFill>
                  <a:srgbClr val="C00000"/>
                </a:solidFill>
                <a:latin typeface="Monotype Corsiva" pitchFamily="66" charset="0"/>
              </a:rPr>
              <a:t>чем </a:t>
            </a:r>
            <a:r>
              <a:rPr lang="ru-RU" sz="4400" b="1" i="1" dirty="0" smtClean="0">
                <a:solidFill>
                  <a:srgbClr val="C00000"/>
                </a:solidFill>
                <a:latin typeface="Monotype Corsiva" pitchFamily="66" charset="0"/>
              </a:rPr>
              <a:t>журавль </a:t>
            </a:r>
            <a:r>
              <a:rPr lang="ru-RU" sz="4400" b="1" i="1" dirty="0">
                <a:solidFill>
                  <a:srgbClr val="C00000"/>
                </a:solidFill>
                <a:latin typeface="Monotype Corsiva" pitchFamily="66" charset="0"/>
              </a:rPr>
              <a:t>в небе</a:t>
            </a:r>
            <a:r>
              <a:rPr lang="ru-RU" sz="4400" b="1" i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.</a:t>
            </a:r>
            <a:r>
              <a:rPr lang="ru-RU" sz="4400" b="1" i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endParaRPr lang="ru-RU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112667" y="1012954"/>
            <a:ext cx="48782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400" b="1" i="1" dirty="0">
                <a:solidFill>
                  <a:srgbClr val="EEECE1">
                    <a:lumMod val="10000"/>
                  </a:srgbClr>
                </a:solidFill>
                <a:latin typeface="Monotype Corsiva" pitchFamily="66" charset="0"/>
              </a:rPr>
              <a:t>Маленькое дело </a:t>
            </a:r>
            <a:r>
              <a:rPr lang="ru-RU" sz="4400" b="1" i="1" dirty="0" smtClean="0">
                <a:solidFill>
                  <a:srgbClr val="EEECE1">
                    <a:lumMod val="10000"/>
                  </a:srgbClr>
                </a:solidFill>
                <a:latin typeface="Monotype Corsiva" pitchFamily="66" charset="0"/>
              </a:rPr>
              <a:t>лучше</a:t>
            </a:r>
            <a:endParaRPr lang="ru-RU" sz="4400" b="1" i="1" dirty="0">
              <a:solidFill>
                <a:srgbClr val="EEECE1">
                  <a:lumMod val="10000"/>
                </a:srgbClr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554" y="1695248"/>
            <a:ext cx="40446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400" b="1" i="1" dirty="0">
                <a:solidFill>
                  <a:srgbClr val="EEECE1">
                    <a:lumMod val="10000"/>
                  </a:srgbClr>
                </a:solidFill>
                <a:latin typeface="Monotype Corsiva" pitchFamily="66" charset="0"/>
              </a:rPr>
              <a:t>Семь раз отмерь,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2667" y="2391837"/>
            <a:ext cx="27687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400" b="1" i="1" dirty="0">
                <a:solidFill>
                  <a:srgbClr val="EEECE1">
                    <a:lumMod val="10000"/>
                  </a:srgbClr>
                </a:solidFill>
                <a:latin typeface="Monotype Corsiva" pitchFamily="66" charset="0"/>
              </a:rPr>
              <a:t>Один в поле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2135" y="3068945"/>
            <a:ext cx="33890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400" b="1" i="1" dirty="0">
                <a:solidFill>
                  <a:srgbClr val="EEECE1">
                    <a:lumMod val="10000"/>
                  </a:srgbClr>
                </a:solidFill>
                <a:latin typeface="Monotype Corsiva" pitchFamily="66" charset="0"/>
              </a:rPr>
              <a:t>Как аукнется,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2670" y="3746054"/>
            <a:ext cx="42338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400" b="1" i="1" dirty="0">
                <a:solidFill>
                  <a:srgbClr val="EEECE1">
                    <a:lumMod val="10000"/>
                  </a:srgbClr>
                </a:solidFill>
                <a:latin typeface="Monotype Corsiva" pitchFamily="66" charset="0"/>
              </a:rPr>
              <a:t>Друзья </a:t>
            </a:r>
            <a:r>
              <a:rPr lang="ru-RU" sz="4400" b="1" i="1" dirty="0" smtClean="0">
                <a:solidFill>
                  <a:srgbClr val="EEECE1">
                    <a:lumMod val="10000"/>
                  </a:srgbClr>
                </a:solidFill>
                <a:latin typeface="Monotype Corsiva" pitchFamily="66" charset="0"/>
              </a:rPr>
              <a:t>познаются</a:t>
            </a:r>
            <a:endParaRPr lang="ru-RU" sz="4400" b="1" i="1" dirty="0">
              <a:solidFill>
                <a:srgbClr val="EEECE1">
                  <a:lumMod val="10000"/>
                </a:srgbClr>
              </a:solidFill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9008" y="4423162"/>
            <a:ext cx="38459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400" b="1" i="1" dirty="0">
                <a:solidFill>
                  <a:srgbClr val="EEECE1">
                    <a:lumMod val="10000"/>
                  </a:srgbClr>
                </a:solidFill>
                <a:latin typeface="Monotype Corsiva" pitchFamily="66" charset="0"/>
              </a:rPr>
              <a:t>Терпенье и </a:t>
            </a:r>
            <a:r>
              <a:rPr lang="ru-RU" sz="4400" b="1" i="1" dirty="0" smtClean="0">
                <a:solidFill>
                  <a:srgbClr val="EEECE1">
                    <a:lumMod val="10000"/>
                  </a:srgbClr>
                </a:solidFill>
                <a:latin typeface="Monotype Corsiva" pitchFamily="66" charset="0"/>
              </a:rPr>
              <a:t>труд</a:t>
            </a:r>
            <a:endParaRPr lang="ru-RU" sz="4400" b="1" i="1" dirty="0">
              <a:solidFill>
                <a:srgbClr val="EEECE1">
                  <a:lumMod val="10000"/>
                </a:srgbClr>
              </a:solidFill>
              <a:latin typeface="Monotype Corsiva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9008" y="5100271"/>
            <a:ext cx="26003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400" b="1" i="1" dirty="0">
                <a:solidFill>
                  <a:srgbClr val="EEECE1">
                    <a:lumMod val="10000"/>
                  </a:srgbClr>
                </a:solidFill>
                <a:latin typeface="Monotype Corsiva" pitchFamily="66" charset="0"/>
              </a:rPr>
              <a:t>Куй железо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89164" y="1010132"/>
            <a:ext cx="40222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400" b="1" i="1" dirty="0">
                <a:solidFill>
                  <a:srgbClr val="C00000"/>
                </a:solidFill>
                <a:latin typeface="Monotype Corsiva" pitchFamily="66" charset="0"/>
              </a:rPr>
              <a:t>большого </a:t>
            </a:r>
            <a:r>
              <a:rPr lang="ru-RU" sz="4400" b="1" i="1" dirty="0" smtClean="0">
                <a:solidFill>
                  <a:srgbClr val="C00000"/>
                </a:solidFill>
                <a:latin typeface="Monotype Corsiva" pitchFamily="66" charset="0"/>
              </a:rPr>
              <a:t>безделья</a:t>
            </a:r>
            <a:endParaRPr lang="ru-RU" sz="44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44933" y="1714727"/>
            <a:ext cx="33025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400" b="1" i="1" dirty="0">
                <a:solidFill>
                  <a:srgbClr val="C00000"/>
                </a:solidFill>
                <a:latin typeface="Monotype Corsiva" pitchFamily="66" charset="0"/>
              </a:rPr>
              <a:t>один – </a:t>
            </a:r>
            <a:r>
              <a:rPr lang="ru-RU" sz="4400" b="1" i="1" dirty="0" smtClean="0">
                <a:solidFill>
                  <a:srgbClr val="C00000"/>
                </a:solidFill>
                <a:latin typeface="Monotype Corsiva" pitchFamily="66" charset="0"/>
              </a:rPr>
              <a:t>отрежь</a:t>
            </a:r>
            <a:endParaRPr lang="ru-RU" sz="44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81374" y="2391834"/>
            <a:ext cx="17139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400" b="1" i="1" dirty="0">
                <a:solidFill>
                  <a:srgbClr val="C00000"/>
                </a:solidFill>
                <a:latin typeface="Monotype Corsiva" pitchFamily="66" charset="0"/>
              </a:rPr>
              <a:t>не </a:t>
            </a:r>
            <a:r>
              <a:rPr lang="ru-RU" sz="4400" b="1" i="1" dirty="0" smtClean="0">
                <a:solidFill>
                  <a:srgbClr val="C00000"/>
                </a:solidFill>
                <a:latin typeface="Monotype Corsiva" pitchFamily="66" charset="0"/>
              </a:rPr>
              <a:t>воин</a:t>
            </a:r>
            <a:endParaRPr lang="ru-RU" sz="44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15941" y="3068945"/>
            <a:ext cx="43604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400" b="1" i="1" dirty="0">
                <a:solidFill>
                  <a:srgbClr val="C00000"/>
                </a:solidFill>
                <a:latin typeface="Monotype Corsiva" pitchFamily="66" charset="0"/>
              </a:rPr>
              <a:t>так и </a:t>
            </a:r>
            <a:r>
              <a:rPr lang="ru-RU" sz="4400" b="1" i="1" dirty="0" smtClean="0">
                <a:solidFill>
                  <a:srgbClr val="C00000"/>
                </a:solidFill>
                <a:latin typeface="Monotype Corsiva" pitchFamily="66" charset="0"/>
              </a:rPr>
              <a:t>откликнется</a:t>
            </a:r>
            <a:endParaRPr lang="ru-RU" sz="4400" b="1" i="1" dirty="0">
              <a:solidFill>
                <a:srgbClr val="EEECE1">
                  <a:lumMod val="10000"/>
                </a:srgbClr>
              </a:solidFill>
              <a:latin typeface="Monotype Corsiva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6887" y="3746053"/>
            <a:ext cx="13564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400" b="1" i="1" dirty="0">
                <a:solidFill>
                  <a:srgbClr val="C00000"/>
                </a:solidFill>
                <a:latin typeface="Monotype Corsiva" pitchFamily="66" charset="0"/>
              </a:rPr>
              <a:t>в </a:t>
            </a:r>
            <a:r>
              <a:rPr lang="ru-RU" sz="4400" b="1" i="1" dirty="0" smtClean="0">
                <a:solidFill>
                  <a:srgbClr val="C00000"/>
                </a:solidFill>
                <a:latin typeface="Monotype Corsiva" pitchFamily="66" charset="0"/>
              </a:rPr>
              <a:t>беде</a:t>
            </a:r>
            <a:endParaRPr lang="ru-RU" sz="44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65169" y="4423161"/>
            <a:ext cx="32175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400" b="1" i="1" dirty="0">
                <a:solidFill>
                  <a:srgbClr val="C00000"/>
                </a:solidFill>
                <a:latin typeface="Monotype Corsiva" pitchFamily="66" charset="0"/>
              </a:rPr>
              <a:t>все перетрут</a:t>
            </a:r>
            <a:r>
              <a:rPr lang="ru-RU" sz="4400" b="1" i="1" dirty="0">
                <a:solidFill>
                  <a:srgbClr val="EEECE1">
                    <a:lumMod val="10000"/>
                  </a:srgbClr>
                </a:solidFill>
                <a:latin typeface="Monotype Corsiva" pitchFamily="66" charset="0"/>
              </a:rPr>
              <a:t>.</a:t>
            </a:r>
            <a:r>
              <a:rPr lang="ru-RU" sz="4400" b="1" i="1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12438" y="5100270"/>
            <a:ext cx="26837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400" b="1" i="1" dirty="0">
                <a:solidFill>
                  <a:srgbClr val="C00000"/>
                </a:solidFill>
                <a:latin typeface="Monotype Corsiva" pitchFamily="66" charset="0"/>
              </a:rPr>
              <a:t>пока горячо</a:t>
            </a:r>
            <a:endParaRPr lang="ru-RU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5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28178"/>
            <a:ext cx="604395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 smtClean="0">
                <a:solidFill>
                  <a:srgbClr val="C00000"/>
                </a:solidFill>
                <a:latin typeface="Monotype Corsiva" pitchFamily="66" charset="0"/>
              </a:rPr>
              <a:t>IV </a:t>
            </a:r>
            <a:r>
              <a:rPr lang="ru-RU" sz="9600" b="1" i="1" dirty="0" smtClean="0">
                <a:solidFill>
                  <a:srgbClr val="C00000"/>
                </a:solidFill>
                <a:latin typeface="Monotype Corsiva" pitchFamily="66" charset="0"/>
              </a:rPr>
              <a:t>тур</a:t>
            </a:r>
            <a:endParaRPr lang="ru-RU" sz="9600" b="1" i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r>
              <a:rPr lang="ru-RU" sz="9600" b="1" i="1" dirty="0" smtClean="0">
                <a:solidFill>
                  <a:srgbClr val="C00000"/>
                </a:solidFill>
                <a:latin typeface="Monotype Corsiva" pitchFamily="66" charset="0"/>
              </a:rPr>
              <a:t>«Подобрать рифму к словам»</a:t>
            </a:r>
            <a:endParaRPr lang="ru-RU" sz="96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36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866</Words>
  <Application>Microsoft Office PowerPoint</Application>
  <PresentationFormat>Экран (4:3)</PresentationFormat>
  <Paragraphs>136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45</cp:revision>
  <dcterms:created xsi:type="dcterms:W3CDTF">2024-02-06T06:11:56Z</dcterms:created>
  <dcterms:modified xsi:type="dcterms:W3CDTF">2024-03-19T07:10:38Z</dcterms:modified>
</cp:coreProperties>
</file>