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12/22/2022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744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10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09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2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8836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060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6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35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17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41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smtClean="0"/>
              <a:pPr/>
              <a:t>12/22/2022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139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62753" y="4960137"/>
            <a:ext cx="8292353" cy="1463040"/>
          </a:xfrm>
        </p:spPr>
        <p:txBody>
          <a:bodyPr>
            <a:normAutofit fontScale="90000"/>
          </a:bodyPr>
          <a:lstStyle/>
          <a:p>
            <a:r>
              <a:rPr lang="ru-RU" dirty="0"/>
              <a:t>Комплексное руководство сюжетно-ролевой игрой дошкольников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9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96957"/>
            <a:ext cx="11313459" cy="203247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Комплексный </a:t>
            </a:r>
            <a:r>
              <a:rPr lang="ru-RU" b="1" dirty="0" smtClean="0"/>
              <a:t>подход к руководству сюжетно-ролевой игрой включает </a:t>
            </a:r>
            <a:r>
              <a:rPr lang="ru-RU" b="1" dirty="0"/>
              <a:t>в себя 4 </a:t>
            </a:r>
            <a:r>
              <a:rPr lang="ru-RU" b="1" dirty="0" smtClean="0"/>
              <a:t>компонента развития </a:t>
            </a:r>
            <a:r>
              <a:rPr lang="ru-RU" b="1" dirty="0"/>
              <a:t>ребенка</a:t>
            </a:r>
            <a:r>
              <a:rPr lang="ru-RU" b="1" dirty="0" smtClean="0"/>
              <a:t>:</a:t>
            </a:r>
            <a:endParaRPr lang="ru-RU" dirty="0"/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553571" y="2689411"/>
            <a:ext cx="2438400" cy="32990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Расширение и уточнение представлений детей о жизни </a:t>
            </a:r>
            <a:r>
              <a:rPr lang="ru-RU" dirty="0" smtClean="0"/>
              <a:t>взрослых</a:t>
            </a:r>
            <a:endParaRPr lang="ru-RU" dirty="0"/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9305363" y="2689411"/>
            <a:ext cx="2438400" cy="32990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Активизирующее общение </a:t>
            </a:r>
            <a:r>
              <a:rPr lang="ru-RU" dirty="0"/>
              <a:t>с детьми в процессе игры</a:t>
            </a: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6418729" y="2689411"/>
            <a:ext cx="2438400" cy="32990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Организация </a:t>
            </a:r>
            <a:r>
              <a:rPr lang="ru-RU" dirty="0"/>
              <a:t>предметно-игровой среды </a:t>
            </a:r>
          </a:p>
        </p:txBody>
      </p:sp>
      <p:sp>
        <p:nvSpPr>
          <p:cNvPr id="7" name="Скругленный прямоугольник 6">
            <a:hlinkClick r:id="rId5" action="ppaction://hlinksldjump"/>
          </p:cNvPr>
          <p:cNvSpPr/>
          <p:nvPr/>
        </p:nvSpPr>
        <p:spPr>
          <a:xfrm>
            <a:off x="3442447" y="2689411"/>
            <a:ext cx="2438400" cy="32990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Перенос впечатлений </a:t>
            </a:r>
            <a:r>
              <a:rPr lang="ru-RU" dirty="0"/>
              <a:t>ребенка о мире взрослых из реального в игровой план</a:t>
            </a:r>
          </a:p>
        </p:txBody>
      </p:sp>
    </p:spTree>
    <p:extLst>
      <p:ext uri="{BB962C8B-B14F-4D97-AF65-F5344CB8AC3E}">
        <p14:creationId xmlns:p14="http://schemas.microsoft.com/office/powerpoint/2010/main" val="34422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Расширение и уточнение представлений детей о жизни </a:t>
            </a:r>
            <a:r>
              <a:rPr lang="ru-RU" dirty="0" smtClean="0"/>
              <a:t>взрослых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1024128" y="2386585"/>
            <a:ext cx="3765176" cy="109369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Непосредственное изучение жизни </a:t>
            </a:r>
            <a:r>
              <a:rPr lang="ru-RU" dirty="0"/>
              <a:t>взрослых </a:t>
            </a:r>
          </a:p>
        </p:txBody>
      </p:sp>
      <p:sp>
        <p:nvSpPr>
          <p:cNvPr id="5" name="Пятиугольник 4"/>
          <p:cNvSpPr/>
          <p:nvPr/>
        </p:nvSpPr>
        <p:spPr>
          <a:xfrm>
            <a:off x="1024128" y="4674557"/>
            <a:ext cx="3765176" cy="109369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Опосредованное изучение жизни взрослых</a:t>
            </a:r>
            <a:endParaRPr lang="ru-RU" dirty="0"/>
          </a:p>
        </p:txBody>
      </p:sp>
      <p:sp>
        <p:nvSpPr>
          <p:cNvPr id="7" name="Рамка 6"/>
          <p:cNvSpPr/>
          <p:nvPr/>
        </p:nvSpPr>
        <p:spPr>
          <a:xfrm>
            <a:off x="5701553" y="2447365"/>
            <a:ext cx="6015318" cy="104887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анятия, наблюдения, </a:t>
            </a:r>
            <a:r>
              <a:rPr lang="ru-RU" dirty="0">
                <a:solidFill>
                  <a:schemeClr val="tx1"/>
                </a:solidFill>
              </a:rPr>
              <a:t>экскурсии, </a:t>
            </a:r>
            <a:r>
              <a:rPr lang="ru-RU" dirty="0" smtClean="0">
                <a:solidFill>
                  <a:schemeClr val="tx1"/>
                </a:solidFill>
              </a:rPr>
              <a:t>познавательные рассказы, общение </a:t>
            </a:r>
            <a:r>
              <a:rPr lang="ru-RU" dirty="0">
                <a:solidFill>
                  <a:schemeClr val="tx1"/>
                </a:solidFill>
              </a:rPr>
              <a:t>и соучастие в деятельности </a:t>
            </a:r>
            <a:r>
              <a:rPr lang="ru-RU" dirty="0" smtClean="0">
                <a:solidFill>
                  <a:schemeClr val="tx1"/>
                </a:solidFill>
              </a:rPr>
              <a:t>взрослого и т.д.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Рамка 7"/>
          <p:cNvSpPr/>
          <p:nvPr/>
        </p:nvSpPr>
        <p:spPr>
          <a:xfrm>
            <a:off x="5701553" y="4589930"/>
            <a:ext cx="6015318" cy="104887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Чтение </a:t>
            </a:r>
            <a:r>
              <a:rPr lang="ru-RU" dirty="0">
                <a:solidFill>
                  <a:schemeClr val="tx1"/>
                </a:solidFill>
              </a:rPr>
              <a:t>художественной литературы, </a:t>
            </a:r>
            <a:r>
              <a:rPr lang="ru-RU" dirty="0" smtClean="0">
                <a:solidFill>
                  <a:schemeClr val="tx1"/>
                </a:solidFill>
              </a:rPr>
              <a:t>прослушивание аудиозаписей, просмотр видеоматериалов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Управляющая кнопка: домой 8">
            <a:hlinkClick r:id="rId2" action="ppaction://hlinksldjump" highlightClick="1"/>
          </p:cNvPr>
          <p:cNvSpPr/>
          <p:nvPr/>
        </p:nvSpPr>
        <p:spPr>
          <a:xfrm>
            <a:off x="11716871" y="87854"/>
            <a:ext cx="430306" cy="432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8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3092" y="401440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ru-RU" dirty="0"/>
              <a:t>Перенос впечатлений ребенка о мире взрослых из реального в игровой </a:t>
            </a:r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 rot="973367">
            <a:off x="1355823" y="3198964"/>
            <a:ext cx="457200" cy="15828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428381" y="3198964"/>
            <a:ext cx="457200" cy="15828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7164367" y="3198965"/>
            <a:ext cx="457200" cy="15828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30752" y="4948518"/>
            <a:ext cx="2449695" cy="1451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педагог берет на себя руководящую </a:t>
            </a:r>
            <a:r>
              <a:rPr lang="ru-RU" dirty="0" smtClean="0"/>
              <a:t>роль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59655" y="4977563"/>
            <a:ext cx="2449695" cy="1451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создает игровую ситуацию;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168120" y="4977562"/>
            <a:ext cx="2449695" cy="1451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помогает выбрать соответствующий материал,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197023" y="4977562"/>
            <a:ext cx="2449695" cy="1451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развернуть игровой сюжет. </a:t>
            </a:r>
          </a:p>
        </p:txBody>
      </p:sp>
      <p:sp>
        <p:nvSpPr>
          <p:cNvPr id="13" name="Блок-схема: знак завершения 12"/>
          <p:cNvSpPr/>
          <p:nvPr/>
        </p:nvSpPr>
        <p:spPr>
          <a:xfrm>
            <a:off x="1458738" y="1998949"/>
            <a:ext cx="9159777" cy="110212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Совместные </a:t>
            </a:r>
            <a:r>
              <a:rPr lang="ru-RU" dirty="0"/>
              <a:t>(обучающие) игры педагога с детьми, направленные на передачу им игрового опыта, традиционной культуры игры:</a:t>
            </a:r>
            <a:endParaRPr lang="ru-RU" b="1" dirty="0"/>
          </a:p>
          <a:p>
            <a:pPr algn="ctr"/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 rot="20600412">
            <a:off x="10161315" y="3198965"/>
            <a:ext cx="457200" cy="15828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домой 14">
            <a:hlinkClick r:id="rId2" action="ppaction://hlinksldjump" highlightClick="1"/>
          </p:cNvPr>
          <p:cNvSpPr/>
          <p:nvPr/>
        </p:nvSpPr>
        <p:spPr>
          <a:xfrm>
            <a:off x="11716871" y="87854"/>
            <a:ext cx="430306" cy="432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33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6551" y="513499"/>
            <a:ext cx="11275449" cy="1499616"/>
          </a:xfrm>
        </p:spPr>
        <p:txBody>
          <a:bodyPr>
            <a:normAutofit/>
          </a:bodyPr>
          <a:lstStyle/>
          <a:p>
            <a:r>
              <a:rPr lang="ru-RU" dirty="0"/>
              <a:t>Организация предметно-игровой среды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9657" y="2286000"/>
            <a:ext cx="10872037" cy="4023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/>
              <a:t>Связь знаний, полученных на занятии с содержанием игровой среды.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/>
              <a:t>Сочетание реалистичных игрушек с условными, представляющими собой условный образ.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/>
              <a:t>Наличие материала для изготовления детьми необходимых атрибутов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/>
              <a:t>Достаточное количество игрового </a:t>
            </a:r>
            <a:r>
              <a:rPr lang="ru-RU" sz="2800" dirty="0" smtClean="0"/>
              <a:t>материала (как в группе, так и на прогулочном участке)</a:t>
            </a:r>
            <a:endParaRPr lang="ru-RU" sz="2800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11716871" y="87854"/>
            <a:ext cx="430306" cy="432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406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Активизирующее общение </a:t>
            </a:r>
            <a:r>
              <a:rPr lang="ru-RU" dirty="0"/>
              <a:t>с детьми в процессе </a:t>
            </a:r>
            <a:r>
              <a:rPr lang="ru-RU" dirty="0" smtClean="0"/>
              <a:t>игры</a:t>
            </a:r>
            <a:endParaRPr lang="ru-RU" dirty="0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1111623" y="2084833"/>
            <a:ext cx="9870142" cy="67094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Н</a:t>
            </a:r>
            <a:r>
              <a:rPr lang="ru-RU" dirty="0" smtClean="0"/>
              <a:t>аправлено </a:t>
            </a:r>
            <a:r>
              <a:rPr lang="ru-RU" dirty="0"/>
              <a:t>на побуждение их к самостоятельному применению в игре новых способов решения игровых задач и новых знаний о </a:t>
            </a:r>
            <a:r>
              <a:rPr lang="ru-RU" dirty="0" smtClean="0"/>
              <a:t>мире</a:t>
            </a:r>
            <a:endParaRPr lang="ru-RU" dirty="0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1111623" y="2930022"/>
            <a:ext cx="9870142" cy="164346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В процессе активизирующего общения он </a:t>
            </a:r>
            <a:r>
              <a:rPr lang="ru-RU" dirty="0" smtClean="0"/>
              <a:t>может: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усложнять </a:t>
            </a:r>
            <a:r>
              <a:rPr lang="ru-RU" dirty="0"/>
              <a:t>содержание игры,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обогащать </a:t>
            </a:r>
            <a:r>
              <a:rPr lang="ru-RU" dirty="0"/>
              <a:t>способы игрового отображения действительности,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побуждать </a:t>
            </a:r>
            <a:r>
              <a:rPr lang="ru-RU" dirty="0"/>
              <a:t>дошкольников к взаимодействию,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развивать </a:t>
            </a:r>
            <a:r>
              <a:rPr lang="ru-RU" dirty="0"/>
              <a:t>у них самостоятельность и творчество в </a:t>
            </a:r>
            <a:r>
              <a:rPr lang="ru-RU" dirty="0" smtClean="0"/>
              <a:t>игре.</a:t>
            </a:r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1111623" y="4725105"/>
            <a:ext cx="9870142" cy="6709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Особое </a:t>
            </a:r>
            <a:r>
              <a:rPr lang="ru-RU" dirty="0"/>
              <a:t>место отводится </a:t>
            </a:r>
            <a:r>
              <a:rPr lang="ru-RU" dirty="0" smtClean="0"/>
              <a:t>косвенным методам руководства - </a:t>
            </a:r>
            <a:r>
              <a:rPr lang="ru-RU" dirty="0"/>
              <a:t>советам, напоминаниям, поощрениям.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11623" y="5602940"/>
            <a:ext cx="9870142" cy="7888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Большое значение приобретает постановка игровых проблемных </a:t>
            </a:r>
            <a:r>
              <a:rPr lang="ru-RU" dirty="0" smtClean="0"/>
              <a:t>ситуаций.</a:t>
            </a:r>
            <a:endParaRPr lang="ru-RU" dirty="0"/>
          </a:p>
        </p:txBody>
      </p:sp>
      <p:sp>
        <p:nvSpPr>
          <p:cNvPr id="15" name="Нашивка 14"/>
          <p:cNvSpPr/>
          <p:nvPr/>
        </p:nvSpPr>
        <p:spPr>
          <a:xfrm>
            <a:off x="335816" y="2171101"/>
            <a:ext cx="493059" cy="49840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335816" y="3416891"/>
            <a:ext cx="493059" cy="49840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>
            <a:off x="353926" y="4725105"/>
            <a:ext cx="493059" cy="498404"/>
          </a:xfrm>
          <a:prstGeom prst="chevron">
            <a:avLst>
              <a:gd name="adj" fmla="val 481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353926" y="5748185"/>
            <a:ext cx="493059" cy="49840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Управляющая кнопка: домой 18">
            <a:hlinkClick r:id="rId2" action="ppaction://hlinksldjump" highlightClick="1"/>
          </p:cNvPr>
          <p:cNvSpPr/>
          <p:nvPr/>
        </p:nvSpPr>
        <p:spPr>
          <a:xfrm>
            <a:off x="11716871" y="87854"/>
            <a:ext cx="430306" cy="43209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</TotalTime>
  <Words>266</Words>
  <Application>Microsoft Office PowerPoint</Application>
  <PresentationFormat>Широкоэкранный</PresentationFormat>
  <Paragraphs>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Tw Cen MT</vt:lpstr>
      <vt:lpstr>Tw Cen MT Condensed</vt:lpstr>
      <vt:lpstr>Wingdings</vt:lpstr>
      <vt:lpstr>Wingdings 3</vt:lpstr>
      <vt:lpstr>Интеграл</vt:lpstr>
      <vt:lpstr>Комплексное руководство сюжетно-ролевой игрой дошкольников</vt:lpstr>
      <vt:lpstr>Комплексный подход к руководству сюжетно-ролевой игрой включает в себя 4 компонента развития ребенка:</vt:lpstr>
      <vt:lpstr>Расширение и уточнение представлений детей о жизни взрослых</vt:lpstr>
      <vt:lpstr>Перенос впечатлений ребенка о мире взрослых из реального в игровой план</vt:lpstr>
      <vt:lpstr>Организация предметно-игровой среды </vt:lpstr>
      <vt:lpstr>Активизирующее общение с детьми в процессе игры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Комплексное руководство сюжетно-ролевой игрой дошкольников</dc:title>
  <dc:creator>Admin</dc:creator>
  <cp:lastModifiedBy>Admin</cp:lastModifiedBy>
  <cp:revision>12</cp:revision>
  <dcterms:created xsi:type="dcterms:W3CDTF">2022-12-22T07:25:34Z</dcterms:created>
  <dcterms:modified xsi:type="dcterms:W3CDTF">2022-12-22T10:12:57Z</dcterms:modified>
</cp:coreProperties>
</file>