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4"/>
  </p:notesMasterIdLst>
  <p:sldIdLst>
    <p:sldId id="279" r:id="rId2"/>
    <p:sldId id="263" r:id="rId3"/>
    <p:sldId id="262" r:id="rId4"/>
    <p:sldId id="261" r:id="rId5"/>
    <p:sldId id="264" r:id="rId6"/>
    <p:sldId id="265" r:id="rId7"/>
    <p:sldId id="266" r:id="rId8"/>
    <p:sldId id="268" r:id="rId9"/>
    <p:sldId id="269" r:id="rId10"/>
    <p:sldId id="270" r:id="rId11"/>
    <p:sldId id="271" r:id="rId12"/>
    <p:sldId id="272" r:id="rId13"/>
    <p:sldId id="273" r:id="rId14"/>
    <p:sldId id="256" r:id="rId15"/>
    <p:sldId id="257" r:id="rId16"/>
    <p:sldId id="258" r:id="rId17"/>
    <p:sldId id="260" r:id="rId18"/>
    <p:sldId id="274" r:id="rId19"/>
    <p:sldId id="275" r:id="rId20"/>
    <p:sldId id="276" r:id="rId21"/>
    <p:sldId id="280" r:id="rId22"/>
    <p:sldId id="27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A"/>
    <a:srgbClr val="8BE1FF"/>
    <a:srgbClr val="EF1FC2"/>
    <a:srgbClr val="0A1756"/>
    <a:srgbClr val="0012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718" autoAdjust="0"/>
  </p:normalViewPr>
  <p:slideViewPr>
    <p:cSldViewPr>
      <p:cViewPr>
        <p:scale>
          <a:sx n="84" d="100"/>
          <a:sy n="84" d="100"/>
        </p:scale>
        <p:origin x="-2394" y="-5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909A0-382C-4954-90A9-B582F8C20156}" type="datetimeFigureOut">
              <a:rPr lang="ru-RU" smtClean="0"/>
              <a:pPr/>
              <a:t>19.12.2018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7AC46D-FDFB-4007-B263-F9081AC8B1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063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AC46D-FDFB-4007-B263-F9081AC8B119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137C7380-D140-40C5-AD4A-9743E69E06E0}" type="datetimeFigureOut">
              <a:rPr lang="ru-RU" smtClean="0"/>
              <a:pPr/>
              <a:t>19.12.2018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C4D167B-6926-4D9D-A52F-B0D5F0C2CD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7380-D140-40C5-AD4A-9743E69E06E0}" type="datetimeFigureOut">
              <a:rPr lang="ru-RU" smtClean="0"/>
              <a:pPr/>
              <a:t>19.12.2018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D167B-6926-4D9D-A52F-B0D5F0C2CD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7380-D140-40C5-AD4A-9743E69E06E0}" type="datetimeFigureOut">
              <a:rPr lang="ru-RU" smtClean="0"/>
              <a:pPr/>
              <a:t>19.12.2018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D167B-6926-4D9D-A52F-B0D5F0C2CD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7380-D140-40C5-AD4A-9743E69E06E0}" type="datetimeFigureOut">
              <a:rPr lang="ru-RU" smtClean="0"/>
              <a:pPr/>
              <a:t>19.12.2018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D167B-6926-4D9D-A52F-B0D5F0C2CD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7380-D140-40C5-AD4A-9743E69E06E0}" type="datetimeFigureOut">
              <a:rPr lang="ru-RU" smtClean="0"/>
              <a:pPr/>
              <a:t>19.12.2018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D167B-6926-4D9D-A52F-B0D5F0C2CD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7380-D140-40C5-AD4A-9743E69E06E0}" type="datetimeFigureOut">
              <a:rPr lang="ru-RU" smtClean="0"/>
              <a:pPr/>
              <a:t>19.12.2018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D167B-6926-4D9D-A52F-B0D5F0C2CD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37C7380-D140-40C5-AD4A-9743E69E06E0}" type="datetimeFigureOut">
              <a:rPr lang="ru-RU" smtClean="0"/>
              <a:pPr/>
              <a:t>19.12.2018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C4D167B-6926-4D9D-A52F-B0D5F0C2CDD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137C7380-D140-40C5-AD4A-9743E69E06E0}" type="datetimeFigureOut">
              <a:rPr lang="ru-RU" smtClean="0"/>
              <a:pPr/>
              <a:t>19.12.2018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4C4D167B-6926-4D9D-A52F-B0D5F0C2CD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7380-D140-40C5-AD4A-9743E69E06E0}" type="datetimeFigureOut">
              <a:rPr lang="ru-RU" smtClean="0"/>
              <a:pPr/>
              <a:t>19.12.2018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D167B-6926-4D9D-A52F-B0D5F0C2CD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7380-D140-40C5-AD4A-9743E69E06E0}" type="datetimeFigureOut">
              <a:rPr lang="ru-RU" smtClean="0"/>
              <a:pPr/>
              <a:t>19.12.2018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D167B-6926-4D9D-A52F-B0D5F0C2CD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7380-D140-40C5-AD4A-9743E69E06E0}" type="datetimeFigureOut">
              <a:rPr lang="ru-RU" smtClean="0"/>
              <a:pPr/>
              <a:t>19.12.2018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D167B-6926-4D9D-A52F-B0D5F0C2CD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137C7380-D140-40C5-AD4A-9743E69E06E0}" type="datetimeFigureOut">
              <a:rPr lang="ru-RU" smtClean="0"/>
              <a:pPr/>
              <a:t>19.12.2018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4C4D167B-6926-4D9D-A52F-B0D5F0C2CDD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Documents%20and%20Settings\Admin\&#1056;&#1072;&#1073;&#1086;&#1095;&#1080;&#1081;%20&#1089;&#1090;&#1086;&#1083;\C&#1080;&#1085;&#1075;&#1080;&#1079;&#1086;&#1074;&#1072;%20&#1047;.&#1052;\06%20&#1044;&#1086;&#1088;&#1086;&#1078;&#1082;&#1072;%206.wma" TargetMode="Externa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vraion.ru/photogallery/index.php?PAGE_NAME=detail&amp;SECTION_ID=28&amp;ELEMENT_ID=26538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Documents%20and%20Settings\Admin\&#1056;&#1072;&#1073;&#1086;&#1095;&#1080;&#1081;%20&#1089;&#1090;&#1086;&#1083;\C&#1080;&#1085;&#1075;&#1080;&#1079;&#1086;&#1074;&#1072;%20&#1047;.&#1052;\Severnaya%20syita.mp3" TargetMode="External"/><Relationship Id="rId1" Type="http://schemas.openxmlformats.org/officeDocument/2006/relationships/tags" Target="../tags/tag14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14356"/>
            <a:ext cx="91440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5400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entury Gothic" pitchFamily="34" charset="0"/>
              </a:rPr>
              <a:t>МОЯ ЮГРА</a:t>
            </a:r>
          </a:p>
          <a:p>
            <a:pPr algn="ctr"/>
            <a:endParaRPr lang="ru-RU" sz="2800" b="1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 algn="ctr"/>
            <a:r>
              <a:rPr lang="ru-RU" sz="24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ТЕМА</a:t>
            </a:r>
            <a:r>
              <a:rPr lang="ru-RU" sz="28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</a:t>
            </a:r>
          </a:p>
          <a:p>
            <a:pPr algn="ctr"/>
            <a:r>
              <a:rPr lang="ru-RU" sz="2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«</a:t>
            </a:r>
            <a:r>
              <a:rPr lang="ru-RU" sz="32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В ПОИСКАХ ИСТОЧНИКА ВДОХНОВЕНИЯ» </a:t>
            </a:r>
          </a:p>
          <a:p>
            <a:pPr algn="ctr">
              <a:lnSpc>
                <a:spcPct val="150000"/>
              </a:lnSpc>
            </a:pPr>
            <a:r>
              <a:rPr lang="ru-RU" sz="24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АВТОР</a:t>
            </a:r>
            <a:r>
              <a:rPr lang="ru-RU" sz="28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</a:t>
            </a:r>
          </a:p>
          <a:p>
            <a:pPr algn="ctr"/>
            <a:r>
              <a:rPr lang="ru-RU" sz="2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СИНГИЗОВА ЗИЛЯ МИГРАНОВНА</a:t>
            </a:r>
            <a:endParaRPr lang="en-US" sz="2800" b="1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 algn="ctr"/>
            <a:endParaRPr lang="ru-RU" sz="2800" b="1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 algn="ctr"/>
            <a:r>
              <a:rPr lang="ru-RU" sz="2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ПРЕПОДАВАТЕЛЬ ИЗОБРАЗИТЕЛЬНОГО ИСКУССТВА </a:t>
            </a:r>
          </a:p>
          <a:p>
            <a:pPr algn="ctr"/>
            <a:r>
              <a:rPr lang="ru-RU" sz="2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МАУ </a:t>
            </a:r>
            <a:r>
              <a:rPr lang="ru-RU" sz="2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«ШКОЛА </a:t>
            </a:r>
            <a:r>
              <a:rPr lang="ru-RU" sz="2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ИСКУССТВ»</a:t>
            </a:r>
          </a:p>
          <a:p>
            <a:pPr algn="ctr">
              <a:lnSpc>
                <a:spcPct val="150000"/>
              </a:lnSpc>
            </a:pPr>
            <a:endParaRPr lang="ru-RU" dirty="0" smtClean="0">
              <a:solidFill>
                <a:srgbClr val="0070C0"/>
              </a:solidFill>
            </a:endParaRPr>
          </a:p>
          <a:p>
            <a:pPr algn="ctr"/>
            <a:r>
              <a:rPr lang="ru-RU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г</a:t>
            </a:r>
            <a:r>
              <a:rPr lang="ru-RU" b="1" i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ород Когалым</a:t>
            </a:r>
            <a:endParaRPr lang="ru-RU" b="1" i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06 Дорожка 6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4"/>
          <a:stretch>
            <a:fillRect/>
          </a:stretch>
        </p:blipFill>
        <p:spPr>
          <a:xfrm>
            <a:off x="8215338" y="628652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67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4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Documents and Settings\Admin\Мои документы\Мои рисунки\краеведческий\фото к БУКЛЕТУ\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1214422"/>
            <a:ext cx="3500462" cy="5500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0" name="Picture 2" descr="C:\Documents and Settings\Admin\Рабочий стол\9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714356"/>
            <a:ext cx="5572132" cy="4572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p:transition advTm="130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Admin\Мои документы\Мои рисунки\краеведческий\фото к БУКЛЕТУ\утвар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714488"/>
            <a:ext cx="4208467" cy="5000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5" name="Picture 3" descr="C:\Documents and Settings\Admin\Мои документы\Мои рисунки\краеведческий\фото к БУКЛЕТУ\утварь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3429000"/>
            <a:ext cx="4572064" cy="3286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6" name="Picture 4" descr="C:\Documents and Settings\Admin\Мои документы\Мои рисунки\краеведческий\фото к БУКЛЕТУ\утварь1.jpg"/>
          <p:cNvPicPr>
            <a:picLocks noChangeAspect="1" noChangeArrowheads="1"/>
          </p:cNvPicPr>
          <p:nvPr/>
        </p:nvPicPr>
        <p:blipFill>
          <a:blip r:embed="rId5" cstate="print"/>
          <a:srcRect l="10000" r="17500" b="7143"/>
          <a:stretch>
            <a:fillRect/>
          </a:stretch>
        </p:blipFill>
        <p:spPr bwMode="auto">
          <a:xfrm>
            <a:off x="4429124" y="642918"/>
            <a:ext cx="2143140" cy="3071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214282" y="714356"/>
            <a:ext cx="357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утварь из бересты…</a:t>
            </a:r>
            <a:endParaRPr lang="ru-RU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15140" y="2714620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лозы дерева</a:t>
            </a:r>
            <a:endParaRPr lang="ru-RU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advTm="99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5214950"/>
            <a:ext cx="5929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музыкальные инструменты</a:t>
            </a:r>
            <a:endParaRPr lang="ru-RU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9" name="Picture 3" descr="C:\Documents and Settings\Admin\Рабочий стол\8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571480"/>
            <a:ext cx="4929254" cy="4572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21" name="Picture 5" descr="C:\Documents and Settings\Admin\Мои документы\Мои рисунки\краеведческий\фото к БУКЛЕТУ\PB070651.JPG"/>
          <p:cNvPicPr>
            <a:picLocks noChangeAspect="1" noChangeArrowheads="1"/>
          </p:cNvPicPr>
          <p:nvPr/>
        </p:nvPicPr>
        <p:blipFill>
          <a:blip r:embed="rId4" cstate="print"/>
          <a:srcRect l="46057" r="24528"/>
          <a:stretch>
            <a:fillRect/>
          </a:stretch>
        </p:blipFill>
        <p:spPr bwMode="auto">
          <a:xfrm>
            <a:off x="5572132" y="642919"/>
            <a:ext cx="1428760" cy="41434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22" name="Picture 6" descr="C:\Documents and Settings\Admin\Мои документы\Мои рисунки\краеведческий\фото к БУКЛЕТУ\PB070650.JPG"/>
          <p:cNvPicPr>
            <a:picLocks noChangeAspect="1" noChangeArrowheads="1"/>
          </p:cNvPicPr>
          <p:nvPr/>
        </p:nvPicPr>
        <p:blipFill>
          <a:blip r:embed="rId5" cstate="print"/>
          <a:srcRect l="16529" t="5633" r="20404" b="16901"/>
          <a:stretch>
            <a:fillRect/>
          </a:stretch>
        </p:blipFill>
        <p:spPr bwMode="auto">
          <a:xfrm rot="16200000">
            <a:off x="5286392" y="4071930"/>
            <a:ext cx="2071678" cy="3500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20" name="Picture 4" descr="C:\Documents and Settings\Admin\Мои документы\Мои рисунки\краеведческий\фото к БУКЛЕТУ\PB070647.JPG"/>
          <p:cNvPicPr>
            <a:picLocks noChangeAspect="1" noChangeArrowheads="1"/>
          </p:cNvPicPr>
          <p:nvPr/>
        </p:nvPicPr>
        <p:blipFill>
          <a:blip r:embed="rId6" cstate="print"/>
          <a:srcRect t="12367" r="-117" b="21172"/>
          <a:stretch>
            <a:fillRect/>
          </a:stretch>
        </p:blipFill>
        <p:spPr bwMode="auto">
          <a:xfrm rot="16200000">
            <a:off x="5822150" y="1964538"/>
            <a:ext cx="4500596" cy="18573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0" y="5572140"/>
            <a:ext cx="39290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err="1" smtClean="0">
                <a:solidFill>
                  <a:srgbClr val="00B0F0"/>
                </a:solidFill>
              </a:rPr>
              <a:t>Нынь-юх</a:t>
            </a:r>
            <a:endParaRPr lang="ru-RU" sz="1400" b="1" i="1" dirty="0" smtClean="0">
              <a:solidFill>
                <a:srgbClr val="00B0F0"/>
              </a:solidFill>
            </a:endParaRPr>
          </a:p>
          <a:p>
            <a:r>
              <a:rPr lang="ru-RU" sz="1400" b="1" i="1" dirty="0" err="1" smtClean="0">
                <a:solidFill>
                  <a:srgbClr val="00B0F0"/>
                </a:solidFill>
              </a:rPr>
              <a:t>Тоорых-юх</a:t>
            </a:r>
            <a:endParaRPr lang="ru-RU" sz="1400" b="1" i="1" dirty="0" smtClean="0">
              <a:solidFill>
                <a:srgbClr val="00B0F0"/>
              </a:solidFill>
            </a:endParaRPr>
          </a:p>
          <a:p>
            <a:r>
              <a:rPr lang="ru-RU" sz="1400" b="1" i="1" dirty="0" err="1" smtClean="0">
                <a:solidFill>
                  <a:srgbClr val="00B0F0"/>
                </a:solidFill>
              </a:rPr>
              <a:t>Наркас-юх</a:t>
            </a:r>
            <a:endParaRPr lang="ru-RU" sz="1400" b="1" i="1" dirty="0" smtClean="0">
              <a:solidFill>
                <a:srgbClr val="00B0F0"/>
              </a:solidFill>
            </a:endParaRPr>
          </a:p>
          <a:p>
            <a:r>
              <a:rPr lang="ru-RU" sz="1400" b="1" i="1" dirty="0" err="1" smtClean="0">
                <a:solidFill>
                  <a:srgbClr val="00B0F0"/>
                </a:solidFill>
              </a:rPr>
              <a:t>Томра</a:t>
            </a:r>
            <a:endParaRPr lang="ru-RU" sz="1400" b="1" i="1" dirty="0" smtClean="0">
              <a:solidFill>
                <a:srgbClr val="00B0F0"/>
              </a:solidFill>
            </a:endParaRPr>
          </a:p>
          <a:p>
            <a:r>
              <a:rPr lang="ru-RU" sz="1400" b="1" i="1" dirty="0" smtClean="0">
                <a:solidFill>
                  <a:srgbClr val="00B0F0"/>
                </a:solidFill>
              </a:rPr>
              <a:t>Бубен. Колотушка. Остов бубна</a:t>
            </a:r>
          </a:p>
          <a:p>
            <a:endParaRPr lang="ru-RU" dirty="0"/>
          </a:p>
        </p:txBody>
      </p:sp>
    </p:spTree>
    <p:custDataLst>
      <p:tags r:id="rId1"/>
    </p:custDataLst>
  </p:cSld>
  <p:clrMapOvr>
    <a:masterClrMapping/>
  </p:clrMapOvr>
  <p:transition advTm="146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0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4" y="571480"/>
            <a:ext cx="5572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ПРОДОЛЖЕНИЕ ПОИСКА…  НА ПРАЗДНИКЕ  ОЛЕНЕВОДА</a:t>
            </a:r>
            <a:endParaRPr lang="ru-RU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10242" name="Picture 2" descr="C:\Documents and Settings\Admin\Мои документы\Мои рисунки\краеведческий\фото к БУКЛЕТУ\ханты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214422"/>
            <a:ext cx="8429684" cy="5429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p:transition advTm="80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>
            <a:spLocks noGrp="1"/>
          </p:cNvSpPr>
          <p:nvPr/>
        </p:nvSpPr>
        <p:spPr>
          <a:xfrm>
            <a:off x="1400164" y="2574133"/>
            <a:ext cx="6343672" cy="1709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026" name="AutoShape 2" descr="Праздник охотника и оленевода (37)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63500" y="-365125"/>
            <a:ext cx="1143000" cy="762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 rot="10800000" flipV="1">
            <a:off x="1571604" y="275293"/>
            <a:ext cx="56436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ПРАЗДНИК ОХОТНИКА И ОЛЕНЕВОДА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1028" name="Picture 4" descr="mhtml:file://C:\Documents%20and%20Settings\Admin\Мои%20документы\Национальные%20праздники.mht!http://www.nvraion.ru/npeople/nceleb/hunte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3786190"/>
            <a:ext cx="4929222" cy="3071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 rot="10800000" flipV="1">
            <a:off x="285720" y="798075"/>
            <a:ext cx="85725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7030A0"/>
                </a:solidFill>
              </a:rPr>
              <a:t>День Оленевода отмечают зимой. Герои праздника - лучшие оленеводы и охотники. Главное зрелище - разнообразные гонки на оленях: рысью, махом, стоя на нартах, на лыжах за оленями и на оленьей шкуре. Женщины принимают участие в состязаниях наравне с мужчинами. Одновременно с гонками проходят другие соревнования по традиционным северным видам спорта: метанию </a:t>
            </a:r>
            <a:r>
              <a:rPr lang="ru-RU" b="1" i="1" dirty="0" err="1" smtClean="0">
                <a:solidFill>
                  <a:srgbClr val="7030A0"/>
                </a:solidFill>
              </a:rPr>
              <a:t>тынзяна</a:t>
            </a:r>
            <a:r>
              <a:rPr lang="ru-RU" b="1" i="1" dirty="0" smtClean="0">
                <a:solidFill>
                  <a:srgbClr val="7030A0"/>
                </a:solidFill>
              </a:rPr>
              <a:t> на хорей, прыжкам через нарты, бегу на охотничьих лыжах-подволоках, тройному прыжку, метанию топора на дальность. </a:t>
            </a:r>
            <a:endParaRPr lang="ru-RU" b="1" i="1" dirty="0">
              <a:solidFill>
                <a:srgbClr val="7030A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Tm="114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Мои документы\Мои рисунки\Русскинские\23марта2008г\Русскинские 105.jpg"/>
          <p:cNvPicPr>
            <a:picLocks noChangeAspect="1" noChangeArrowheads="1"/>
          </p:cNvPicPr>
          <p:nvPr/>
        </p:nvPicPr>
        <p:blipFill>
          <a:blip r:embed="rId4" cstate="print"/>
          <a:srcRect l="18293" t="11112" r="25610"/>
          <a:stretch>
            <a:fillRect/>
          </a:stretch>
        </p:blipFill>
        <p:spPr bwMode="auto">
          <a:xfrm>
            <a:off x="142844" y="1142984"/>
            <a:ext cx="3786214" cy="5500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266" name="Picture 2" descr="C:\Documents and Settings\Admin\Мои документы\Мои рисунки\Русскинские\23марта2008г\Русскинские 1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785794"/>
            <a:ext cx="4708533" cy="59293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285720" y="642918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</a:rPr>
              <a:t>хантыйские красавицы…</a:t>
            </a:r>
            <a:endParaRPr lang="ru-RU" b="1" i="1" dirty="0">
              <a:solidFill>
                <a:srgbClr val="7030A0"/>
              </a:solidFill>
            </a:endParaRPr>
          </a:p>
        </p:txBody>
      </p:sp>
      <p:pic>
        <p:nvPicPr>
          <p:cNvPr id="5" name="Severnaya syita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9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ntr" presetSubtype="4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Мои документы\Мои рисунки\Русскинские\23марта2008г\Русскинские 158.jpg"/>
          <p:cNvPicPr>
            <a:picLocks noChangeAspect="1" noChangeArrowheads="1"/>
          </p:cNvPicPr>
          <p:nvPr/>
        </p:nvPicPr>
        <p:blipFill>
          <a:blip r:embed="rId3" cstate="print"/>
          <a:srcRect r="-1626" b="14062"/>
          <a:stretch>
            <a:fillRect/>
          </a:stretch>
        </p:blipFill>
        <p:spPr bwMode="auto">
          <a:xfrm>
            <a:off x="3714744" y="2714620"/>
            <a:ext cx="5429256" cy="3571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500034" y="6286520"/>
            <a:ext cx="7715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b="1" i="1" dirty="0" smtClean="0">
                <a:solidFill>
                  <a:srgbClr val="7030A0"/>
                </a:solidFill>
              </a:rPr>
              <a:t>всё что увидела использую в будущих картинах….</a:t>
            </a:r>
            <a:endParaRPr lang="ru-RU" b="1" i="1" dirty="0">
              <a:solidFill>
                <a:srgbClr val="7030A0"/>
              </a:solidFill>
            </a:endParaRPr>
          </a:p>
        </p:txBody>
      </p:sp>
      <p:pic>
        <p:nvPicPr>
          <p:cNvPr id="12290" name="Picture 2" descr="C:\Documents and Settings\Admin\Мои документы\Мои рисунки\Русскинские\23марта2008г\Русскинские 2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3" y="571480"/>
            <a:ext cx="4786345" cy="3286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p:transition advTm="89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олень.JPG"/>
          <p:cNvPicPr>
            <a:picLocks noChangeAspect="1" noChangeArrowheads="1"/>
          </p:cNvPicPr>
          <p:nvPr/>
        </p:nvPicPr>
        <p:blipFill>
          <a:blip r:embed="rId3">
            <a:lum bright="20000"/>
          </a:blip>
          <a:srcRect/>
          <a:stretch>
            <a:fillRect/>
          </a:stretch>
        </p:blipFill>
        <p:spPr bwMode="auto">
          <a:xfrm>
            <a:off x="0" y="642918"/>
            <a:ext cx="9144000" cy="6196032"/>
          </a:xfrm>
          <a:prstGeom prst="rect">
            <a:avLst/>
          </a:prstGeom>
          <a:noFill/>
        </p:spPr>
      </p:pic>
      <p:pic>
        <p:nvPicPr>
          <p:cNvPr id="3" name="Picture 3" descr="C:\Documents and Settings\Admin\Мои документы\Мои рисунки\Русскинские\23марта2008г\Русскинские 1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143380"/>
            <a:ext cx="3571900" cy="2571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 descr="C:\Documents and Settings\Admin\Мои документы\Мои рисунки\Русскинские\23марта2008г\Русскинские 167.jpg"/>
          <p:cNvPicPr>
            <a:picLocks noChangeAspect="1" noChangeArrowheads="1"/>
          </p:cNvPicPr>
          <p:nvPr/>
        </p:nvPicPr>
        <p:blipFill>
          <a:blip r:embed="rId5" cstate="print"/>
          <a:srcRect r="3529" b="30232"/>
          <a:stretch>
            <a:fillRect/>
          </a:stretch>
        </p:blipFill>
        <p:spPr bwMode="auto">
          <a:xfrm>
            <a:off x="4214810" y="714356"/>
            <a:ext cx="4786346" cy="2714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p:transition advTm="96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5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Admin\Мои документы\Мои рисунки\Русскинские\28марта2010г\Русскинские (3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500042"/>
            <a:ext cx="5357818" cy="3643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315" name="Picture 3" descr="C:\Documents and Settings\Admin\Мои документы\Мои рисунки\Русскинские\28марта2010г\Русскинские (3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273" y="3214662"/>
            <a:ext cx="5500727" cy="3643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5500694" y="785794"/>
            <a:ext cx="36433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</a:rPr>
              <a:t>Ах, какую красоту создали мастера, потороплюсь и я… </a:t>
            </a:r>
            <a:endParaRPr lang="ru-RU" b="1" i="1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720" y="6324380"/>
            <a:ext cx="314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ПОИСК ЗАВЕРШИЛСЯ</a:t>
            </a:r>
            <a:endParaRPr lang="ru-RU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advTm="94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Admin\Мои документы\Мои рисунки\мой батик\DSC_02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000108"/>
            <a:ext cx="5000660" cy="52149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85720" y="571480"/>
            <a:ext cx="4286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70C0"/>
                </a:solidFill>
                <a:latin typeface="Century Gothic" pitchFamily="34" charset="0"/>
              </a:rPr>
              <a:t>РЕЗУЛЬТАТЫ  ПОИСКОВ</a:t>
            </a:r>
            <a:endParaRPr lang="ru-RU" b="1" i="1" dirty="0">
              <a:solidFill>
                <a:srgbClr val="0070C0"/>
              </a:solidFill>
              <a:latin typeface="Century Gothic" pitchFamily="34" charset="0"/>
            </a:endParaRPr>
          </a:p>
        </p:txBody>
      </p:sp>
      <p:pic>
        <p:nvPicPr>
          <p:cNvPr id="14339" name="Picture 3" descr="C:\Documents and Settings\Admin\Мои документы\Мои рисунки\мой батик\Юбилей.jpg"/>
          <p:cNvPicPr>
            <a:picLocks noChangeAspect="1" noChangeArrowheads="1"/>
          </p:cNvPicPr>
          <p:nvPr/>
        </p:nvPicPr>
        <p:blipFill>
          <a:blip r:embed="rId4" cstate="print"/>
          <a:srcRect r="4860"/>
          <a:stretch>
            <a:fillRect/>
          </a:stretch>
        </p:blipFill>
        <p:spPr bwMode="auto">
          <a:xfrm>
            <a:off x="6143636" y="4357694"/>
            <a:ext cx="2857520" cy="2286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1571604" y="6286520"/>
            <a:ext cx="4143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70C0"/>
                </a:solidFill>
              </a:rPr>
              <a:t>ТАЙНЫ ШАМАНА. батик</a:t>
            </a:r>
            <a:endParaRPr lang="ru-RU" b="1" i="1" dirty="0">
              <a:solidFill>
                <a:srgbClr val="0070C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Tm="128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3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600" decel="100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00" decel="100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00" decel="100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html:file://C:\Documents%20and%20Settings\Admin\Мои%20документы\Яндекс_Картинки%20о%20югре.mht!http://img0.liveinternet.ru/images/attach/c/1/61/603/61603472_148stojbiw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2918"/>
            <a:ext cx="9144000" cy="6215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4929190" y="714356"/>
            <a:ext cx="407196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Кто не бывал в тайге </a:t>
            </a:r>
            <a:r>
              <a:rPr lang="en-US" sz="1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ru-RU" sz="14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Югры</a:t>
            </a:r>
            <a:r>
              <a:rPr lang="ru-RU" sz="1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,</a:t>
            </a:r>
            <a:br>
              <a:rPr lang="ru-RU" sz="1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</a:br>
            <a:r>
              <a:rPr lang="ru-RU" sz="1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Я приглашаю вас сюда.</a:t>
            </a:r>
            <a:br>
              <a:rPr lang="ru-RU" sz="1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</a:br>
            <a:r>
              <a:rPr lang="ru-RU" sz="1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Сейчас она не снежная пустыня – </a:t>
            </a:r>
            <a:br>
              <a:rPr lang="ru-RU" sz="1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</a:br>
            <a:r>
              <a:rPr lang="ru-RU" sz="1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Полюбите наш край наверняка.</a:t>
            </a:r>
            <a:br>
              <a:rPr lang="ru-RU" sz="1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</a:br>
            <a:r>
              <a:rPr lang="ru-RU" sz="1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Мы ждём, друзья! И вовсе не беда,</a:t>
            </a:r>
            <a:br>
              <a:rPr lang="ru-RU" sz="1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</a:br>
            <a:r>
              <a:rPr lang="ru-RU" sz="1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Коль встретит вас неласковая вьюга,</a:t>
            </a:r>
            <a:br>
              <a:rPr lang="ru-RU" sz="1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</a:br>
            <a:r>
              <a:rPr lang="ru-RU" sz="1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В любой зайдёте чум – вас ждут всегда</a:t>
            </a:r>
            <a:br>
              <a:rPr lang="ru-RU" sz="1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</a:br>
            <a:r>
              <a:rPr lang="ru-RU" sz="1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Гостеприимство и забота друга.</a:t>
            </a:r>
            <a:br>
              <a:rPr lang="ru-RU" sz="1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</a:br>
            <a:r>
              <a:rPr lang="ru-RU" sz="1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Суров мой Север лишь на первый взгляд:</a:t>
            </a:r>
            <a:br>
              <a:rPr lang="ru-RU" sz="1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</a:br>
            <a:r>
              <a:rPr lang="ru-RU" sz="1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Пусть ветры завывают за стеною,</a:t>
            </a:r>
            <a:br>
              <a:rPr lang="ru-RU" sz="1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</a:br>
            <a:r>
              <a:rPr lang="ru-RU" sz="1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Здесь каждый будет вас увидеть рад</a:t>
            </a:r>
            <a:br>
              <a:rPr lang="ru-RU" sz="1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</a:br>
            <a:r>
              <a:rPr lang="ru-RU" sz="1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И обогреть душевной теплотою!</a:t>
            </a:r>
            <a:endParaRPr lang="ru-RU" sz="14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282" y="714356"/>
            <a:ext cx="4214842" cy="156966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В ПОИСКАХ ИСТОЧНИКА ВДОХНОВЕНИЯ </a:t>
            </a:r>
            <a:endParaRPr lang="ru-RU" sz="32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advTm="230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Admin\Мои документы\Мои рисунки\мой батик\P20215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714356"/>
            <a:ext cx="3857653" cy="5357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363" name="Picture 3" descr="C:\Documents and Settings\Admin\Мои документы\Мои рисунки\мой батик\P2021574.JPG"/>
          <p:cNvPicPr>
            <a:picLocks noChangeAspect="1" noChangeArrowheads="1"/>
          </p:cNvPicPr>
          <p:nvPr/>
        </p:nvPicPr>
        <p:blipFill>
          <a:blip r:embed="rId4"/>
          <a:srcRect b="2667"/>
          <a:stretch>
            <a:fillRect/>
          </a:stretch>
        </p:blipFill>
        <p:spPr bwMode="auto">
          <a:xfrm>
            <a:off x="4857752" y="785794"/>
            <a:ext cx="3929090" cy="5357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2500298" y="6215082"/>
            <a:ext cx="4929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70C0"/>
                </a:solidFill>
              </a:rPr>
              <a:t>ЮГОРСКИЕ МОТИВЫ. батик</a:t>
            </a:r>
            <a:endParaRPr lang="ru-RU" b="1" i="1" dirty="0">
              <a:solidFill>
                <a:srgbClr val="0070C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Tm="117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9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P11463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27" y="571480"/>
            <a:ext cx="4500573" cy="6286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Documents and Settings\Admin\Рабочий стол\P11463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214818"/>
            <a:ext cx="3214710" cy="2500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57158" y="642918"/>
            <a:ext cx="61882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70C0"/>
                </a:solidFill>
              </a:rPr>
              <a:t>ЮГОРСКИЕ МОТИВЫ. батик</a:t>
            </a:r>
            <a:endParaRPr lang="ru-RU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advTm="112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html:file://C:\Documents%20and%20Settings\Admin\Мои%20документы\Яндекс_Картинки%20о%20югре1.mht!http://img1.liveinternet.ru/images/foto/b/3/528/651528/f_17337754.jpg"/>
          <p:cNvPicPr>
            <a:picLocks noChangeAspect="1" noChangeArrowheads="1"/>
          </p:cNvPicPr>
          <p:nvPr/>
        </p:nvPicPr>
        <p:blipFill>
          <a:blip r:embed="rId3">
            <a:lum bright="40000"/>
          </a:blip>
          <a:srcRect r="-2344" b="32184"/>
          <a:stretch>
            <a:fillRect/>
          </a:stretch>
        </p:blipFill>
        <p:spPr bwMode="auto">
          <a:xfrm>
            <a:off x="0" y="642918"/>
            <a:ext cx="9429784" cy="6215082"/>
          </a:xfrm>
          <a:prstGeom prst="rect">
            <a:avLst/>
          </a:prstGeom>
          <a:noFill/>
        </p:spPr>
      </p:pic>
      <p:pic>
        <p:nvPicPr>
          <p:cNvPr id="4" name="Picture 2" descr="C:\Documents and Settings\Admin\Мои документы\Мои рисунки\мой батик\P62132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785795"/>
            <a:ext cx="4286248" cy="571504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142844" y="571480"/>
            <a:ext cx="51435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ХОРОШО, ЧТО ИСТОЧНИК ТВОРЧЕСТВА  БЛИЗОК И НЕИСЧЕРПАЕМ…</a:t>
            </a:r>
            <a:endParaRPr lang="ru-RU" sz="3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00760" y="6429396"/>
            <a:ext cx="3143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ЮГОРОЧКА. батик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282" y="6215082"/>
            <a:ext cx="4357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ПРОДОЛЖЕНИЕ СЛЕДУЕТ…</a:t>
            </a:r>
            <a:endParaRPr lang="ru-RU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advTm="157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html:file://C:\Documents%20and%20Settings\Admin\Мои%20документы\Яндекс_Картинки%20о%20югре1.mht!http://img1.liveinternet.ru/images/foto/b/3/528/651528/f_17337754.jpg"/>
          <p:cNvPicPr>
            <a:picLocks noChangeAspect="1" noChangeArrowheads="1"/>
          </p:cNvPicPr>
          <p:nvPr/>
        </p:nvPicPr>
        <p:blipFill>
          <a:blip r:embed="rId3">
            <a:lum bright="40000"/>
          </a:blip>
          <a:srcRect r="-2344" b="32184"/>
          <a:stretch>
            <a:fillRect/>
          </a:stretch>
        </p:blipFill>
        <p:spPr bwMode="auto">
          <a:xfrm>
            <a:off x="0" y="642918"/>
            <a:ext cx="9358282" cy="621508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14480" y="928670"/>
            <a:ext cx="600079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Неповторим и своеобразен Север, скупой на краски и щедрый в то же время. Какими тонкими мазками он раскрашивает свои пространства!  Для тех, кто умеет прочесть эти картины, они становятся неисчерпаемым источником творчества. Точно так же удивительно своеобразна, многогранна и многоцветна культура проживающих здесь малочисленных народов.</a:t>
            </a:r>
          </a:p>
          <a:p>
            <a:pPr algn="ctr"/>
            <a:r>
              <a:rPr lang="ru-RU" sz="20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На первый взгляд кажется, что сама жизнь в суровых условиях не оставляет места для творчества. Напротив - на Севере каждый шаг есть творчество. Каждый предмет материальной культуры наполнен высоким художественным смыслом, является произведением искусства.</a:t>
            </a:r>
            <a:endParaRPr lang="ru-RU" sz="20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advTm="212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500042"/>
            <a:ext cx="6715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ПОИСК ИСТОЧНИКА  НАЧАЛСЯ  С </a:t>
            </a:r>
          </a:p>
          <a:p>
            <a:r>
              <a:rPr lang="ru-RU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КРАЕВЕДЧЕСКОГО МУЗЕЯ</a:t>
            </a:r>
            <a:endParaRPr lang="ru-RU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8194" name="Picture 2" descr="C:\Documents and Settings\Admin\Рабочий стол\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14752"/>
            <a:ext cx="5000628" cy="3143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5" name="Picture 3" descr="C:\Documents and Settings\Admin\Рабочий стол\2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0992" y="3714752"/>
            <a:ext cx="4953008" cy="3143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6" name="Picture 4" descr="C:\Documents and Settings\Admin\Рабочий стол\6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9058" y="642918"/>
            <a:ext cx="5214942" cy="2928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p:transition advTm="168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Зиля М. за работой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08" y="1714488"/>
            <a:ext cx="6786610" cy="5000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142844" y="642918"/>
            <a:ext cx="5143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КАКОЙ БОГАТЫЙ МАТЕРИАЛ О ЮГРЕ СОБРАН В МУЗЕЕ!!! НУЖНЫЙ ИСТОЧНИК, НАДО ЗАРИСОВАТЬ!!!</a:t>
            </a:r>
            <a:endParaRPr lang="ru-RU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advTm="112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Admin\Рабочий стол\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928802"/>
            <a:ext cx="3429024" cy="48339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214282" y="642918"/>
            <a:ext cx="485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ОДЕЖДА НАРОДА ХАНТЫ</a:t>
            </a:r>
            <a:endParaRPr lang="ru-RU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052" name="Picture 4" descr="C:\Documents and Settings\Admin\Рабочий стол\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642918"/>
            <a:ext cx="5072098" cy="38147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3" name="Picture 5" descr="C:\Documents and Settings\Admin\Рабочий стол\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9520" y="4500570"/>
            <a:ext cx="1571636" cy="2214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4" name="Picture 6" descr="C:\Documents and Settings\Admin\Рабочий стол\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4500570"/>
            <a:ext cx="1500198" cy="2214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5" name="Picture 7" descr="C:\Documents and Settings\Admin\Рабочий стол\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9059" y="4500570"/>
            <a:ext cx="1643074" cy="2214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357158" y="1357298"/>
            <a:ext cx="357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u="sng" dirty="0" smtClean="0">
                <a:solidFill>
                  <a:srgbClr val="7030A0"/>
                </a:solidFill>
              </a:rPr>
              <a:t>женская зимняя и летняя верхняя одежды</a:t>
            </a:r>
            <a:endParaRPr lang="ru-RU" sz="1400" b="1" i="1" u="sng" dirty="0">
              <a:solidFill>
                <a:srgbClr val="7030A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Tm="125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Мои документы\Мои рисунки\краеведческий\фото к БУКЛЕТУ\мужской костю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071546"/>
            <a:ext cx="4000528" cy="5572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142844" y="714356"/>
            <a:ext cx="3929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мужская зимняя одежда</a:t>
            </a:r>
            <a:endParaRPr lang="ru-RU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 descr="C:\Documents and Settings\Admin\Рабочий стол\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714356"/>
            <a:ext cx="4071966" cy="5357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6357950" y="6429396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костюм ШАМАНА</a:t>
            </a:r>
            <a:endParaRPr lang="ru-RU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advTm="130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\Рабочий стол\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142984"/>
            <a:ext cx="4071966" cy="5500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142844" y="571480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какие узоры!!! зарисовываем…</a:t>
            </a:r>
            <a:endParaRPr lang="ru-RU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0" name="Picture 4" descr="C:\Documents and Settings\Admin\Рабочий стол\8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785794"/>
            <a:ext cx="4286280" cy="57864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p:transition advTm="83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Documents and Settings\Admin\Рабочий стол\8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642918"/>
            <a:ext cx="4714908" cy="3857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8" name="Picture 4" descr="C:\Documents and Settings\Admin\Рабочий стол\9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0430" y="4357694"/>
            <a:ext cx="5143536" cy="25003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6" name="Picture 2" descr="C:\Documents and Settings\Admin\Рабочий стол\94.JPG"/>
          <p:cNvPicPr>
            <a:picLocks noChangeAspect="1" noChangeArrowheads="1"/>
          </p:cNvPicPr>
          <p:nvPr/>
        </p:nvPicPr>
        <p:blipFill>
          <a:blip r:embed="rId5"/>
          <a:srcRect l="11269" r="11101"/>
          <a:stretch>
            <a:fillRect/>
          </a:stretch>
        </p:blipFill>
        <p:spPr bwMode="auto">
          <a:xfrm>
            <a:off x="142844" y="428604"/>
            <a:ext cx="4286312" cy="4629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 rot="10800000" flipV="1">
            <a:off x="285720" y="5932719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нагрудники, сумочки, пояса… красота</a:t>
            </a:r>
            <a:endParaRPr lang="ru-RU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advTm="166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600" decel="100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6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3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600" decel="100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600" decel="100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648</TotalTime>
  <Words>338</Words>
  <Application>Microsoft Office PowerPoint</Application>
  <PresentationFormat>Экран (4:3)</PresentationFormat>
  <Paragraphs>47</Paragraphs>
  <Slides>22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Городская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Пользователь Windows</cp:lastModifiedBy>
  <cp:revision>77</cp:revision>
  <dcterms:created xsi:type="dcterms:W3CDTF">2010-12-05T17:08:39Z</dcterms:created>
  <dcterms:modified xsi:type="dcterms:W3CDTF">2018-12-19T17:10:37Z</dcterms:modified>
</cp:coreProperties>
</file>