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9" r:id="rId4"/>
    <p:sldId id="258" r:id="rId5"/>
    <p:sldId id="256" r:id="rId6"/>
    <p:sldId id="274" r:id="rId7"/>
    <p:sldId id="272" r:id="rId8"/>
    <p:sldId id="260" r:id="rId9"/>
    <p:sldId id="262" r:id="rId10"/>
    <p:sldId id="261" r:id="rId11"/>
    <p:sldId id="263" r:id="rId12"/>
    <p:sldId id="264" r:id="rId13"/>
    <p:sldId id="265" r:id="rId14"/>
    <p:sldId id="275" r:id="rId15"/>
    <p:sldId id="276" r:id="rId16"/>
    <p:sldId id="277" r:id="rId17"/>
    <p:sldId id="278" r:id="rId18"/>
    <p:sldId id="267" r:id="rId19"/>
    <p:sldId id="268" r:id="rId20"/>
    <p:sldId id="269" r:id="rId21"/>
    <p:sldId id="266" r:id="rId22"/>
    <p:sldId id="270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по  </a:t>
            </a:r>
            <a:r>
              <a:rPr lang="ru-RU" i="1" dirty="0" smtClean="0">
                <a:solidFill>
                  <a:srgbClr val="002060"/>
                </a:solidFill>
              </a:rPr>
              <a:t>финансовой грамотности.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</a:t>
            </a:r>
            <a:r>
              <a:rPr lang="ru-RU" dirty="0" smtClean="0">
                <a:solidFill>
                  <a:srgbClr val="002060"/>
                </a:solidFill>
              </a:rPr>
              <a:t>«Бюджет </a:t>
            </a:r>
            <a:r>
              <a:rPr lang="ru-RU" dirty="0" smtClean="0">
                <a:solidFill>
                  <a:srgbClr val="002060"/>
                </a:solidFill>
              </a:rPr>
              <a:t>семьи.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37112"/>
            <a:ext cx="5184576" cy="120168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Подготовила 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педаг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ог МАУ 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ДО « ДЭБЦ»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cs typeface="Aharoni" panose="02010803020104030203" pitchFamily="2" charset="-79"/>
              </a:rPr>
              <a:t>г.Хабаровска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endParaRPr lang="ru-RU" sz="2000" b="1" dirty="0" smtClean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Павленко Александра </a:t>
            </a:r>
            <a:r>
              <a:rPr lang="ru-RU" sz="2000" b="1" dirty="0">
                <a:solidFill>
                  <a:schemeClr val="tx1"/>
                </a:solidFill>
                <a:cs typeface="Aharoni" panose="02010803020104030203" pitchFamily="2" charset="-79"/>
              </a:rPr>
              <a:t>А</a:t>
            </a:r>
            <a:r>
              <a:rPr lang="ru-RU" sz="20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лександровна </a:t>
            </a:r>
            <a:endParaRPr lang="ru-RU" sz="20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18434" name="AutoShape 2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24128" y="6967537"/>
            <a:ext cx="3719910" cy="2701753"/>
          </a:xfrm>
          <a:prstGeom prst="rect">
            <a:avLst/>
          </a:prstGeom>
          <a:noFill/>
        </p:spPr>
      </p:pic>
      <p:pic>
        <p:nvPicPr>
          <p:cNvPr id="18438" name="Picture 6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449614" cy="250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6" name="Picture 4" descr="http://900igr.net/up/datas/119189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Давайте посчитаем </a:t>
            </a:r>
            <a:r>
              <a:rPr lang="ru-RU" b="1" u="sng" dirty="0" smtClean="0"/>
              <a:t>расходы</a:t>
            </a:r>
            <a:r>
              <a:rPr lang="ru-RU" dirty="0" smtClean="0"/>
              <a:t> семьи Петровых. </a:t>
            </a:r>
            <a:br>
              <a:rPr lang="ru-RU" dirty="0" smtClean="0"/>
            </a:br>
            <a:r>
              <a:rPr lang="ru-RU" dirty="0" smtClean="0"/>
              <a:t>На питание  1 </a:t>
            </a:r>
            <a:r>
              <a:rPr lang="ru-RU" dirty="0" smtClean="0"/>
              <a:t>человека </a:t>
            </a:r>
            <a:br>
              <a:rPr lang="ru-RU" dirty="0" smtClean="0"/>
            </a:br>
            <a:r>
              <a:rPr lang="ru-RU" dirty="0" smtClean="0"/>
              <a:t>Требуется 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4000 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На проезд  - </a:t>
            </a:r>
            <a:r>
              <a:rPr lang="ru-RU" dirty="0" smtClean="0">
                <a:solidFill>
                  <a:srgbClr val="0070C0"/>
                </a:solidFill>
              </a:rPr>
              <a:t>5000</a:t>
            </a:r>
            <a:r>
              <a:rPr lang="ru-RU" dirty="0" smtClean="0"/>
              <a:t> р.</a:t>
            </a:r>
            <a:br>
              <a:rPr lang="ru-RU" dirty="0" smtClean="0"/>
            </a:br>
            <a:r>
              <a:rPr lang="ru-RU" dirty="0" smtClean="0"/>
              <a:t>Коммунальные платежи - </a:t>
            </a:r>
            <a:r>
              <a:rPr lang="ru-RU" dirty="0" smtClean="0">
                <a:solidFill>
                  <a:srgbClr val="0070C0"/>
                </a:solidFill>
              </a:rPr>
              <a:t>7000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Одежда, лекарства, плата за  </a:t>
            </a:r>
            <a:r>
              <a:rPr lang="ru-RU" dirty="0" err="1" smtClean="0"/>
              <a:t>доп</a:t>
            </a:r>
            <a:r>
              <a:rPr lang="ru-RU" dirty="0" smtClean="0"/>
              <a:t> образование – </a:t>
            </a:r>
            <a:r>
              <a:rPr lang="ru-RU" dirty="0" smtClean="0">
                <a:solidFill>
                  <a:srgbClr val="0070C0"/>
                </a:solidFill>
              </a:rPr>
              <a:t>10000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Итого расход: </a:t>
            </a:r>
            <a:r>
              <a:rPr lang="ru-RU" dirty="0" smtClean="0">
                <a:solidFill>
                  <a:srgbClr val="FF0000"/>
                </a:solidFill>
              </a:rPr>
              <a:t>42000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теперь сравним доходы и расходы этой семьи.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Доходы – </a:t>
            </a:r>
            <a:r>
              <a:rPr lang="ru-RU" dirty="0" smtClean="0">
                <a:solidFill>
                  <a:srgbClr val="FF0000"/>
                </a:solidFill>
              </a:rPr>
              <a:t>50000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Расходы – </a:t>
            </a:r>
            <a:r>
              <a:rPr lang="ru-RU" dirty="0" smtClean="0">
                <a:solidFill>
                  <a:srgbClr val="00B050"/>
                </a:solidFill>
              </a:rPr>
              <a:t>42000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Остается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8000 </a:t>
            </a:r>
            <a:r>
              <a:rPr lang="ru-RU" dirty="0" smtClean="0"/>
              <a:t>р.</a:t>
            </a:r>
          </a:p>
          <a:p>
            <a:r>
              <a:rPr lang="ru-RU" dirty="0" smtClean="0"/>
              <a:t>На эти деньги может Ваня купит планшет который стоит </a:t>
            </a:r>
            <a:r>
              <a:rPr lang="ru-RU" b="1" dirty="0" smtClean="0"/>
              <a:t>15000</a:t>
            </a:r>
            <a:r>
              <a:rPr lang="ru-RU" dirty="0" smtClean="0"/>
              <a:t>р?</a:t>
            </a:r>
          </a:p>
          <a:p>
            <a:pPr>
              <a:buNone/>
            </a:pPr>
            <a:r>
              <a:rPr lang="ru-RU" b="1" u="sng" dirty="0" smtClean="0"/>
              <a:t>Вывод</a:t>
            </a:r>
            <a:r>
              <a:rPr lang="ru-RU" dirty="0" smtClean="0"/>
              <a:t>: нет нужно подождать еще 1 или 2 месяца.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Поэтому не обижайтесь, если вы слышите в ответ на свою просьбу: «Сейчас на это нет денег». Это не значит, что у мамы или папы нет денег в кошельке — они есть, но не для этого.</a:t>
            </a:r>
          </a:p>
          <a:p>
            <a:r>
              <a:rPr lang="ru-RU" dirty="0" smtClean="0"/>
              <a:t>Поэтому прежде чем обижаться и требовать чего-то, поговорите с родителями и подсчитайте ваш семейный бюджет.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ий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presentation.ru/documents/81a69ba28d6a54ae63922a3c34280b9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А сейчас я предлагаю вам выполнить тест.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1 . </a:t>
            </a:r>
            <a:r>
              <a:rPr lang="ru-RU" sz="2000" dirty="0" smtClean="0">
                <a:solidFill>
                  <a:srgbClr val="FF0000"/>
                </a:solidFill>
              </a:rPr>
              <a:t>Из чего складывается семейный бюджет?</a:t>
            </a:r>
          </a:p>
          <a:p>
            <a:r>
              <a:rPr lang="ru-RU" sz="2000" dirty="0" smtClean="0"/>
              <a:t> А) из заработной платы, пенсии, стипендии.</a:t>
            </a:r>
          </a:p>
          <a:p>
            <a:r>
              <a:rPr lang="ru-RU" sz="2000" dirty="0" smtClean="0"/>
              <a:t>Б) из доходов и расходов.</a:t>
            </a:r>
          </a:p>
          <a:p>
            <a:r>
              <a:rPr lang="ru-RU" sz="2000" dirty="0" smtClean="0"/>
              <a:t>В) из денег. </a:t>
            </a:r>
          </a:p>
          <a:p>
            <a:r>
              <a:rPr lang="ru-RU" sz="2000" dirty="0" smtClean="0"/>
              <a:t>2.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поступают в бюджет семьи это:</a:t>
            </a:r>
          </a:p>
          <a:p>
            <a:r>
              <a:rPr lang="ru-RU" sz="2000" dirty="0" smtClean="0"/>
              <a:t>Я)  расходы</a:t>
            </a:r>
          </a:p>
          <a:p>
            <a:r>
              <a:rPr lang="ru-RU" sz="2000" dirty="0" smtClean="0"/>
              <a:t>Е)  проценты</a:t>
            </a:r>
          </a:p>
          <a:p>
            <a:r>
              <a:rPr lang="ru-RU" sz="2000" dirty="0" smtClean="0"/>
              <a:t>Ю) доходы</a:t>
            </a:r>
          </a:p>
          <a:p>
            <a:r>
              <a:rPr lang="ru-RU" sz="2000" dirty="0" smtClean="0"/>
              <a:t>3. </a:t>
            </a:r>
            <a:r>
              <a:rPr lang="ru-RU" sz="2000" dirty="0" smtClean="0">
                <a:solidFill>
                  <a:srgbClr val="FF0000"/>
                </a:solidFill>
              </a:rPr>
              <a:t>Авторское вознаграждение это:</a:t>
            </a:r>
          </a:p>
          <a:p>
            <a:r>
              <a:rPr lang="ru-RU" sz="2000" dirty="0" smtClean="0"/>
              <a:t>Б) зарплата</a:t>
            </a:r>
          </a:p>
          <a:p>
            <a:r>
              <a:rPr lang="ru-RU" sz="2000" dirty="0" smtClean="0"/>
              <a:t>Г) налог</a:t>
            </a:r>
          </a:p>
          <a:p>
            <a:r>
              <a:rPr lang="ru-RU" sz="2000" dirty="0" smtClean="0"/>
              <a:t>Д) гонорар</a:t>
            </a:r>
          </a:p>
          <a:p>
            <a:r>
              <a:rPr lang="ru-RU" sz="2000" dirty="0" smtClean="0"/>
              <a:t>4.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тратятся из бюджета семьи это:</a:t>
            </a:r>
          </a:p>
          <a:p>
            <a:r>
              <a:rPr lang="ru-RU" sz="2000" dirty="0" smtClean="0"/>
              <a:t>Ш) доходы	</a:t>
            </a:r>
          </a:p>
          <a:p>
            <a:r>
              <a:rPr lang="ru-RU" sz="2000" dirty="0" smtClean="0"/>
              <a:t>Ж) расходы</a:t>
            </a:r>
          </a:p>
          <a:p>
            <a:r>
              <a:rPr lang="ru-RU" sz="2000" dirty="0" smtClean="0"/>
              <a:t>Х) прибыль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solidFill>
                  <a:srgbClr val="FF0000"/>
                </a:solidFill>
              </a:rPr>
              <a:t>Лучшим бюджетом считается тот, в котором:</a:t>
            </a:r>
          </a:p>
          <a:p>
            <a:r>
              <a:rPr lang="ru-RU" dirty="0" smtClean="0"/>
              <a:t>Е) доходы больше расходов</a:t>
            </a:r>
          </a:p>
          <a:p>
            <a:r>
              <a:rPr lang="ru-RU" dirty="0" smtClean="0"/>
              <a:t>И) доходы равны расходам</a:t>
            </a:r>
          </a:p>
          <a:p>
            <a:r>
              <a:rPr lang="ru-RU" dirty="0" smtClean="0"/>
              <a:t>А) доходы меньше расходов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6</a:t>
            </a:r>
            <a:r>
              <a:rPr lang="ru-RU" dirty="0" smtClean="0">
                <a:solidFill>
                  <a:srgbClr val="FF0000"/>
                </a:solidFill>
              </a:rPr>
              <a:t>. Зарплата, пенсия, стипендия – это разные виды:</a:t>
            </a:r>
          </a:p>
          <a:p>
            <a:r>
              <a:rPr lang="ru-RU" dirty="0" smtClean="0"/>
              <a:t>Т) доходов</a:t>
            </a:r>
          </a:p>
          <a:p>
            <a:r>
              <a:rPr lang="ru-RU" dirty="0" smtClean="0"/>
              <a:t>П) расходов</a:t>
            </a:r>
          </a:p>
          <a:p>
            <a:r>
              <a:rPr lang="ru-RU" dirty="0" smtClean="0"/>
              <a:t>К) гонорара</a:t>
            </a:r>
          </a:p>
          <a:p>
            <a:r>
              <a:rPr lang="ru-RU" dirty="0" smtClean="0"/>
              <a:t>Обменяйтесь листочками. Выпишите буквы правильных ответов. Какое слово получилось?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93074/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рий\Desktop\33603872313557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Итог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-Что такое «семейный бюджет»?                                                                                                   -Назовите доходы семейного бюджета.                                                                                          -Назовите расходы семейного бюджета.                                                                                         -Для чего нужно уметь составлять семейный бюджет?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рий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78"/>
            <a:ext cx="9144000" cy="6948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10" y="332656"/>
            <a:ext cx="8469180" cy="63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Слово бюджет в переводе </a:t>
            </a:r>
            <a:r>
              <a:rPr lang="ru-RU" b="1" i="1" dirty="0" smtClean="0"/>
              <a:t>- КОШЕЛЕК</a:t>
            </a:r>
            <a:endParaRPr lang="ru-RU" b="1" i="1" dirty="0"/>
          </a:p>
        </p:txBody>
      </p:sp>
      <p:pic>
        <p:nvPicPr>
          <p:cNvPr id="4" name="Picture 2" descr="http://www.filipoc.ru/attaches/posts/interesting/2012-10-22/hozyaeva-i-rasporyaditeli-byudjeta/efa49c8b7f78db0b7ccf956cf0c978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2646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Разгадайте ребус.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026" name="AutoShape 2" descr="https://ds02.infourok.ru/uploads/ex/0aef/000450ae-b519ebda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rentpost.ru/sites/default/files/styles/medium/public/cnews/7ya.jpg?itok=O0Dw3x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196002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Нужно ли составлять семейный бюджет?</a:t>
            </a:r>
            <a:endParaRPr lang="ru-RU" dirty="0"/>
          </a:p>
        </p:txBody>
      </p:sp>
      <p:pic>
        <p:nvPicPr>
          <p:cNvPr id="1026" name="Picture 2" descr="C:\Users\Юрий\Desktop\hello_html_m1fdf8d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596" y="1600200"/>
            <a:ext cx="64048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ситуация.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Ваня </a:t>
            </a:r>
            <a:r>
              <a:rPr lang="ru-RU" dirty="0" smtClean="0"/>
              <a:t>Петров очень хочет иметь планшет, как у его друга за 15000 рублей.</a:t>
            </a:r>
          </a:p>
          <a:p>
            <a:pPr>
              <a:buNone/>
            </a:pPr>
            <a:r>
              <a:rPr lang="ru-RU" dirty="0" smtClean="0"/>
              <a:t>    Купят ли ему родители в этом месяце планшет?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Что для этого нужно знать?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6" name="AutoShape 8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7" name="Picture 9" descr="C:\Users\Юрий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9" name="AutoShape 11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96944" cy="5976663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Давайте посчитаем </a:t>
            </a:r>
            <a:r>
              <a:rPr lang="ru-RU" sz="3200" u="sng" dirty="0" smtClean="0"/>
              <a:t>доходы</a:t>
            </a:r>
            <a:r>
              <a:rPr lang="ru-RU" sz="3200" dirty="0" smtClean="0"/>
              <a:t> семьи Петровых.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семье проживают 5 человек.</a:t>
            </a:r>
            <a:br>
              <a:rPr lang="ru-RU" sz="2800" dirty="0" smtClean="0"/>
            </a:br>
            <a:r>
              <a:rPr lang="ru-RU" sz="2800" dirty="0" smtClean="0"/>
              <a:t>Бабушка, дедушка, мама, папа и сын Ваня(школьник).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Пенсия бабушки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 Пенсия дедушки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мамы-</a:t>
            </a:r>
            <a:r>
              <a:rPr lang="ru-RU" sz="3200" dirty="0" smtClean="0">
                <a:solidFill>
                  <a:srgbClr val="0070C0"/>
                </a:solidFill>
              </a:rPr>
              <a:t>16000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папы  -</a:t>
            </a:r>
            <a:r>
              <a:rPr lang="ru-RU" sz="3200" dirty="0" smtClean="0">
                <a:solidFill>
                  <a:srgbClr val="0070C0"/>
                </a:solidFill>
              </a:rPr>
              <a:t>20000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Итого доход: </a:t>
            </a:r>
            <a:r>
              <a:rPr lang="ru-RU" sz="3200" dirty="0" smtClean="0">
                <a:solidFill>
                  <a:srgbClr val="FF0000"/>
                </a:solidFill>
              </a:rPr>
              <a:t>50000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Сможет ли Ваня купить в этом месяце себе планшет за 15000 рублей?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281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Aharoni</vt:lpstr>
      <vt:lpstr>Arial</vt:lpstr>
      <vt:lpstr>Calibri</vt:lpstr>
      <vt:lpstr>Тема Office</vt:lpstr>
      <vt:lpstr>Урок по  финансовой грамотности. Тема: «Бюджет семьи.</vt:lpstr>
      <vt:lpstr>Презентация PowerPoint</vt:lpstr>
      <vt:lpstr>Слово бюджет в переводе - КОШЕЛЕК</vt:lpstr>
      <vt:lpstr>        Разгадайте ребус. </vt:lpstr>
      <vt:lpstr>Презентация PowerPoint</vt:lpstr>
      <vt:lpstr>Нужно ли составлять семейный бюджет?</vt:lpstr>
      <vt:lpstr>Проблемная ситуация.</vt:lpstr>
      <vt:lpstr>Презентация PowerPoint</vt:lpstr>
      <vt:lpstr>Давайте посчитаем доходы семьи Петровых.  В семье проживают 5 человек. Бабушка, дедушка, мама, папа и сын Ваня(школьник). Пенсия бабушки -7000р.  Пенсия дедушки -7000р. Зарплата мамы-16000р. Зарплата папы  -20000 Итого доход: 50000р. Сможет ли Ваня купить в этом месяце себе планшет за 15000 рублей?</vt:lpstr>
      <vt:lpstr>Презентация PowerPoint</vt:lpstr>
      <vt:lpstr>Давайте посчитаем расходы семьи Петровых.  На питание  1 человека  Требуется - 4000 р. На проезд  - 5000 р. Коммунальные платежи - 7000р. Одежда, лекарства, плата за  доп образование – 10000р. Итого расход: 42000р.</vt:lpstr>
      <vt:lpstr>Давайте теперь сравним доходы и расходы этой семьи.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сейчас я предлагаю вам выполнить тест. </vt:lpstr>
      <vt:lpstr>Презентация PowerPoint</vt:lpstr>
      <vt:lpstr>Презентация PowerPoint</vt:lpstr>
      <vt:lpstr>Итог урока.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финансовой грамотности Тема: Доход семьи.</dc:title>
  <dc:creator>Юрий</dc:creator>
  <cp:lastModifiedBy>user</cp:lastModifiedBy>
  <cp:revision>11</cp:revision>
  <dcterms:created xsi:type="dcterms:W3CDTF">2017-05-29T06:58:35Z</dcterms:created>
  <dcterms:modified xsi:type="dcterms:W3CDTF">2024-05-28T04:21:14Z</dcterms:modified>
</cp:coreProperties>
</file>