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76" r:id="rId3"/>
    <p:sldId id="277" r:id="rId4"/>
    <p:sldId id="258" r:id="rId5"/>
    <p:sldId id="267" r:id="rId6"/>
    <p:sldId id="278" r:id="rId7"/>
    <p:sldId id="259" r:id="rId8"/>
    <p:sldId id="260" r:id="rId9"/>
    <p:sldId id="268" r:id="rId10"/>
    <p:sldId id="294" r:id="rId11"/>
    <p:sldId id="273" r:id="rId12"/>
    <p:sldId id="265" r:id="rId13"/>
    <p:sldId id="286" r:id="rId14"/>
    <p:sldId id="287" r:id="rId15"/>
    <p:sldId id="288" r:id="rId16"/>
    <p:sldId id="289" r:id="rId17"/>
    <p:sldId id="290" r:id="rId18"/>
    <p:sldId id="295" r:id="rId19"/>
    <p:sldId id="292" r:id="rId20"/>
    <p:sldId id="266" r:id="rId21"/>
    <p:sldId id="274" r:id="rId22"/>
    <p:sldId id="275" r:id="rId23"/>
    <p:sldId id="293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577DF-C4AA-4A0D-8415-335A7C4241F7}" type="datetimeFigureOut">
              <a:rPr lang="ru-RU" smtClean="0"/>
              <a:t>28.05.2024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CB5C7-2847-447C-92C9-F916C5D175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3227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577DF-C4AA-4A0D-8415-335A7C4241F7}" type="datetimeFigureOut">
              <a:rPr lang="ru-RU" smtClean="0"/>
              <a:t>28.05.2024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CB5C7-2847-447C-92C9-F916C5D175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9928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577DF-C4AA-4A0D-8415-335A7C4241F7}" type="datetimeFigureOut">
              <a:rPr lang="ru-RU" smtClean="0"/>
              <a:t>28.05.2024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CB5C7-2847-447C-92C9-F916C5D17547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73404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577DF-C4AA-4A0D-8415-335A7C4241F7}" type="datetimeFigureOut">
              <a:rPr lang="ru-RU" smtClean="0"/>
              <a:t>28.05.2024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CB5C7-2847-447C-92C9-F916C5D175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0592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577DF-C4AA-4A0D-8415-335A7C4241F7}" type="datetimeFigureOut">
              <a:rPr lang="ru-RU" smtClean="0"/>
              <a:t>28.05.2024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CB5C7-2847-447C-92C9-F916C5D17547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578534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577DF-C4AA-4A0D-8415-335A7C4241F7}" type="datetimeFigureOut">
              <a:rPr lang="ru-RU" smtClean="0"/>
              <a:t>28.05.2024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CB5C7-2847-447C-92C9-F916C5D175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34131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577DF-C4AA-4A0D-8415-335A7C4241F7}" type="datetimeFigureOut">
              <a:rPr lang="ru-RU" smtClean="0"/>
              <a:t>28.05.2024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CB5C7-2847-447C-92C9-F916C5D175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52435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577DF-C4AA-4A0D-8415-335A7C4241F7}" type="datetimeFigureOut">
              <a:rPr lang="ru-RU" smtClean="0"/>
              <a:t>28.05.2024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CB5C7-2847-447C-92C9-F916C5D175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2730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577DF-C4AA-4A0D-8415-335A7C4241F7}" type="datetimeFigureOut">
              <a:rPr lang="ru-RU" smtClean="0"/>
              <a:t>28.05.2024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CB5C7-2847-447C-92C9-F916C5D175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6551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577DF-C4AA-4A0D-8415-335A7C4241F7}" type="datetimeFigureOut">
              <a:rPr lang="ru-RU" smtClean="0"/>
              <a:t>28.05.2024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CB5C7-2847-447C-92C9-F916C5D175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3157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577DF-C4AA-4A0D-8415-335A7C4241F7}" type="datetimeFigureOut">
              <a:rPr lang="ru-RU" smtClean="0"/>
              <a:t>28.05.2024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CB5C7-2847-447C-92C9-F916C5D175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16737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577DF-C4AA-4A0D-8415-335A7C4241F7}" type="datetimeFigureOut">
              <a:rPr lang="ru-RU" smtClean="0"/>
              <a:t>28.05.2024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CB5C7-2847-447C-92C9-F916C5D175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84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577DF-C4AA-4A0D-8415-335A7C4241F7}" type="datetimeFigureOut">
              <a:rPr lang="ru-RU" smtClean="0"/>
              <a:t>28.05.2024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CB5C7-2847-447C-92C9-F916C5D175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5153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577DF-C4AA-4A0D-8415-335A7C4241F7}" type="datetimeFigureOut">
              <a:rPr lang="ru-RU" smtClean="0"/>
              <a:t>28.05.2024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CB5C7-2847-447C-92C9-F916C5D175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981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577DF-C4AA-4A0D-8415-335A7C4241F7}" type="datetimeFigureOut">
              <a:rPr lang="ru-RU" smtClean="0"/>
              <a:t>28.05.2024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CB5C7-2847-447C-92C9-F916C5D175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5532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577DF-C4AA-4A0D-8415-335A7C4241F7}" type="datetimeFigureOut">
              <a:rPr lang="ru-RU" smtClean="0"/>
              <a:t>28.05.2024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CB5C7-2847-447C-92C9-F916C5D175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5689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4577DF-C4AA-4A0D-8415-335A7C4241F7}" type="datetimeFigureOut">
              <a:rPr lang="ru-RU" smtClean="0"/>
              <a:t>28.05.2024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DECB5C7-2847-447C-92C9-F916C5D175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7081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infourok.ru/prezentaciya-razvitie-funkcionalnoj-gramotnosti-na-urokah-anglijskogo-yazyka-v-nachalnoj-shkole-6226659.html" TargetMode="External"/><Relationship Id="rId2" Type="http://schemas.openxmlformats.org/officeDocument/2006/relationships/hyperlink" Target="https://www.1urok.ru/categories/2/articles/51673" TargetMode="Externa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uchitelya.com/pedagogika/204036-prezentaciya-formirovanie-funkcionalnoy-gramotnosti-na-urokah.html" TargetMode="External"/><Relationship Id="rId4" Type="http://schemas.openxmlformats.org/officeDocument/2006/relationships/hyperlink" Target="https://&#1091;&#1088;&#1086;&#1082;.&#1088;&#1092;/library/metodi_i_priemi_formirovaniya_funktcionalnoj_gramot_143104.html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EEBFD5-77F7-11A2-821D-171944CD31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067" y="604912"/>
            <a:ext cx="7766936" cy="2532184"/>
          </a:xfrm>
        </p:spPr>
        <p:txBody>
          <a:bodyPr/>
          <a:lstStyle/>
          <a:p>
            <a:pPr algn="ctr"/>
            <a:r>
              <a:rPr lang="ru-RU" sz="2800" b="1" kern="1800" dirty="0">
                <a:solidFill>
                  <a:srgbClr val="000000"/>
                </a:solidFill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«Ф</a:t>
            </a:r>
            <a:r>
              <a:rPr lang="ru-RU" sz="2800" b="1" kern="180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ормирование функциональной грамотности на уроках английского языка в начальной школе»</a:t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F685745-6050-0770-3E65-3D9726519E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Собенина Елена Юрьевна</a:t>
            </a:r>
          </a:p>
          <a:p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Учитель английского языка</a:t>
            </a:r>
          </a:p>
          <a:p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МБОУ «Верховажская средняя школа им. Я.Я. Кремлева»</a:t>
            </a:r>
          </a:p>
        </p:txBody>
      </p:sp>
    </p:spTree>
    <p:extLst>
      <p:ext uri="{BB962C8B-B14F-4D97-AF65-F5344CB8AC3E}">
        <p14:creationId xmlns:p14="http://schemas.microsoft.com/office/powerpoint/2010/main" val="25730598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1909B3-EA9F-94CB-F866-83D20E909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b="0" i="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Проанализировав задания из учебника «</a:t>
            </a:r>
            <a:r>
              <a:rPr lang="en-US" sz="18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Enjoy</a:t>
            </a:r>
            <a:r>
              <a:rPr lang="ru-RU" sz="1800" b="0" i="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English» 2,3,4 класс 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ru-RU" sz="1800" b="0" i="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М.З. </a:t>
            </a:r>
            <a:r>
              <a:rPr lang="ru-RU" sz="1800" b="0" i="0" dirty="0" err="1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Биболетова</a:t>
            </a:r>
            <a:r>
              <a:rPr lang="ru-RU" sz="1800" b="0" i="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), с которым я работаю, можно найти много примеров упражнений, направленных на формирование всех видов функциональной грамотности на уроках английского языка.</a:t>
            </a:r>
            <a:endParaRPr lang="ru-RU" sz="1800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B21919B-69CD-98D0-805C-7B651CF5BF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394" y="1930400"/>
            <a:ext cx="5953748" cy="4318000"/>
          </a:xfrm>
        </p:spPr>
      </p:pic>
    </p:spTree>
    <p:extLst>
      <p:ext uri="{BB962C8B-B14F-4D97-AF65-F5344CB8AC3E}">
        <p14:creationId xmlns:p14="http://schemas.microsoft.com/office/powerpoint/2010/main" val="27230779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E07CFA-E6C9-B14F-1937-7C0344210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388561"/>
          </a:xfrm>
        </p:spPr>
        <p:txBody>
          <a:bodyPr>
            <a:normAutofit fontScale="90000"/>
          </a:bodyPr>
          <a:lstStyle/>
          <a:p>
            <a:br>
              <a:rPr lang="ru-RU" b="0" i="0" dirty="0">
                <a:solidFill>
                  <a:srgbClr val="333333"/>
                </a:solidFill>
                <a:effectLst/>
                <a:latin typeface="Helvetica Neue"/>
              </a:rPr>
            </a:br>
            <a:r>
              <a:rPr lang="ru-RU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Основным направлением работы на моих уроках является формирование читательской грамотности.</a:t>
            </a:r>
            <a:br>
              <a:rPr lang="ru-RU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Читательская грамотность – это одно из направлений функциональной грамотности. Какое бы задание не получил учащийся, первое что ему нужно сделать это ПРОЧИТАТЬ задание.</a:t>
            </a:r>
            <a:br>
              <a:rPr lang="ru-RU" b="0" i="0" dirty="0">
                <a:solidFill>
                  <a:srgbClr val="333333"/>
                </a:solidFill>
                <a:effectLst/>
                <a:latin typeface="Helvetica Neue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35880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4A8AFE-A717-11A9-2FBC-CB295D0CF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30764"/>
          </a:xfrm>
        </p:spPr>
        <p:txBody>
          <a:bodyPr>
            <a:normAutofit fontScale="90000"/>
          </a:bodyPr>
          <a:lstStyle/>
          <a:p>
            <a:br>
              <a:rPr lang="ru-RU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</a:br>
            <a:br>
              <a:rPr lang="ru-RU" sz="1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</a:br>
            <a:r>
              <a:rPr lang="ru-RU" sz="31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Для детей в начальной школе подойдут приёмы на поиск и повторение лексических единиц: ученик ищет знакомые ему слова из пройденной темы и выделяет их. </a:t>
            </a:r>
            <a:br>
              <a:rPr lang="ru-RU" sz="31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</a:br>
            <a:r>
              <a:rPr lang="ru-RU" sz="31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При работе с текстом возможно использование приёмов на определение логически верной последовательности частей текста, соединение начала и конца предложений либо поиск верного утверждения по итогам прочтения</a:t>
            </a:r>
            <a:r>
              <a:rPr lang="ru-RU" sz="310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. </a:t>
            </a:r>
            <a:b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34136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A4BFB1-E899-7D9D-5CEE-3D6707C7F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035" y="440788"/>
            <a:ext cx="8596668" cy="965981"/>
          </a:xfrm>
        </p:spPr>
        <p:txBody>
          <a:bodyPr>
            <a:normAutofit/>
          </a:bodyPr>
          <a:lstStyle/>
          <a:p>
            <a:r>
              <a:rPr lang="ru-RU" sz="2800" u="sng" dirty="0">
                <a:solidFill>
                  <a:schemeClr val="tx1"/>
                </a:solidFill>
              </a:rPr>
              <a:t>Читательская грамотность.</a:t>
            </a:r>
            <a:br>
              <a:rPr lang="ru-RU" sz="28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Цель задания: поиск и извлечение информации.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43BED513-9C17-802F-7371-EF7411ED690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2" y="1519312"/>
            <a:ext cx="4298459" cy="4522714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AB805497-181F-6D24-84B4-6928906301A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601" y="1519312"/>
            <a:ext cx="4035101" cy="4522713"/>
          </a:xfrm>
        </p:spPr>
      </p:pic>
    </p:spTree>
    <p:extLst>
      <p:ext uri="{BB962C8B-B14F-4D97-AF65-F5344CB8AC3E}">
        <p14:creationId xmlns:p14="http://schemas.microsoft.com/office/powerpoint/2010/main" val="7546007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A8071D-5F05-4402-149B-0ECED59F6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u="sng" dirty="0">
                <a:solidFill>
                  <a:schemeClr val="tx1"/>
                </a:solidFill>
              </a:rPr>
              <a:t>Математическая грамотность </a:t>
            </a:r>
            <a:r>
              <a:rPr lang="ru-RU" sz="2400" dirty="0">
                <a:solidFill>
                  <a:schemeClr val="tx1"/>
                </a:solidFill>
              </a:rPr>
              <a:t>– способность учащегося формулировать и применять математику для решения задач. </a:t>
            </a:r>
            <a:r>
              <a:rPr lang="ru-RU" sz="2200" dirty="0">
                <a:solidFill>
                  <a:schemeClr val="tx1"/>
                </a:solidFill>
              </a:rPr>
              <a:t>Цель задания: применение полученных знаний в новой ситуации</a:t>
            </a:r>
            <a:br>
              <a:rPr lang="ru-RU" sz="1200" dirty="0"/>
            </a:b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55B2FBD7-28B8-FA55-DDF9-35FBF19B0FE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14" y="2317785"/>
            <a:ext cx="4639724" cy="3567042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CE99C4A3-4452-3B2E-F302-8A7454DD7F2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789" y="2317784"/>
            <a:ext cx="4392100" cy="3567043"/>
          </a:xfrm>
        </p:spPr>
      </p:pic>
    </p:spTree>
    <p:extLst>
      <p:ext uri="{BB962C8B-B14F-4D97-AF65-F5344CB8AC3E}">
        <p14:creationId xmlns:p14="http://schemas.microsoft.com/office/powerpoint/2010/main" val="7268729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14D242-DD3E-F190-7B02-C74703A97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u="sng" dirty="0">
                <a:solidFill>
                  <a:schemeClr val="tx1"/>
                </a:solidFill>
              </a:rPr>
              <a:t>Финансовая грамотность </a:t>
            </a:r>
            <a:r>
              <a:rPr lang="ru-RU" sz="2800" dirty="0">
                <a:solidFill>
                  <a:schemeClr val="tx1"/>
                </a:solidFill>
              </a:rPr>
              <a:t>– умение зарабатывать и управлять деньгами.</a:t>
            </a:r>
            <a:br>
              <a:rPr lang="ru-RU" sz="2400" dirty="0">
                <a:solidFill>
                  <a:schemeClr val="tx1"/>
                </a:solidFill>
              </a:rPr>
            </a:b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726F678-214D-B019-18A9-F7304196F7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035" y="1688124"/>
            <a:ext cx="5755257" cy="4560276"/>
          </a:xfrm>
        </p:spPr>
      </p:pic>
    </p:spTree>
    <p:extLst>
      <p:ext uri="{BB962C8B-B14F-4D97-AF65-F5344CB8AC3E}">
        <p14:creationId xmlns:p14="http://schemas.microsoft.com/office/powerpoint/2010/main" val="29025886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A6330F-B4F1-857B-95C3-8A8B6CA2B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u="sng" dirty="0">
                <a:solidFill>
                  <a:schemeClr val="tx1"/>
                </a:solidFill>
              </a:rPr>
              <a:t>Естественнонаучная грамотность- </a:t>
            </a:r>
            <a:r>
              <a:rPr lang="ru-RU" sz="2000" dirty="0">
                <a:solidFill>
                  <a:schemeClr val="tx1"/>
                </a:solidFill>
              </a:rPr>
              <a:t>способность человека занимать активную гражданскую позицию по общественно значимым вопросам, связанным с естественными науками.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49E8BB1E-3DF6-113A-14D6-9BFB421BBC1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62" y="1930400"/>
            <a:ext cx="4413077" cy="3935828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AFAD4191-61D3-A40D-ECD2-FACC7804823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641" y="1930400"/>
            <a:ext cx="3941051" cy="3935828"/>
          </a:xfrm>
        </p:spPr>
      </p:pic>
    </p:spTree>
    <p:extLst>
      <p:ext uri="{BB962C8B-B14F-4D97-AF65-F5344CB8AC3E}">
        <p14:creationId xmlns:p14="http://schemas.microsoft.com/office/powerpoint/2010/main" val="2688468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7E9E3A-C832-21F8-3EF8-FE498DD8C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u="sng" dirty="0">
                <a:solidFill>
                  <a:schemeClr val="tx1"/>
                </a:solidFill>
              </a:rPr>
              <a:t>Креативное мышление </a:t>
            </a:r>
            <a:r>
              <a:rPr lang="ru-RU" sz="2400" dirty="0">
                <a:solidFill>
                  <a:schemeClr val="tx1"/>
                </a:solidFill>
              </a:rPr>
              <a:t>– мышление, связанное с созданием или открытием чего-то нового.</a:t>
            </a:r>
            <a:br>
              <a:rPr lang="ru-RU" sz="2400" dirty="0">
                <a:solidFill>
                  <a:schemeClr val="tx1"/>
                </a:solidFill>
              </a:rPr>
            </a:br>
            <a:r>
              <a:rPr lang="ru-RU" sz="2000" dirty="0">
                <a:solidFill>
                  <a:schemeClr val="tx1"/>
                </a:solidFill>
              </a:rPr>
              <a:t>Цель задания: формирование навыков обобщения, идей для создания чего-то нового.</a:t>
            </a:r>
            <a:br>
              <a:rPr lang="ru-RU" sz="1200" dirty="0"/>
            </a:b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501E8109-968B-A64C-4252-2F863E872C8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976" y="1930400"/>
            <a:ext cx="3571904" cy="4318000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EC433195-44CB-2A3E-7EC6-EB7FF9EAF2A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386" y="1930400"/>
            <a:ext cx="3252937" cy="4318000"/>
          </a:xfrm>
        </p:spPr>
      </p:pic>
    </p:spTree>
    <p:extLst>
      <p:ext uri="{BB962C8B-B14F-4D97-AF65-F5344CB8AC3E}">
        <p14:creationId xmlns:p14="http://schemas.microsoft.com/office/powerpoint/2010/main" val="36529404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8CAC71-1B95-977B-3A85-AB39F8094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14289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tx1"/>
                </a:solidFill>
              </a:rPr>
              <a:t>Творческое задание: открытки ко дню Святого Валентина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9D0E2CA-EF72-94F6-2372-FB6E4AD3AB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76843" y="1779564"/>
            <a:ext cx="4951825" cy="4234377"/>
          </a:xfrm>
        </p:spPr>
      </p:pic>
    </p:spTree>
    <p:extLst>
      <p:ext uri="{BB962C8B-B14F-4D97-AF65-F5344CB8AC3E}">
        <p14:creationId xmlns:p14="http://schemas.microsoft.com/office/powerpoint/2010/main" val="41825897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704730-FC9E-F636-C93E-5E44F2FC9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u="sng" dirty="0">
                <a:solidFill>
                  <a:schemeClr val="tx1"/>
                </a:solidFill>
              </a:rPr>
              <a:t>Глобальная компетентность </a:t>
            </a:r>
            <a:r>
              <a:rPr lang="ru-RU" sz="2000" dirty="0">
                <a:solidFill>
                  <a:schemeClr val="tx1"/>
                </a:solidFill>
              </a:rPr>
              <a:t>–многогранная цель обучения на протяжении всей жизни.</a:t>
            </a:r>
            <a:br>
              <a:rPr lang="ru-RU" sz="2000" dirty="0">
                <a:solidFill>
                  <a:schemeClr val="tx1"/>
                </a:solidFill>
              </a:rPr>
            </a:br>
            <a:r>
              <a:rPr lang="ru-RU" sz="1800" dirty="0">
                <a:solidFill>
                  <a:schemeClr val="tx1"/>
                </a:solidFill>
              </a:rPr>
              <a:t>Цель задания: формирование навыков мышления, помогающих делать суждения относительно ценности полученной информации</a:t>
            </a:r>
            <a:endParaRPr lang="ru-RU" sz="1800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34B84592-8D60-0FC4-E260-9FDA758CA1D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618" y="1930400"/>
            <a:ext cx="3530991" cy="4111625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597D471F-E9EE-8A14-AE91-4479D42EE1A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643" y="1930400"/>
            <a:ext cx="3944549" cy="4111625"/>
          </a:xfrm>
        </p:spPr>
      </p:pic>
    </p:spTree>
    <p:extLst>
      <p:ext uri="{BB962C8B-B14F-4D97-AF65-F5344CB8AC3E}">
        <p14:creationId xmlns:p14="http://schemas.microsoft.com/office/powerpoint/2010/main" val="35766839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868147-64BE-2E38-2D8B-D8FF83C88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09314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Сегодня</a:t>
            </a:r>
            <a:r>
              <a:rPr lang="ru-RU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отечественной системе образования </a:t>
            </a:r>
            <a:r>
              <a:rPr lang="ru-RU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происходят</a:t>
            </a:r>
            <a:r>
              <a:rPr lang="ru-RU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изменения, направленные на присоединение к мировому образовательному пространству. </a:t>
            </a:r>
            <a:br>
              <a:rPr lang="ru-RU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Одной из основных целей образования становится приобретение учащимися функциональных навыков, представляющих собой комплекс различных умений из многих сфер жизнедеятельности.</a:t>
            </a:r>
            <a:br>
              <a:rPr lang="ru-RU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43661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95A605-4C69-ECAE-F56D-041E4B839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72967"/>
          </a:xfrm>
        </p:spPr>
        <p:txBody>
          <a:bodyPr/>
          <a:lstStyle/>
          <a:p>
            <a:br>
              <a:rPr lang="ru-RU" sz="2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Английский язык на протяжении нескольких столетий является языком международного общения. Он позволяет </a:t>
            </a:r>
            <a:r>
              <a:rPr lang="ru-RU" sz="2800" dirty="0">
                <a:solidFill>
                  <a:srgbClr val="000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общаться </a:t>
            </a:r>
            <a:r>
              <a:rPr lang="ru-RU" sz="2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миллионам людей по всему </a:t>
            </a:r>
            <a:r>
              <a:rPr lang="ru-RU" sz="2800" dirty="0">
                <a:solidFill>
                  <a:srgbClr val="000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миру</a:t>
            </a:r>
            <a:r>
              <a:rPr lang="ru-RU" sz="2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успешно работать, учиться</a:t>
            </a:r>
            <a:r>
              <a:rPr lang="ru-RU" sz="2800" dirty="0">
                <a:solidFill>
                  <a:srgbClr val="000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ru-RU" sz="2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путешествовать. Благодаря своим качествам – глобальности и универсальности – этот язык стал самым распространённым в мире. Владение английским развивает ум и расширяет языковую, социальную и функциональную компетентность.</a:t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51684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493F44-25C7-8923-B5DA-6730D730F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2922"/>
            <a:ext cx="10515600" cy="5585509"/>
          </a:xfrm>
        </p:spPr>
        <p:txBody>
          <a:bodyPr>
            <a:normAutofit fontScale="90000"/>
          </a:bodyPr>
          <a:lstStyle/>
          <a:p>
            <a:r>
              <a:rPr lang="ru-RU" sz="3100" b="1" dirty="0">
                <a:solidFill>
                  <a:srgbClr val="33333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Основные </a:t>
            </a:r>
            <a:r>
              <a:rPr lang="ru-RU" sz="3100" b="1" i="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трудности учащихся </a:t>
            </a:r>
            <a:r>
              <a:rPr lang="ru-RU" sz="3100" b="1" dirty="0">
                <a:solidFill>
                  <a:srgbClr val="33333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на уроках английского языка</a:t>
            </a:r>
            <a:r>
              <a:rPr lang="ru-RU" sz="3100" b="1" i="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br>
              <a:rPr lang="ru-RU" sz="3100" b="0" i="0" dirty="0">
                <a:solidFill>
                  <a:srgbClr val="333333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2400" b="0" i="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1. Учащиеся не могут выделить ключевые слова и определить главную мысль текста.</a:t>
            </a:r>
            <a:br>
              <a:rPr lang="ru-RU" sz="2400" b="0" i="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ru-RU" sz="2400" b="0" i="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2400" b="0" i="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2. Учащиеся не в состоянии перенести знания и умения из одной области в другую.</a:t>
            </a:r>
            <a:br>
              <a:rPr lang="ru-RU" sz="2400" b="0" i="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ru-RU" sz="2400" b="0" i="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2400" b="0" i="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3. Учащиеся затрудняются расположить предложения в правильном порядке.</a:t>
            </a:r>
            <a:br>
              <a:rPr lang="ru-RU" sz="2400" b="0" i="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ru-RU" sz="2400" b="0" i="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2400" b="0" i="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4.Слова пишутся и произносятся по-разному</a:t>
            </a:r>
            <a:br>
              <a:rPr lang="ru-RU" sz="2400" b="0" i="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ru-RU" sz="2400" b="0" i="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2400" b="0" i="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5.Проблема общения</a:t>
            </a:r>
            <a:br>
              <a:rPr lang="ru-RU" sz="2400" b="0" i="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ru-RU" sz="2400" b="0" i="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2400" b="0" i="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6.Сложности с грамматикой</a:t>
            </a:r>
            <a:br>
              <a:rPr lang="ru-RU" sz="2400" b="0" i="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ru-RU" sz="2400" b="0" i="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ru-RU" sz="2400" b="0" i="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7.</a:t>
            </a:r>
            <a:r>
              <a:rPr lang="ru-RU" sz="2400" i="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Пихологические проблемы</a:t>
            </a:r>
            <a:br>
              <a:rPr lang="ru-RU" sz="2000" b="0" i="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ru-RU" sz="20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17092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39D5A8-BCF1-A7DC-CD4B-EBC957C8B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58900"/>
          </a:xfrm>
        </p:spPr>
        <p:txBody>
          <a:bodyPr>
            <a:normAutofit fontScale="90000"/>
          </a:bodyPr>
          <a:lstStyle/>
          <a:p>
            <a:r>
              <a:rPr lang="ru-RU" sz="3200" b="0" i="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Применяя задания по функциональной грамотности, я заметила, что учащиеся с большим интересом учатся, легче преодолевают коммуникативные барьеры в общении. Если у ученика с низкой мотивацией </a:t>
            </a:r>
            <a:r>
              <a:rPr lang="ru-RU" sz="3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возникают</a:t>
            </a:r>
            <a:r>
              <a:rPr lang="ru-RU" sz="3200" b="0" i="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трудности, то он  может обратиться за помощью к сильному. Сильные учащиеся активней идут на контакт, помогая слабым. Функциональная грамотность на уроках английского языка расширяет кругозор, формирует мировоззрение, интерес к осознанному обучению, создает мотивацию для выполнения более сложных заданий.</a:t>
            </a:r>
            <a:endParaRPr lang="ru-RU" sz="3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15225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C249B2-E7C4-0451-D7FF-960C60774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599"/>
            <a:ext cx="8596668" cy="5214425"/>
          </a:xfrm>
        </p:spPr>
        <p:txBody>
          <a:bodyPr>
            <a:normAutofit fontScale="90000"/>
          </a:bodyPr>
          <a:lstStyle/>
          <a:p>
            <a:r>
              <a:rPr lang="ru-RU" sz="2400" b="1" dirty="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Источники:</a:t>
            </a:r>
            <a:br>
              <a:rPr lang="ru-RU" sz="2000" b="1" dirty="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br>
              <a:rPr lang="ru-RU" sz="2000" dirty="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en-US" sz="2000" dirty="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https://www.1urok.ru/categories/2/articles/51673</a:t>
            </a:r>
            <a:br>
              <a:rPr lang="ru-RU" sz="2000" dirty="0">
                <a:solidFill>
                  <a:schemeClr val="tx1"/>
                </a:solidFill>
              </a:rPr>
            </a:br>
            <a:br>
              <a:rPr lang="ru-RU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https://infourok.ru/prezentaciya-razvitie-funkcionalnoj-gramotnosti-na-urokah-anglijskogo-yazyka-v-nachalnoj-shkole-6226659.html</a:t>
            </a:r>
            <a:br>
              <a:rPr lang="ru-RU" sz="2000" dirty="0">
                <a:solidFill>
                  <a:schemeClr val="tx1"/>
                </a:solidFill>
              </a:rPr>
            </a:br>
            <a:br>
              <a:rPr lang="ru-RU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</a:t>
            </a:r>
            <a:r>
              <a:rPr lang="ru-RU" sz="2000" dirty="0" err="1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урок.рф</a:t>
            </a:r>
            <a:r>
              <a:rPr lang="ru-RU" sz="2000" dirty="0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en-US" sz="2000" dirty="0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library/metodi_i_priemi_formirovaniya_funktcionalnoj_gramot_143104.html</a:t>
            </a:r>
            <a:br>
              <a:rPr lang="ru-RU" sz="2000" dirty="0">
                <a:solidFill>
                  <a:schemeClr val="tx1"/>
                </a:solidFill>
              </a:rPr>
            </a:br>
            <a:br>
              <a:rPr lang="ru-RU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https://multiurok.ru/files/razvitie-funktsionalnoi-gramotnosti-na-urokakh-a-2.html</a:t>
            </a:r>
            <a:br>
              <a:rPr lang="ru-RU" sz="2000" dirty="0">
                <a:solidFill>
                  <a:schemeClr val="tx1"/>
                </a:solidFill>
              </a:rPr>
            </a:br>
            <a:br>
              <a:rPr lang="ru-RU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https://uchitelya.com/pedagogika/204036-prezentaciya-formirovanie-funkcionalnoy-gramotnosti-na-urokah.html</a:t>
            </a:r>
            <a:br>
              <a:rPr lang="ru-RU" sz="2000" dirty="0">
                <a:solidFill>
                  <a:schemeClr val="tx1"/>
                </a:solidFill>
              </a:rPr>
            </a:br>
            <a:br>
              <a:rPr lang="ru-RU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https://</a:t>
            </a:r>
            <a:r>
              <a:rPr lang="ru-RU" sz="2000" dirty="0" err="1">
                <a:solidFill>
                  <a:schemeClr val="tx1"/>
                </a:solidFill>
              </a:rPr>
              <a:t>урок.рф</a:t>
            </a:r>
            <a:r>
              <a:rPr lang="ru-RU" sz="2000" dirty="0">
                <a:solidFill>
                  <a:schemeClr val="tx1"/>
                </a:solidFill>
              </a:rPr>
              <a:t>/</a:t>
            </a:r>
            <a:r>
              <a:rPr lang="en-US" sz="2000" dirty="0">
                <a:solidFill>
                  <a:schemeClr val="tx1"/>
                </a:solidFill>
              </a:rPr>
              <a:t>library/problemi_obucheniya_anglijskomu_yaziku_uchashihsya_nachal_175854.html</a:t>
            </a:r>
            <a:endParaRPr lang="ru-RU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8240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ACB4C1-610E-E470-4057-604822554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4440702"/>
          </a:xfrm>
        </p:spPr>
        <p:txBody>
          <a:bodyPr>
            <a:normAutofit/>
          </a:bodyPr>
          <a:lstStyle/>
          <a:p>
            <a:br>
              <a:rPr lang="ru-RU" u="sng" dirty="0">
                <a:solidFill>
                  <a:schemeClr val="tx1"/>
                </a:solidFill>
              </a:rPr>
            </a:br>
            <a:r>
              <a:rPr lang="ru-RU" sz="3200" u="sng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Функциональная грамотность </a:t>
            </a:r>
            <a:r>
              <a:rPr lang="ru-RU" sz="3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– это способность человека вступать в отношения с внешней средой и максимально быстро адаптироваться и функционировать в ней.</a:t>
            </a:r>
          </a:p>
        </p:txBody>
      </p:sp>
    </p:spTree>
    <p:extLst>
      <p:ext uri="{BB962C8B-B14F-4D97-AF65-F5344CB8AC3E}">
        <p14:creationId xmlns:p14="http://schemas.microsoft.com/office/powerpoint/2010/main" val="22787796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497A9E-06E5-D0B3-DCE5-6B8F6AC4D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12874"/>
            <a:ext cx="10515600" cy="4853354"/>
          </a:xfrm>
        </p:spPr>
        <p:txBody>
          <a:bodyPr/>
          <a:lstStyle/>
          <a:p>
            <a:r>
              <a:rPr lang="ru-RU" sz="28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Функционально грамотная личность может стать полноценной частью социума, способной в любой среде чувствовать себя комфортно. Для этого требуются определённые компетенции, а начало их развития закладывается в школе во время изучения широкого круга различных предметов. Уроки английского языка играют важную роль: они развивают несколько важных типов функциональной грамотности.</a:t>
            </a:r>
            <a:b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062868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FF0D6B-A943-AAE9-9983-19CEB1E79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576775"/>
            <a:ext cx="10515600" cy="1406770"/>
          </a:xfrm>
        </p:spPr>
        <p:txBody>
          <a:bodyPr>
            <a:normAutofit fontScale="90000"/>
          </a:bodyPr>
          <a:lstStyle/>
          <a:p>
            <a:r>
              <a:rPr lang="ru-RU" sz="3600" b="0" i="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Выделяют следующие направления формирования функциональной грамотности:</a:t>
            </a:r>
            <a:endParaRPr lang="ru-RU" sz="36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08C3728-A76A-6387-A6D3-B9B458DF23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982351"/>
            <a:ext cx="10515600" cy="3107299"/>
          </a:xfrm>
        </p:spPr>
        <p:txBody>
          <a:bodyPr/>
          <a:lstStyle/>
          <a:p>
            <a:pPr algn="just">
              <a:buFont typeface="Arial" panose="020B0604020202020204" pitchFamily="34" charset="0"/>
              <a:buChar char="•"/>
            </a:pPr>
            <a:r>
              <a:rPr lang="ru-RU" sz="2400" b="0" i="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математическая грамотность;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400" b="0" i="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финансовая грамотность;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400" b="0" i="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естественнонаучная грамотность;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400" b="0" i="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глобальные компетенции;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400" b="0" i="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креативное мышление;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400" b="0" i="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читательская грамотность.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50933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5B0B36-EB88-22D6-6499-9C62005E5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599"/>
            <a:ext cx="8596668" cy="4553243"/>
          </a:xfrm>
        </p:spPr>
        <p:txBody>
          <a:bodyPr>
            <a:normAutofit/>
          </a:bodyPr>
          <a:lstStyle/>
          <a:p>
            <a:br>
              <a:rPr lang="ru-RU" u="sng" dirty="0">
                <a:solidFill>
                  <a:schemeClr val="tx1"/>
                </a:solidFill>
              </a:rPr>
            </a:br>
            <a:r>
              <a:rPr lang="ru-RU" u="sng" dirty="0">
                <a:solidFill>
                  <a:schemeClr val="tx1"/>
                </a:solidFill>
              </a:rPr>
              <a:t>Основная цель обучения иностранному языку </a:t>
            </a:r>
            <a:r>
              <a:rPr lang="ru-RU" dirty="0">
                <a:solidFill>
                  <a:schemeClr val="tx1"/>
                </a:solidFill>
              </a:rPr>
              <a:t>– формирование навыков свободного общения и практического применения.</a:t>
            </a:r>
          </a:p>
        </p:txBody>
      </p:sp>
    </p:spTree>
    <p:extLst>
      <p:ext uri="{BB962C8B-B14F-4D97-AF65-F5344CB8AC3E}">
        <p14:creationId xmlns:p14="http://schemas.microsoft.com/office/powerpoint/2010/main" val="41162498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0A7301-8553-CAB6-9AD9-EC91980FF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98805"/>
            <a:ext cx="10515600" cy="4811151"/>
          </a:xfrm>
        </p:spPr>
        <p:txBody>
          <a:bodyPr>
            <a:normAutofit fontScale="90000"/>
          </a:bodyPr>
          <a:lstStyle/>
          <a:p>
            <a:r>
              <a:rPr lang="ru-RU" sz="32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Уроки иностранного языка для учащихся начальных классов должны быть построены таким образом, чтобы создать и удержать интерес детей длительное время. Эта задача непростая и требует от педагога тщательно продуманной стратегии преподавания. Уроки должны быть посильными, интересными и насыщенными в достаточной степени для решения обучающих задач.</a:t>
            </a:r>
            <a:b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84406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AE0890-FD41-AA74-4AAC-BABE323CB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81353"/>
            <a:ext cx="10515600" cy="2405575"/>
          </a:xfrm>
        </p:spPr>
        <p:txBody>
          <a:bodyPr>
            <a:normAutofit fontScale="90000"/>
          </a:bodyPr>
          <a:lstStyle/>
          <a:p>
            <a:pPr algn="ctr"/>
            <a:br>
              <a:rPr lang="ru-RU" sz="3600" b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</a:br>
            <a:br>
              <a:rPr lang="ru-RU" sz="3600" b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</a:br>
            <a:r>
              <a:rPr lang="ru-RU" sz="3600" b="1" dirty="0">
                <a:solidFill>
                  <a:srgbClr val="000000"/>
                </a:solidFill>
                <a:latin typeface="Verdana" panose="020B0604030504040204" pitchFamily="34" charset="0"/>
                <a:ea typeface="Times New Roman" panose="02020603050405020304" pitchFamily="18" charset="0"/>
              </a:rPr>
              <a:t>Изучая</a:t>
            </a:r>
            <a:r>
              <a:rPr lang="ru-RU" sz="3600" b="1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 английский язык, можно развивать такие основополагающие компетенции, как:</a:t>
            </a:r>
            <a:b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2638C74-A453-2FE5-2350-5B24CBC53B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968283"/>
            <a:ext cx="10515600" cy="3121368"/>
          </a:xfrm>
        </p:spPr>
        <p:txBody>
          <a:bodyPr/>
          <a:lstStyle/>
          <a:p>
            <a:r>
              <a:rPr lang="ru-RU" sz="32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-навык устной и письменной речи;</a:t>
            </a:r>
            <a:endParaRPr lang="ru-RU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32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-способность вести диалог;</a:t>
            </a:r>
            <a:endParaRPr lang="ru-RU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32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-умение выделять задачу и проблему;</a:t>
            </a:r>
            <a:endParaRPr lang="ru-RU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320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</a:rPr>
              <a:t>-навык работы с информацией и другие.</a:t>
            </a:r>
            <a:endParaRPr lang="ru-RU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17173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9CD0F0-01F8-9CDE-B441-493AD5520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661182"/>
            <a:ext cx="10515600" cy="1500187"/>
          </a:xfrm>
        </p:spPr>
        <p:txBody>
          <a:bodyPr>
            <a:noAutofit/>
          </a:bodyPr>
          <a:lstStyle/>
          <a:p>
            <a:r>
              <a:rPr lang="ru-RU" sz="3200" b="0" i="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Применить функциональную грамотность в процессе обучения английского языка можно </a:t>
            </a:r>
            <a:r>
              <a:rPr lang="ru-RU" sz="3200" b="1" i="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различными методами:</a:t>
            </a:r>
            <a:r>
              <a:rPr lang="ru-RU" sz="3200" b="0" i="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 </a:t>
            </a:r>
            <a:endParaRPr lang="ru-RU" sz="3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9634B57-A97B-60E2-6803-0BDF5BB4B6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630659"/>
            <a:ext cx="10515600" cy="3458992"/>
          </a:xfrm>
        </p:spPr>
        <p:txBody>
          <a:bodyPr/>
          <a:lstStyle/>
          <a:p>
            <a:r>
              <a:rPr lang="ru-RU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2400" b="0" i="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- игры</a:t>
            </a:r>
          </a:p>
          <a:p>
            <a:r>
              <a:rPr lang="ru-RU" sz="2400" b="0" i="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- песни</a:t>
            </a:r>
          </a:p>
          <a:p>
            <a:r>
              <a:rPr lang="ru-RU" sz="2400" b="0" i="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- лингвострановедческие фильмы и мультфильмы</a:t>
            </a:r>
          </a:p>
          <a:p>
            <a:r>
              <a:rPr lang="ru-RU" sz="2400" b="0" i="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- упражнения на аудирование</a:t>
            </a:r>
          </a:p>
          <a:p>
            <a:r>
              <a:rPr lang="ru-RU" sz="2400" b="0" i="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- говорение (развитие монологической и диалогической речи)</a:t>
            </a:r>
          </a:p>
          <a:p>
            <a:r>
              <a:rPr lang="ru-RU" sz="2400" b="0" i="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- письмо</a:t>
            </a:r>
          </a:p>
          <a:p>
            <a:r>
              <a:rPr lang="ru-RU" sz="2400" b="0" i="0" dirty="0">
                <a:solidFill>
                  <a:schemeClr val="tx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- чтение</a:t>
            </a:r>
            <a:endParaRPr lang="ru-RU" sz="2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4214335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302</TotalTime>
  <Words>911</Words>
  <Application>Microsoft Office PowerPoint</Application>
  <PresentationFormat>Широкоэкранный</PresentationFormat>
  <Paragraphs>43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2" baseType="lpstr">
      <vt:lpstr>Arial</vt:lpstr>
      <vt:lpstr>Calibri</vt:lpstr>
      <vt:lpstr>Helvetica Neue</vt:lpstr>
      <vt:lpstr>Open Sans</vt:lpstr>
      <vt:lpstr>Times New Roman</vt:lpstr>
      <vt:lpstr>Trebuchet MS</vt:lpstr>
      <vt:lpstr>Verdana</vt:lpstr>
      <vt:lpstr>Wingdings 3</vt:lpstr>
      <vt:lpstr>Аспект</vt:lpstr>
      <vt:lpstr>«Формирование функциональной грамотности на уроках английского языка в начальной школе» </vt:lpstr>
      <vt:lpstr>Сегодня в отечественной системе образования происходят изменения, направленные на присоединение к мировому образовательному пространству.  Одной из основных целей образования становится приобретение учащимися функциональных навыков, представляющих собой комплекс различных умений из многих сфер жизнедеятельности. </vt:lpstr>
      <vt:lpstr> Функциональная грамотность – это способность человека вступать в отношения с внешней средой и максимально быстро адаптироваться и функционировать в ней.</vt:lpstr>
      <vt:lpstr>Функционально грамотная личность может стать полноценной частью социума, способной в любой среде чувствовать себя комфортно. Для этого требуются определённые компетенции, а начало их развития закладывается в школе во время изучения широкого круга различных предметов. Уроки английского языка играют важную роль: они развивают несколько важных типов функциональной грамотности. </vt:lpstr>
      <vt:lpstr>Выделяют следующие направления формирования функциональной грамотности:</vt:lpstr>
      <vt:lpstr> Основная цель обучения иностранному языку – формирование навыков свободного общения и практического применения.</vt:lpstr>
      <vt:lpstr>Уроки иностранного языка для учащихся начальных классов должны быть построены таким образом, чтобы создать и удержать интерес детей длительное время. Эта задача непростая и требует от педагога тщательно продуманной стратегии преподавания. Уроки должны быть посильными, интересными и насыщенными в достаточной степени для решения обучающих задач. </vt:lpstr>
      <vt:lpstr>  Изучая английский язык, можно развивать такие основополагающие компетенции, как: </vt:lpstr>
      <vt:lpstr>Применить функциональную грамотность в процессе обучения английского языка можно различными методами: </vt:lpstr>
      <vt:lpstr>Проанализировав задания из учебника «Enjoy English» 2,3,4 класс (М.З. Биболетова), с которым я работаю, можно найти много примеров упражнений, направленных на формирование всех видов функциональной грамотности на уроках английского языка.</vt:lpstr>
      <vt:lpstr> Основным направлением работы на моих уроках является формирование читательской грамотности.  Читательская грамотность – это одно из направлений функциональной грамотности. Какое бы задание не получил учащийся, первое что ему нужно сделать это ПРОЧИТАТЬ задание. </vt:lpstr>
      <vt:lpstr>  Для детей в начальной школе подойдут приёмы на поиск и повторение лексических единиц: ученик ищет знакомые ему слова из пройденной темы и выделяет их.  При работе с текстом возможно использование приёмов на определение логически верной последовательности частей текста, соединение начала и конца предложений либо поиск верного утверждения по итогам прочтения.  </vt:lpstr>
      <vt:lpstr>Читательская грамотность. Цель задания: поиск и извлечение информации.</vt:lpstr>
      <vt:lpstr>Математическая грамотность – способность учащегося формулировать и применять математику для решения задач. Цель задания: применение полученных знаний в новой ситуации </vt:lpstr>
      <vt:lpstr>Финансовая грамотность – умение зарабатывать и управлять деньгами. </vt:lpstr>
      <vt:lpstr>Естественнонаучная грамотность- способность человека занимать активную гражданскую позицию по общественно значимым вопросам, связанным с естественными науками.</vt:lpstr>
      <vt:lpstr>Креативное мышление – мышление, связанное с созданием или открытием чего-то нового. Цель задания: формирование навыков обобщения, идей для создания чего-то нового. </vt:lpstr>
      <vt:lpstr>Творческое задание: открытки ко дню Святого Валентина</vt:lpstr>
      <vt:lpstr>Глобальная компетентность –многогранная цель обучения на протяжении всей жизни. Цель задания: формирование навыков мышления, помогающих делать суждения относительно ценности полученной информации</vt:lpstr>
      <vt:lpstr> Английский язык на протяжении нескольких столетий является языком международного общения. Он позволяет общаться миллионам людей по всему миру, успешно работать, учиться и путешествовать. Благодаря своим качествам – глобальности и универсальности – этот язык стал самым распространённым в мире. Владение английским развивает ум и расширяет языковую, социальную и функциональную компетентность. </vt:lpstr>
      <vt:lpstr>Основные трудности учащихся на уроках английского языка: 1. Учащиеся не могут выделить ключевые слова и определить главную мысль текста.  2. Учащиеся не в состоянии перенести знания и умения из одной области в другую.  3. Учащиеся затрудняются расположить предложения в правильном порядке.  4.Слова пишутся и произносятся по-разному  5.Проблема общения  6.Сложности с грамматикой  7.Пихологические проблемы </vt:lpstr>
      <vt:lpstr>Применяя задания по функциональной грамотности, я заметила, что учащиеся с большим интересом учатся, легче преодолевают коммуникативные барьеры в общении. Если у ученика с низкой мотивацией возникают трудности, то он  может обратиться за помощью к сильному. Сильные учащиеся активней идут на контакт, помогая слабым. Функциональная грамотность на уроках английского языка расширяет кругозор, формирует мировоззрение, интерес к осознанному обучению, создает мотивацию для выполнения более сложных заданий.</vt:lpstr>
      <vt:lpstr>Источники:  https://www.1urok.ru/categories/2/articles/51673  https://infourok.ru/prezentaciya-razvitie-funkcionalnoj-gramotnosti-na-urokah-anglijskogo-yazyka-v-nachalnoj-shkole-6226659.html  https://урок.рф/library/metodi_i_priemi_formirovaniya_funktcionalnoj_gramot_143104.html  https://multiurok.ru/files/razvitie-funktsionalnoi-gramotnosti-na-urokakh-a-2.html  https://uchitelya.com/pedagogika/204036-prezentaciya-formirovanie-funkcionalnoy-gramotnosti-na-urokah.html  https://урок.рф/library/problemi_obucheniya_anglijskomu_yaziku_uchashihsya_nachal_175854.html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«Формирования функциональной грамотности на уроках английского языка в начальной школе» </dc:title>
  <dc:creator>Елена</dc:creator>
  <cp:lastModifiedBy>Елена Собенина</cp:lastModifiedBy>
  <cp:revision>6</cp:revision>
  <dcterms:created xsi:type="dcterms:W3CDTF">2023-02-15T17:38:10Z</dcterms:created>
  <dcterms:modified xsi:type="dcterms:W3CDTF">2024-05-28T07:39:34Z</dcterms:modified>
</cp:coreProperties>
</file>