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sldIdLst>
    <p:sldId id="256" r:id="rId2"/>
    <p:sldId id="257" r:id="rId3"/>
    <p:sldId id="258" r:id="rId4"/>
    <p:sldId id="290" r:id="rId5"/>
    <p:sldId id="259" r:id="rId6"/>
    <p:sldId id="260" r:id="rId7"/>
    <p:sldId id="261" r:id="rId8"/>
    <p:sldId id="262" r:id="rId9"/>
    <p:sldId id="289" r:id="rId10"/>
    <p:sldId id="263" r:id="rId11"/>
    <p:sldId id="297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98" r:id="rId23"/>
    <p:sldId id="275" r:id="rId24"/>
    <p:sldId id="294" r:id="rId25"/>
    <p:sldId id="299" r:id="rId26"/>
    <p:sldId id="300" r:id="rId27"/>
    <p:sldId id="304" r:id="rId28"/>
    <p:sldId id="306" r:id="rId29"/>
    <p:sldId id="305" r:id="rId30"/>
    <p:sldId id="303" r:id="rId31"/>
    <p:sldId id="279" r:id="rId32"/>
    <p:sldId id="280" r:id="rId33"/>
    <p:sldId id="292" r:id="rId34"/>
    <p:sldId id="296" r:id="rId35"/>
    <p:sldId id="286" r:id="rId36"/>
    <p:sldId id="277" r:id="rId37"/>
    <p:sldId id="293" r:id="rId38"/>
    <p:sldId id="281" r:id="rId39"/>
    <p:sldId id="283" r:id="rId40"/>
    <p:sldId id="278" r:id="rId41"/>
    <p:sldId id="276" r:id="rId42"/>
    <p:sldId id="282" r:id="rId43"/>
    <p:sldId id="284" r:id="rId44"/>
    <p:sldId id="295" r:id="rId45"/>
    <p:sldId id="285" r:id="rId46"/>
    <p:sldId id="288" r:id="rId47"/>
    <p:sldId id="291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B94F-5D26-46E1-A538-0729788CC83E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34BE-6541-49FB-A514-969887120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27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B94F-5D26-46E1-A538-0729788CC83E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34BE-6541-49FB-A514-969887120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94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B94F-5D26-46E1-A538-0729788CC83E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34BE-6541-49FB-A514-969887120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015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B94F-5D26-46E1-A538-0729788CC83E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34BE-6541-49FB-A514-969887120918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4111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B94F-5D26-46E1-A538-0729788CC83E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34BE-6541-49FB-A514-969887120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42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B94F-5D26-46E1-A538-0729788CC83E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34BE-6541-49FB-A514-969887120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996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B94F-5D26-46E1-A538-0729788CC83E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34BE-6541-49FB-A514-969887120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489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B94F-5D26-46E1-A538-0729788CC83E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34BE-6541-49FB-A514-969887120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011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B94F-5D26-46E1-A538-0729788CC83E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34BE-6541-49FB-A514-969887120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069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B94F-5D26-46E1-A538-0729788CC83E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34BE-6541-49FB-A514-969887120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8132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B94F-5D26-46E1-A538-0729788CC83E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34BE-6541-49FB-A514-969887120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02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B94F-5D26-46E1-A538-0729788CC83E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34BE-6541-49FB-A514-969887120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13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B94F-5D26-46E1-A538-0729788CC83E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34BE-6541-49FB-A514-969887120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51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B94F-5D26-46E1-A538-0729788CC83E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34BE-6541-49FB-A514-969887120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430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B94F-5D26-46E1-A538-0729788CC83E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34BE-6541-49FB-A514-969887120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907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B94F-5D26-46E1-A538-0729788CC83E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34BE-6541-49FB-A514-969887120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316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B94F-5D26-46E1-A538-0729788CC83E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34BE-6541-49FB-A514-969887120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315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B94F-5D26-46E1-A538-0729788CC83E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34BE-6541-49FB-A514-969887120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621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CE4B94F-5D26-46E1-A538-0729788CC83E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E3134BE-6541-49FB-A514-969887120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23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s://domodsch1.edumsko.ru/attestation/pisa/post/1206164&amp;sa=D&amp;source=editors&amp;ust=1670583991801203&amp;usg=AOvVaw0YAxgZ2J8or4Gt1dkpy4iz" TargetMode="External"/><Relationship Id="rId2" Type="http://schemas.openxmlformats.org/officeDocument/2006/relationships/hyperlink" Target="https://znanio.ru/media/kreativnoe-myshlenie-v-ramkah-funktsionalnoj-gramotnosti-shkolnikov-2656599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19BE48-00E4-F322-B7A6-4822A2F13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5761"/>
            <a:ext cx="9144000" cy="1378633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rgbClr val="002060"/>
                </a:solidFill>
              </a:rPr>
              <a:t>МБОУ Верховажская средняя школа им. Я.Я. Кремлева</a:t>
            </a:r>
            <a:br>
              <a:rPr lang="ru-RU" sz="2200" dirty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002060"/>
                </a:solidFill>
              </a:rPr>
              <a:t>Районное методическое объединение учителей иностранного языка</a:t>
            </a:r>
            <a:br>
              <a:rPr lang="ru-RU" sz="1200" dirty="0"/>
            </a:br>
            <a:endParaRPr lang="ru-RU" sz="1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04A67-94B0-4BE0-B987-D9CF7B67F0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75914"/>
            <a:ext cx="9144000" cy="2781886"/>
          </a:xfrm>
        </p:spPr>
        <p:txBody>
          <a:bodyPr>
            <a:normAutofit fontScale="40000" lnSpcReduction="20000"/>
          </a:bodyPr>
          <a:lstStyle/>
          <a:p>
            <a:r>
              <a:rPr lang="ru-RU" sz="6700" b="1" dirty="0">
                <a:solidFill>
                  <a:srgbClr val="002060"/>
                </a:solidFill>
              </a:rPr>
              <a:t>«Формирование читательской грамотности на уроках английского языка в начальной школе»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              </a:t>
            </a:r>
            <a:r>
              <a:rPr lang="ru-RU" sz="3400" dirty="0">
                <a:solidFill>
                  <a:schemeClr val="accent1">
                    <a:lumMod val="50000"/>
                  </a:schemeClr>
                </a:solidFill>
              </a:rPr>
              <a:t>Собенина Елена Юрьевна, </a:t>
            </a:r>
          </a:p>
          <a:p>
            <a:r>
              <a:rPr lang="ru-RU" sz="3400" dirty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                                    учитель английского языка</a:t>
            </a:r>
          </a:p>
        </p:txBody>
      </p:sp>
    </p:spTree>
    <p:extLst>
      <p:ext uri="{BB962C8B-B14F-4D97-AF65-F5344CB8AC3E}">
        <p14:creationId xmlns:p14="http://schemas.microsoft.com/office/powerpoint/2010/main" val="3122317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85966-F3A6-2C43-C9F3-14C64E08B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097279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Математическая грамотность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0DE2E7C-8BFA-52B9-2BFA-3BDE65C713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1" y="1294228"/>
            <a:ext cx="5036747" cy="458516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7323E1C-BE79-EBE2-FD03-5993F19698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7" y="1617785"/>
            <a:ext cx="5036747" cy="3758688"/>
          </a:xfrm>
        </p:spPr>
      </p:pic>
    </p:spTree>
    <p:extLst>
      <p:ext uri="{BB962C8B-B14F-4D97-AF65-F5344CB8AC3E}">
        <p14:creationId xmlns:p14="http://schemas.microsoft.com/office/powerpoint/2010/main" val="2390307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A35FC-AD4A-FD7D-F8AC-8D54BEC4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066800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Финансовая грамотность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CDBC2B0-97CE-D386-85A0-52B7AD31EE1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4" y="1575582"/>
            <a:ext cx="5388551" cy="3286101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B9D012B-CB6F-4B0B-7C29-28226220E54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367" y="1066801"/>
            <a:ext cx="4284042" cy="4475869"/>
          </a:xfrm>
        </p:spPr>
      </p:pic>
    </p:spTree>
    <p:extLst>
      <p:ext uri="{BB962C8B-B14F-4D97-AF65-F5344CB8AC3E}">
        <p14:creationId xmlns:p14="http://schemas.microsoft.com/office/powerpoint/2010/main" val="3752482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1AB1C7-5927-73F3-FEE6-67A5865C9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041008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Естественнонаучная грамотность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E5FE74E-A7CE-1D5F-7BCD-F14AE8F12F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5" y="1524629"/>
            <a:ext cx="4913938" cy="4159709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69F4FAE-9CA2-6B2D-007D-9145C9C6A9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9" y="1171410"/>
            <a:ext cx="4754562" cy="4515180"/>
          </a:xfrm>
        </p:spPr>
      </p:pic>
    </p:spTree>
    <p:extLst>
      <p:ext uri="{BB962C8B-B14F-4D97-AF65-F5344CB8AC3E}">
        <p14:creationId xmlns:p14="http://schemas.microsoft.com/office/powerpoint/2010/main" val="1456991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F5E94-8652-EF47-A76E-D68234F01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0"/>
            <a:ext cx="10364451" cy="956603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Глобальные компетенции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FA179D5-C085-69B5-E5DC-977785C432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47" y="956603"/>
            <a:ext cx="4606009" cy="521559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0450BBF-5C1F-EE0F-1C68-40C975BB6F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846" y="956603"/>
            <a:ext cx="4105205" cy="5215597"/>
          </a:xfrm>
        </p:spPr>
      </p:pic>
    </p:spTree>
    <p:extLst>
      <p:ext uri="{BB962C8B-B14F-4D97-AF65-F5344CB8AC3E}">
        <p14:creationId xmlns:p14="http://schemas.microsoft.com/office/powerpoint/2010/main" val="533663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4BD8AA-8F6B-A5C1-7C85-0C3F930A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92846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Креативное мышление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8450142-045B-5FCF-77B0-F745ECCAC8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51" y="928468"/>
            <a:ext cx="4207168" cy="524373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09D8A32-4C73-28BF-82C7-BFDE7905EC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18" y="928468"/>
            <a:ext cx="3863307" cy="5243732"/>
          </a:xfrm>
        </p:spPr>
      </p:pic>
    </p:spTree>
    <p:extLst>
      <p:ext uri="{BB962C8B-B14F-4D97-AF65-F5344CB8AC3E}">
        <p14:creationId xmlns:p14="http://schemas.microsoft.com/office/powerpoint/2010/main" val="2688548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B6302-6D79-7C18-37E4-C3532330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054182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Читательская грамотность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FBCCC9C-DE0D-9CA9-3487-2416B0FFE3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1" y="1054183"/>
            <a:ext cx="4482412" cy="511801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798D285-5737-D702-EDDE-3772AABABD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7" y="1054184"/>
            <a:ext cx="5100881" cy="5118016"/>
          </a:xfrm>
        </p:spPr>
      </p:pic>
    </p:spTree>
    <p:extLst>
      <p:ext uri="{BB962C8B-B14F-4D97-AF65-F5344CB8AC3E}">
        <p14:creationId xmlns:p14="http://schemas.microsoft.com/office/powerpoint/2010/main" val="554937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63EC9-8F55-7EC4-D851-1FA8B2D1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23558"/>
            <a:ext cx="10515600" cy="74558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Читательские  умения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12EC82-A510-8CF4-ED6C-136141305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448973"/>
            <a:ext cx="10515600" cy="4640678"/>
          </a:xfrm>
        </p:spPr>
        <p:txBody>
          <a:bodyPr/>
          <a:lstStyle/>
          <a:p>
            <a:pPr indent="332740" algn="just"/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Первая 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группа – это ориентация в содержании текста, в рамках которой учащиеся научились:</a:t>
            </a:r>
          </a:p>
          <a:p>
            <a:pPr indent="332740"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 определять главную тему,  цель или назначение текста;</a:t>
            </a:r>
          </a:p>
          <a:p>
            <a:pPr indent="332740"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 выбирать из текста или придумать заголовок;</a:t>
            </a:r>
          </a:p>
          <a:p>
            <a:pPr indent="332740"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 формулировать тезис, выражающий общий смысл текста;</a:t>
            </a:r>
          </a:p>
          <a:p>
            <a:pPr indent="332740"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 объяснять порядок частей, содержащихся в тексте;</a:t>
            </a:r>
          </a:p>
          <a:p>
            <a:pPr indent="332740" algn="just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 находить в тексте требуемую информацию и т.п.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4686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47D07-279E-56DF-6395-170656A4C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07207"/>
          </a:xfrm>
        </p:spPr>
        <p:txBody>
          <a:bodyPr/>
          <a:lstStyle/>
          <a:p>
            <a:pPr indent="332740" algn="l"/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Вторая 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группа – это преобразование и интерпретация текста, для которой характерны:</a:t>
            </a: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 умение преобразовывать текст, используя новые формы представления информации: формулы, графики, диаграммы, таблицы;</a:t>
            </a: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 сравнивать и противопоставлять заключённую в тексте информацию разного характера;</a:t>
            </a: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 обнаруживать в тексте доводы в подтверждение выдвинутых тезисов и т.п.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3424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2944CC-554E-0790-EBBE-E4453E8D8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57373"/>
          </a:xfrm>
        </p:spPr>
        <p:txBody>
          <a:bodyPr/>
          <a:lstStyle/>
          <a:p>
            <a:pPr indent="332740" algn="l"/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Третья 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группа – это оценка информации, содержащей умения:</a:t>
            </a: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 откликаться на содержание текста;</a:t>
            </a: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 оценивать утверждения, сделанные в тексте, исходя из своих представлений о мире;</a:t>
            </a: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 находить доводы в защиту своей точки зрения и т.п.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0569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B3835-9CF5-1A12-E7B7-E6923FCC2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72967"/>
          </a:xfrm>
        </p:spPr>
        <p:txBody>
          <a:bodyPr>
            <a:normAutofit/>
          </a:bodyPr>
          <a:lstStyle/>
          <a:p>
            <a:pPr indent="332740" algn="l"/>
            <a:r>
              <a:rPr lang="ru-RU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практике преподавания мы часто сталкиваемся с многочисленными дефицитами, проблемами и затруднениями, которые возникают у учащихся при работе с иноязычным текстом, а именно:</a:t>
            </a:r>
            <a:br>
              <a:rPr lang="ru-RU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 учащиеся не знают значений многих слов, не понимают смысла написанного или выделить ключевые слова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br>
              <a:rPr lang="ru-RU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 не умеют читать диаграммы и озаглавить текст</a:t>
            </a: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br>
              <a:rPr lang="ru-RU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 не в состоянии сформулировать вопрос</a:t>
            </a: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br>
              <a:rPr lang="ru-RU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 не могут выбрать способ решения задачи</a:t>
            </a: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br>
              <a:rPr lang="ru-RU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 не умеют актуализировать наличные умения и/или перенести знания и умения из одной области на другую и т.д.</a:t>
            </a:r>
            <a:b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755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2BDEE7-1BFB-1450-CEDF-2AB273DF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87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Изучение иностранных языков всегда являлось важным аспектом жизни человека. Иностранные языки знакомят нас с традициями и культурой других стран, помогают в общении с другими людьми во время путешествий, развивают мышление и память . </a:t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>Основной целью обучения иностранному языку является формирование навыков свободного общения и практического применения полученных знаний, поэтому учитель на уроках работает по всем направлениям формирования функциональной грамотности.</a:t>
            </a:r>
          </a:p>
        </p:txBody>
      </p:sp>
    </p:spTree>
    <p:extLst>
      <p:ext uri="{BB962C8B-B14F-4D97-AF65-F5344CB8AC3E}">
        <p14:creationId xmlns:p14="http://schemas.microsoft.com/office/powerpoint/2010/main" val="3475749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2B25C-7F6F-0DAC-2D8E-D44BAD1EA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96524"/>
          </a:xfrm>
        </p:spPr>
        <p:txBody>
          <a:bodyPr/>
          <a:lstStyle/>
          <a:p>
            <a:pPr indent="332740" algn="l"/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 того, чтобы минимиз</a:t>
            </a: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ировать проблемы</a:t>
            </a:r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и сформировать  функциональную  грамотность учащихся,  помогают  задания с использованием текстов. В начальной школе чаще всего используются сплошные тексты. Но важно соблюдать некоторые правила отбора таких текстов:</a:t>
            </a:r>
            <a:b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 Текст должен быть интересен и должен содержать неизвестную, но актуальную информацию и развивать кругозор.</a:t>
            </a:r>
            <a:b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 Уровень трудности текста должен соответствовать возрасту обучающегося, при необходимости нужно адаптировать текст, объем текста не должен превышать норму.</a:t>
            </a:r>
            <a:b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 Незнакомые слова должны быть представлены в сносках.</a:t>
            </a:r>
            <a:b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 Шрифт должен помогать легко читать; текст не должен быть перегружен цифрами, датами, терминами.</a:t>
            </a:r>
            <a:b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 Иллюстрации должны не отвлекать, а помогать разобраться в содержании текста.</a:t>
            </a:r>
            <a:b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6. Текст должен быть структурирован.</a:t>
            </a:r>
            <a:b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7. Содержание текста должно опираться на жизненный опыт ребенка.</a:t>
            </a: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889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D6917-F2D9-C82C-F7F2-8675E9E8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3534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Далее хотелось бы продемонстрировать различные приемы и задания, которые составляются к текстам из УМК линейки «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Enjoy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english</a:t>
            </a:r>
            <a:r>
              <a:rPr lang="ru-RU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», используемым на начальном этапе обучения. Все эти задания направлены на формирование читательской грамотности.</a:t>
            </a:r>
            <a:br>
              <a:rPr lang="ru-RU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09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0057D-9CBA-76D0-9230-BB00FB6D2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956602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Форматы текстов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C746F11-97DE-3387-A9C4-17DEDFD0380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1617785"/>
            <a:ext cx="5275385" cy="312649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A183526-C0AF-3128-14AE-173E1FF5010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1" y="956603"/>
            <a:ext cx="4511040" cy="5064369"/>
          </a:xfrm>
        </p:spPr>
      </p:pic>
    </p:spTree>
    <p:extLst>
      <p:ext uri="{BB962C8B-B14F-4D97-AF65-F5344CB8AC3E}">
        <p14:creationId xmlns:p14="http://schemas.microsoft.com/office/powerpoint/2010/main" val="741561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EA345-FD3E-6CC2-FA72-B803EA95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801858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Форматы текстов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26E9A80-87F5-8069-41E8-9CE89A241B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49" y="801859"/>
            <a:ext cx="4195415" cy="5370341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09CF4737-AD5A-E525-FE77-75581B6F24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810" y="801859"/>
            <a:ext cx="4195415" cy="5370341"/>
          </a:xfrm>
        </p:spPr>
      </p:pic>
    </p:spTree>
    <p:extLst>
      <p:ext uri="{BB962C8B-B14F-4D97-AF65-F5344CB8AC3E}">
        <p14:creationId xmlns:p14="http://schemas.microsoft.com/office/powerpoint/2010/main" val="450001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9864FF-8018-81DC-6696-BCA6EF94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"/>
            <a:ext cx="10364451" cy="872196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Форматы текстов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02041C4-042C-5396-10F3-AD3D65B4735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06" y="872199"/>
            <a:ext cx="4178104" cy="5317586"/>
          </a:xfrm>
        </p:spPr>
      </p:pic>
    </p:spTree>
    <p:extLst>
      <p:ext uri="{BB962C8B-B14F-4D97-AF65-F5344CB8AC3E}">
        <p14:creationId xmlns:p14="http://schemas.microsoft.com/office/powerpoint/2010/main" val="4138523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640714-E2DB-5828-400E-525688FA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097279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Изучение звуков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560FCE9-FB56-F371-FF1F-6092EF0264D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2" y="1702191"/>
            <a:ext cx="5357993" cy="2892409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DB2F076-3DFD-3457-8F43-3F2ABE4A4DC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825" y="1702191"/>
            <a:ext cx="5357992" cy="2892409"/>
          </a:xfrm>
        </p:spPr>
      </p:pic>
    </p:spTree>
    <p:extLst>
      <p:ext uri="{BB962C8B-B14F-4D97-AF65-F5344CB8AC3E}">
        <p14:creationId xmlns:p14="http://schemas.microsoft.com/office/powerpoint/2010/main" val="254212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B12F8-BDAA-DA11-9E4D-EFA5C5B6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012873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Изучение звуков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73233BC-004C-E003-4442-8D13C0359C8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" y="1927274"/>
            <a:ext cx="5443025" cy="3659176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9F1D9FD-F134-5891-4459-89ADBDB7314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927275"/>
            <a:ext cx="5443025" cy="3659176"/>
          </a:xfrm>
        </p:spPr>
      </p:pic>
    </p:spTree>
    <p:extLst>
      <p:ext uri="{BB962C8B-B14F-4D97-AF65-F5344CB8AC3E}">
        <p14:creationId xmlns:p14="http://schemas.microsoft.com/office/powerpoint/2010/main" val="613480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A3F81-C028-1535-AD9F-045785D4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041008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Назвать слова со звуками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39ADAA0-18ED-FE8B-4131-D67282E7D9C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6" y="2250831"/>
            <a:ext cx="10363200" cy="2332407"/>
          </a:xfrm>
        </p:spPr>
      </p:pic>
    </p:spTree>
    <p:extLst>
      <p:ext uri="{BB962C8B-B14F-4D97-AF65-F5344CB8AC3E}">
        <p14:creationId xmlns:p14="http://schemas.microsoft.com/office/powerpoint/2010/main" val="2278094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5CF0CF-21A1-D39D-3668-7112FC8FA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98473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Чтение слов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098AF4A-C062-059F-F6D7-05D34646C91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6" y="1878524"/>
            <a:ext cx="10363200" cy="3100952"/>
          </a:xfrm>
        </p:spPr>
      </p:pic>
    </p:spTree>
    <p:extLst>
      <p:ext uri="{BB962C8B-B14F-4D97-AF65-F5344CB8AC3E}">
        <p14:creationId xmlns:p14="http://schemas.microsoft.com/office/powerpoint/2010/main" val="2715259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EFB92-7F29-9849-F878-83F97B9D1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066799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Чтение слов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6EBA80F-9505-9664-CC81-CA0A8B915C4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8" y="1252025"/>
            <a:ext cx="7632323" cy="3973500"/>
          </a:xfrm>
        </p:spPr>
      </p:pic>
    </p:spTree>
    <p:extLst>
      <p:ext uri="{BB962C8B-B14F-4D97-AF65-F5344CB8AC3E}">
        <p14:creationId xmlns:p14="http://schemas.microsoft.com/office/powerpoint/2010/main" val="373877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9471A-92EA-29A4-2842-DD5FE428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01103"/>
          </a:xfrm>
        </p:spPr>
        <p:txBody>
          <a:bodyPr>
            <a:normAutofit/>
          </a:bodyPr>
          <a:lstStyle/>
          <a:p>
            <a:r>
              <a:rPr lang="ru-RU" sz="3600" b="1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Функциональная грамотность</a:t>
            </a:r>
            <a:r>
              <a:rPr lang="ru-RU" sz="36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– </a:t>
            </a:r>
            <a:r>
              <a:rPr lang="ru-RU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это способность человека использовать приобретаемые в течение жизни знания для решения широкого диапазона жизненных задач в различных сферах человеческой деятельности, общения и социальных отношений.</a:t>
            </a:r>
            <a:endParaRPr lang="ru-RU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400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69E8FD-0C76-A307-AA64-31C1AF2A1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900331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Найти слова с определенным звуком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CCD275-C2E3-F1A5-7355-AF916C54A8A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86" y="1442250"/>
            <a:ext cx="9543427" cy="3973500"/>
          </a:xfrm>
        </p:spPr>
      </p:pic>
    </p:spTree>
    <p:extLst>
      <p:ext uri="{BB962C8B-B14F-4D97-AF65-F5344CB8AC3E}">
        <p14:creationId xmlns:p14="http://schemas.microsoft.com/office/powerpoint/2010/main" val="3389068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C0FB2A-ED8A-17CB-8DB5-B2A9FC980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70219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Приемы формирования читательской грамотности</a:t>
            </a:r>
            <a:br>
              <a:rPr lang="ru-RU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«Слушаем и повторяем»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EF0F488-37FD-62B8-AE66-22A2DC89AD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8" y="2264022"/>
            <a:ext cx="5350411" cy="2348753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22F8BC93-8C25-9E0A-94FD-C5BBC1C4AE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64" y="2264022"/>
            <a:ext cx="4754562" cy="2348753"/>
          </a:xfrm>
        </p:spPr>
      </p:pic>
    </p:spTree>
    <p:extLst>
      <p:ext uri="{BB962C8B-B14F-4D97-AF65-F5344CB8AC3E}">
        <p14:creationId xmlns:p14="http://schemas.microsoft.com/office/powerpoint/2010/main" val="1932878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58BB2-0788-1ACC-762C-9181013AF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209821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«Рифмы»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1A57BF0-95AE-58A2-A62C-D26E4D39B2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1659989"/>
            <a:ext cx="4919687" cy="356096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F357471-4092-34CD-A4B0-C0E18737CE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539" y="2180492"/>
            <a:ext cx="4919687" cy="2675907"/>
          </a:xfrm>
        </p:spPr>
      </p:pic>
    </p:spTree>
    <p:extLst>
      <p:ext uri="{BB962C8B-B14F-4D97-AF65-F5344CB8AC3E}">
        <p14:creationId xmlns:p14="http://schemas.microsoft.com/office/powerpoint/2010/main" val="3202894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B6BDE-A430-C764-A9EE-57CB3D3DD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28953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«Восстановление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заполнение пропусков»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A81CE62-0E6A-A1B9-68B5-89E11E26E0B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1" y="2011680"/>
            <a:ext cx="5414264" cy="2658969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0BEA307-AFDA-54C1-1662-EBDC7C2145B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55" y="1289538"/>
            <a:ext cx="5046834" cy="3941387"/>
          </a:xfrm>
        </p:spPr>
      </p:pic>
    </p:spTree>
    <p:extLst>
      <p:ext uri="{BB962C8B-B14F-4D97-AF65-F5344CB8AC3E}">
        <p14:creationId xmlns:p14="http://schemas.microsoft.com/office/powerpoint/2010/main" val="100263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BEEB04-C80C-525E-BCAD-B988ACBE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369550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«Восстановление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заполнение пропусков»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B0C1348-2DB6-8DC4-EBE1-0501BC4C285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74" y="1237957"/>
            <a:ext cx="4241204" cy="455324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552A0BD-2DF7-5B68-74E9-333BF8AE31E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25" y="1797295"/>
            <a:ext cx="5753686" cy="3434566"/>
          </a:xfrm>
        </p:spPr>
      </p:pic>
    </p:spTree>
    <p:extLst>
      <p:ext uri="{BB962C8B-B14F-4D97-AF65-F5344CB8AC3E}">
        <p14:creationId xmlns:p14="http://schemas.microsoft.com/office/powerpoint/2010/main" val="750013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D12AA-477F-E24D-4188-E10426988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336430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«Восстановление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заполнение пропусков»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8957C12-113B-FF53-D5E3-378B8CECBC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4" y="998807"/>
            <a:ext cx="4555051" cy="517339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3E120B6-EF25-587E-3FAD-2B182F1F83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98807"/>
            <a:ext cx="5022850" cy="5173393"/>
          </a:xfrm>
        </p:spPr>
      </p:pic>
    </p:spTree>
    <p:extLst>
      <p:ext uri="{BB962C8B-B14F-4D97-AF65-F5344CB8AC3E}">
        <p14:creationId xmlns:p14="http://schemas.microsoft.com/office/powerpoint/2010/main" val="39147770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D92B8-50DE-4103-9476-4AEEBEC6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54745"/>
            <a:ext cx="10364451" cy="633046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«Работа со словарем»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349B0C6-10E5-0CF1-C3A9-771779F4A0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6" y="1350498"/>
            <a:ext cx="4910764" cy="4450501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9E21AE7-B59F-A825-654A-BFC4DEA819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1350498"/>
            <a:ext cx="4910764" cy="4407964"/>
          </a:xfrm>
        </p:spPr>
      </p:pic>
    </p:spTree>
    <p:extLst>
      <p:ext uri="{BB962C8B-B14F-4D97-AF65-F5344CB8AC3E}">
        <p14:creationId xmlns:p14="http://schemas.microsoft.com/office/powerpoint/2010/main" val="230932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A80FD-04BF-3B39-CF39-1785451B1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066800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«Ошибки»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6D15E2-3D71-FF1F-9D95-CCFC43B9974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57" y="1066801"/>
            <a:ext cx="6575576" cy="4724399"/>
          </a:xfrm>
        </p:spPr>
      </p:pic>
    </p:spTree>
    <p:extLst>
      <p:ext uri="{BB962C8B-B14F-4D97-AF65-F5344CB8AC3E}">
        <p14:creationId xmlns:p14="http://schemas.microsoft.com/office/powerpoint/2010/main" val="54898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D5044-DCA3-BEB7-AF50-553D02734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406768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«Поиск грамматических форм и конструкций»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C17C0F1-D35D-8960-71D4-945ED22122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5" y="1702191"/>
            <a:ext cx="5121153" cy="360322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698DC8F-5729-230E-91EE-7F3B8F9780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1800666"/>
            <a:ext cx="5121152" cy="3504748"/>
          </a:xfrm>
        </p:spPr>
      </p:pic>
    </p:spTree>
    <p:extLst>
      <p:ext uri="{BB962C8B-B14F-4D97-AF65-F5344CB8AC3E}">
        <p14:creationId xmlns:p14="http://schemas.microsoft.com/office/powerpoint/2010/main" val="2527307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D0367-B236-ECC1-1BB4-2A5057B8C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209821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«Ответы на вопросы»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622EDFA-A65A-8816-E0DD-04060FAAE6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5" y="1659988"/>
            <a:ext cx="5064883" cy="359705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4931134-EFC3-F626-7CC5-5566D32A05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7" y="1448972"/>
            <a:ext cx="4913939" cy="4104930"/>
          </a:xfrm>
        </p:spPr>
      </p:pic>
    </p:spTree>
    <p:extLst>
      <p:ext uri="{BB962C8B-B14F-4D97-AF65-F5344CB8AC3E}">
        <p14:creationId xmlns:p14="http://schemas.microsoft.com/office/powerpoint/2010/main" val="3700463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FC363-9AA4-BA68-54FE-9874B4F87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853815"/>
          </a:xfrm>
        </p:spPr>
        <p:txBody>
          <a:bodyPr/>
          <a:lstStyle/>
          <a:p>
            <a:r>
              <a:rPr lang="ru-RU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Функциональная грамотность простыми словами — это умение применять в жизни знания и навыки, полученные в школе. Это уровень образованности, который может быть достигнут за время школьного обучения, предполагающий способность решать жизненные задачи в различных ее сферах.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221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B6448-E45F-9435-81E5-AC93008B1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942534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«Слушаем и читаем»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85C1AF2-D573-DF97-1395-678429C49F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1927274"/>
            <a:ext cx="5344893" cy="3014065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B6AC0F5-2A9E-6212-8761-B3D0AD7D22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159" y="942535"/>
            <a:ext cx="3942866" cy="5229665"/>
          </a:xfrm>
        </p:spPr>
      </p:pic>
    </p:spTree>
    <p:extLst>
      <p:ext uri="{BB962C8B-B14F-4D97-AF65-F5344CB8AC3E}">
        <p14:creationId xmlns:p14="http://schemas.microsoft.com/office/powerpoint/2010/main" val="18787709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4F1F3-1563-C5A5-4316-EBFD3F9BF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68813"/>
            <a:ext cx="10364451" cy="123795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«Ассоциации»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691228D-740D-BD70-9123-597F66F679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5" y="1603717"/>
            <a:ext cx="4910763" cy="4288009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F0DC868-5048-ACC0-8024-5DAD003EA2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1603716"/>
            <a:ext cx="4910762" cy="4288009"/>
          </a:xfrm>
        </p:spPr>
      </p:pic>
    </p:spTree>
    <p:extLst>
      <p:ext uri="{BB962C8B-B14F-4D97-AF65-F5344CB8AC3E}">
        <p14:creationId xmlns:p14="http://schemas.microsoft.com/office/powerpoint/2010/main" val="1660028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A88FF-F3E9-ACD7-D800-D0670FFD0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0"/>
            <a:ext cx="10364451" cy="1082381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«Правильно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неправильно»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ED02C81-0526-B2E0-38A6-226599999F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78" y="1082381"/>
            <a:ext cx="4754563" cy="508981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C15AEFA-F204-E071-FE94-231C55F675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008" y="1082381"/>
            <a:ext cx="4069814" cy="5089819"/>
          </a:xfrm>
        </p:spPr>
      </p:pic>
    </p:spTree>
    <p:extLst>
      <p:ext uri="{BB962C8B-B14F-4D97-AF65-F5344CB8AC3E}">
        <p14:creationId xmlns:p14="http://schemas.microsoft.com/office/powerpoint/2010/main" val="3106156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29FC5-6539-F14E-B6F3-12D057885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041008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«Сборник упражнений»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4A4536A-DD1D-DBA9-07EB-2DE370D8FF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7" y="1702191"/>
            <a:ext cx="4913937" cy="3689030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216C10F9-6A8D-CA76-D4B6-30BBE09621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5" y="1702192"/>
            <a:ext cx="4754563" cy="3689030"/>
          </a:xfrm>
        </p:spPr>
      </p:pic>
    </p:spTree>
    <p:extLst>
      <p:ext uri="{BB962C8B-B14F-4D97-AF65-F5344CB8AC3E}">
        <p14:creationId xmlns:p14="http://schemas.microsoft.com/office/powerpoint/2010/main" val="3017827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4506A-4CD9-E7DB-3679-8BC6657D3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219199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«сборник упражнений»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2580B95-6501-A264-3B1D-907FF4DD99C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9" y="1871003"/>
            <a:ext cx="5461782" cy="305064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C8F6794-49E4-23A8-4403-F0AB7222C91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71003"/>
            <a:ext cx="5461781" cy="2581195"/>
          </a:xfrm>
        </p:spPr>
      </p:pic>
    </p:spTree>
    <p:extLst>
      <p:ext uri="{BB962C8B-B14F-4D97-AF65-F5344CB8AC3E}">
        <p14:creationId xmlns:p14="http://schemas.microsoft.com/office/powerpoint/2010/main" val="13777287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6904D-03DC-3D43-31F1-10495F7C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12541"/>
            <a:ext cx="10364451" cy="137863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«Логический/хронологический порядок»</a:t>
            </a:r>
            <a:br>
              <a:rPr lang="ru-RU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EA62B46-281B-BD8B-2372-E298E75FF3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970671"/>
            <a:ext cx="4754563" cy="5201529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B14EDD0-5533-9CAD-2881-E8C039CE85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22" y="970671"/>
            <a:ext cx="4352403" cy="5201529"/>
          </a:xfrm>
        </p:spPr>
      </p:pic>
    </p:spTree>
    <p:extLst>
      <p:ext uri="{BB962C8B-B14F-4D97-AF65-F5344CB8AC3E}">
        <p14:creationId xmlns:p14="http://schemas.microsoft.com/office/powerpoint/2010/main" val="18416533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B55E9-48D8-AAFA-AB83-D94A59E1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12118"/>
          </a:xfrm>
        </p:spPr>
        <p:txBody>
          <a:bodyPr>
            <a:normAutofit/>
          </a:bodyPr>
          <a:lstStyle/>
          <a:p>
            <a:pPr indent="332740"/>
            <a:r>
              <a:rPr lang="ru-RU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заключение следует сказать, что достичь развития функциональной грамотности в процессе обучения иностранному языку можно различными способами. Отмечено, что При применении заданий для формирования функциональной грамотности, учащиеся с большим интересом учатся и легче преодолевают коммуникативные барьеры в общении.</a:t>
            </a:r>
            <a:br>
              <a:rPr lang="ru-RU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Развитие функциональной грамотности на уроках иностранного языка действительно расширяет кругозор, формирует мировоззрение и ведет к осознанному обучению, создает мотивацию для выполнения более сложных заданий.</a:t>
            </a:r>
            <a:b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4470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8566C7-28A7-5BBB-A5DA-6E7DF45A3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6443002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Литература</a:t>
            </a:r>
            <a:b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ru-RU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панфилова</a:t>
            </a: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Е.И. «К вопросу о формировании функциональной грамотности учащихся на уроках английского языка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концепт: современные научные исследования: актуальные теории и концепции. Выпуск 3.2015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url</a:t>
            </a:r>
            <a:b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Блохина С.А., </a:t>
            </a:r>
            <a:r>
              <a:rPr lang="ru-RU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вайсбурд</a:t>
            </a: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М.И. «Обучение пониманию иноязычного текста при чтении как деятельности»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// </a:t>
            </a:r>
            <a:r>
              <a:rPr lang="ru-RU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ияш</a:t>
            </a: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1997 № 1,2 с. 23-26</a:t>
            </a:r>
            <a:b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https://znanio.ru/media/kreativnoe-myshlenie-v-ramkah-funktsionalnoj-gramotnosti-shkolnikov-2656599</a:t>
            </a:r>
            <a:br>
              <a:rPr lang="en-US" sz="24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https://domodsch1.edumsko.ru/attestation/pisa/post/1206164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307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35CBF-0E52-15DD-A4AE-42A18D70D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6186"/>
          </a:xfrm>
        </p:spPr>
        <p:txBody>
          <a:bodyPr>
            <a:normAutofit fontScale="90000"/>
          </a:bodyPr>
          <a:lstStyle/>
          <a:p>
            <a:r>
              <a:rPr lang="ru-RU" sz="36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Целью обучения функциональной грамотности на уроках иностранного языка является совершенствование иноязычной компетенции, способность и готовность школьников использовать язык для решения коммуникативных задач. Создание на уроках благоприятной среды для формирования функциональной грамотности, ее коммуникативной составляющей, – одна из приоритетных задач развития образования сегодня.</a:t>
            </a:r>
            <a:br>
              <a:rPr lang="ru-RU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39123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1520B-CD2C-471C-7317-44ECB89B1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2771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Чем понятие «чтение» отличается от понятия «функциональное чтение»?</a:t>
            </a:r>
            <a:br>
              <a:rPr lang="ru-RU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Чтение</a:t>
            </a:r>
            <a:r>
              <a:rPr lang="ru-RU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это технология интеллектуального развития, способ обретения культуры, посредник в общении, средство для решения жизненных проблем. Без чтения невозможно интеллектуальное развитие и самообразование, которые продолжаются на протяжении всей жизни.</a:t>
            </a: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891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8AC7-8DD2-20D7-34E2-68F6E26C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68389"/>
          </a:xfrm>
        </p:spPr>
        <p:txBody>
          <a:bodyPr/>
          <a:lstStyle/>
          <a:p>
            <a:pPr indent="332740"/>
            <a:r>
              <a:rPr lang="ru-RU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Функциональное</a:t>
            </a:r>
            <a:r>
              <a:rPr lang="ru-RU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же чтение – это чтение с целью поиска информации для решения конкретной задачи, выполнения определенного задания или для получения информации из текста для понимания, преобразования текста и т.д.</a:t>
            </a: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379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FB2B6-7AFE-391A-16FE-2CB9EB8AF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51269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Достичь функциональной грамотности в </a:t>
            </a:r>
            <a:r>
              <a:rPr lang="ru-RU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прцессе</a:t>
            </a:r>
            <a:r>
              <a:rPr lang="ru-RU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обучения можно разными </a:t>
            </a:r>
            <a:r>
              <a:rPr lang="ru-RU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способами.Однако</a:t>
            </a:r>
            <a:r>
              <a:rPr lang="ru-RU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одним  из главных компонентов преподавания иностранного языка является заинтересованность обучающихся</a:t>
            </a:r>
            <a:r>
              <a:rPr lang="ru-RU" sz="40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3784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287989-2EC2-6223-E016-D7BBEA383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6186"/>
          </a:xfrm>
        </p:spPr>
        <p:txBody>
          <a:bodyPr>
            <a:normAutofit/>
          </a:bodyPr>
          <a:lstStyle/>
          <a:p>
            <a:pPr algn="l"/>
            <a:r>
              <a:rPr lang="ru-RU" sz="2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формирования читательской грамотности на уроках английского языка в начальной школе можно использовать упражнения, построенные на работе с разными форматами текстов:</a:t>
            </a:r>
            <a:br>
              <a:rPr lang="ru-RU" sz="2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 </a:t>
            </a:r>
            <a:r>
              <a:rPr lang="ru-RU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сплошные</a:t>
            </a:r>
            <a:r>
              <a:rPr lang="ru-RU" sz="2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(статьи, эссе, рассказы, письма), </a:t>
            </a:r>
            <a:br>
              <a:rPr lang="ru-RU" sz="2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 сплошные</a:t>
            </a:r>
            <a:r>
              <a:rPr lang="ru-RU" sz="2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(таблицы, графики),</a:t>
            </a:r>
            <a:br>
              <a:rPr lang="ru-RU" sz="2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 </a:t>
            </a:r>
            <a:r>
              <a:rPr lang="ru-RU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смешанные</a:t>
            </a:r>
            <a:r>
              <a:rPr lang="ru-RU" sz="2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(информация располагается как в сплошном, так и не в сплошном формате),</a:t>
            </a:r>
            <a:br>
              <a:rPr lang="ru-RU" sz="2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составные</a:t>
            </a:r>
            <a:r>
              <a:rPr lang="ru-RU" sz="2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(например, несколько сайтов разных туристических компаний, личные письма, биография, школьный учебник, официальные документы, блоги.</a:t>
            </a:r>
            <a:b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449140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252</TotalTime>
  <Words>1169</Words>
  <Application>Microsoft Office PowerPoint</Application>
  <PresentationFormat>Широкоэкранный</PresentationFormat>
  <Paragraphs>58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Arial</vt:lpstr>
      <vt:lpstr>Calibri</vt:lpstr>
      <vt:lpstr>Times New Roman</vt:lpstr>
      <vt:lpstr>Tw Cen MT</vt:lpstr>
      <vt:lpstr>Капля</vt:lpstr>
      <vt:lpstr>МБОУ Верховажская средняя школа им. Я.Я. Кремлева Районное методическое объединение учителей иностранного языка </vt:lpstr>
      <vt:lpstr>Изучение иностранных языков всегда являлось важным аспектом жизни человека. Иностранные языки знакомят нас с традициями и культурой других стран, помогают в общении с другими людьми во время путешествий, развивают мышление и память .  Основной целью обучения иностранному языку является формирование навыков свободного общения и практического применения полученных знаний, поэтому учитель на уроках работает по всем направлениям формирования функциональной грамотности.</vt:lpstr>
      <vt:lpstr>Функциональная грамотность – это способность человека использовать приобретаемые в течение жизни знания для решения широкого диапазона жизненных задач в различных сферах человеческой деятельности, общения и социальных отношений.</vt:lpstr>
      <vt:lpstr>Функциональная грамотность простыми словами — это умение применять в жизни знания и навыки, полученные в школе. Это уровень образованности, который может быть достигнут за время школьного обучения, предполагающий способность решать жизненные задачи в различных ее сферах.</vt:lpstr>
      <vt:lpstr>Целью обучения функциональной грамотности на уроках иностранного языка является совершенствование иноязычной компетенции, способность и готовность школьников использовать язык для решения коммуникативных задач. Создание на уроках благоприятной среды для формирования функциональной грамотности, ее коммуникативной составляющей, – одна из приоритетных задач развития образования сегодня. </vt:lpstr>
      <vt:lpstr>Чем понятие «чтение» отличается от понятия «функциональное чтение»?  Чтение – это технология интеллектуального развития, способ обретения культуры, посредник в общении, средство для решения жизненных проблем. Без чтения невозможно интеллектуальное развитие и самообразование, которые продолжаются на протяжении всей жизни. </vt:lpstr>
      <vt:lpstr>Функциональное же чтение – это чтение с целью поиска информации для решения конкретной задачи, выполнения определенного задания или для получения информации из текста для понимания, преобразования текста и т.д.   </vt:lpstr>
      <vt:lpstr>Достичь функциональной грамотности в прцессе обучения можно разными способами.Однако одним  из главных компонентов преподавания иностранного языка является заинтересованность обучающихся.</vt:lpstr>
      <vt:lpstr>Для формирования читательской грамотности на уроках английского языка в начальной школе можно использовать упражнения, построенные на работе с разными форматами текстов:   - сплошные (статьи, эссе, рассказы, письма),  -не сплошные (таблицы, графики), - смешанные (информация располагается как в сплошном, так и не в сплошном формате), -составные (например, несколько сайтов разных туристических компаний, личные письма, биография, школьный учебник, официальные документы, блоги. </vt:lpstr>
      <vt:lpstr>Математическая грамотность</vt:lpstr>
      <vt:lpstr>Финансовая грамотность</vt:lpstr>
      <vt:lpstr>Естественнонаучная грамотность</vt:lpstr>
      <vt:lpstr>Глобальные компетенции</vt:lpstr>
      <vt:lpstr>Креативное мышление</vt:lpstr>
      <vt:lpstr>Читательская грамотность</vt:lpstr>
      <vt:lpstr>Читательские  умения</vt:lpstr>
      <vt:lpstr>Вторая группа – это преобразование и интерпретация текста, для которой характерны:    – умение преобразовывать текст, используя новые формы представления информации: формулы, графики, диаграммы, таблицы;  – сравнивать и противопоставлять заключённую в тексте информацию разного характера;  – обнаруживать в тексте доводы в подтверждение выдвинутых тезисов и т.п. </vt:lpstr>
      <vt:lpstr>Третья группа – это оценка информации, содержащей умения:    – откликаться на содержание текста;  – оценивать утверждения, сделанные в тексте, исходя из своих представлений о мире;  – находить доводы в защиту своей точки зрения и т.п. </vt:lpstr>
      <vt:lpstr>В практике преподавания мы часто сталкиваемся с многочисленными дефицитами, проблемами и затруднениями, которые возникают у учащихся при работе с иноязычным текстом, а именно: – учащиеся не знают значений многих слов, не понимают смысла написанного или выделить ключевые слова; – не умеют читать диаграммы и озаглавить текст; – не в состоянии сформулировать вопрос; – не могут выбрать способ решения задачи; – не умеют актуализировать наличные умения и/или перенести знания и умения из одной области на другую и т.д. </vt:lpstr>
      <vt:lpstr>Для того, чтобы минимизировать проблемы и сформировать  функциональную  грамотность учащихся,  помогают  задания с использованием текстов. В начальной школе чаще всего используются сплошные тексты. Но важно соблюдать некоторые правила отбора таких текстов:  1. Текст должен быть интересен и должен содержать неизвестную, но актуальную информацию и развивать кругозор. 2. Уровень трудности текста должен соответствовать возрасту обучающегося, при необходимости нужно адаптировать текст, объем текста не должен превышать норму. 3. Незнакомые слова должны быть представлены в сносках. 4. Шрифт должен помогать легко читать; текст не должен быть перегружен цифрами, датами, терминами. 5. Иллюстрации должны не отвлекать, а помогать разобраться в содержании текста. 6. Текст должен быть структурирован. 7. Содержание текста должно опираться на жизненный опыт ребенка. </vt:lpstr>
      <vt:lpstr>Далее хотелось бы продемонстрировать различные приемы и задания, которые составляются к текстам из УМК линейки «Enjoy english», используемым на начальном этапе обучения. Все эти задания направлены на формирование читательской грамотности. </vt:lpstr>
      <vt:lpstr>Форматы текстов</vt:lpstr>
      <vt:lpstr>Форматы текстов</vt:lpstr>
      <vt:lpstr>Форматы текстов</vt:lpstr>
      <vt:lpstr>Изучение звуков</vt:lpstr>
      <vt:lpstr>Изучение звуков</vt:lpstr>
      <vt:lpstr>Назвать слова со звуками</vt:lpstr>
      <vt:lpstr>Чтение слов</vt:lpstr>
      <vt:lpstr>Чтение слов</vt:lpstr>
      <vt:lpstr>Найти слова с определенным звуком</vt:lpstr>
      <vt:lpstr>Приемы формирования читательской грамотности «Слушаем и повторяем»</vt:lpstr>
      <vt:lpstr>«Рифмы»</vt:lpstr>
      <vt:lpstr>«Восстановление/ заполнение пропусков»</vt:lpstr>
      <vt:lpstr>«Восстановление/ заполнение пропусков»</vt:lpstr>
      <vt:lpstr>«Восстановление/ заполнение пропусков»</vt:lpstr>
      <vt:lpstr>«Работа со словарем»</vt:lpstr>
      <vt:lpstr>«Ошибки»</vt:lpstr>
      <vt:lpstr>«Поиск грамматических форм и конструкций»</vt:lpstr>
      <vt:lpstr>«Ответы на вопросы»</vt:lpstr>
      <vt:lpstr>«Слушаем и читаем»</vt:lpstr>
      <vt:lpstr>«Ассоциации»</vt:lpstr>
      <vt:lpstr>«Правильно/неправильно»</vt:lpstr>
      <vt:lpstr>«Сборник упражнений»</vt:lpstr>
      <vt:lpstr>«сборник упражнений»</vt:lpstr>
      <vt:lpstr>«Логический/хронологический порядок» </vt:lpstr>
      <vt:lpstr>В заключение следует сказать, что достичь развития функциональной грамотности в процессе обучения иностранному языку можно различными способами. Отмечено, что При применении заданий для формирования функциональной грамотности, учащиеся с большим интересом учатся и легче преодолевают коммуникативные барьеры в общении. Развитие функциональной грамотности на уроках иностранного языка действительно расширяет кругозор, формирует мировоззрение и ведет к осознанному обучению, создает мотивацию для выполнения более сложных заданий. </vt:lpstr>
      <vt:lpstr>Литература  1. панфилова Е.И. «К вопросу о формировании функциональной грамотности учащихся на уроках английского языка/ концепт: современные научные исследования: актуальные теории и концепции. Выпуск 3.2015 url 2. Блохина С.А., вайсбурд М.И. «Обучение пониманию иноязычного текста при чтении как деятельности» // ияш 1997 № 1,2 с. 23-26 3. https://znanio.ru/media/kreativnoe-myshlenie-v-ramkah-funktsionalnoj-gramotnosti-shkolnikov-2656599 4. https://domodsch1.edumsko.ru/attestation/pisa/post/1206164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Верховажская средняя школа им. Я.Я. Кремлева Районное методическое объединение учителей иностранного языка </dc:title>
  <dc:creator>Елена Собенина</dc:creator>
  <cp:lastModifiedBy>Елена Собенина</cp:lastModifiedBy>
  <cp:revision>8</cp:revision>
  <dcterms:created xsi:type="dcterms:W3CDTF">2024-03-16T15:09:58Z</dcterms:created>
  <dcterms:modified xsi:type="dcterms:W3CDTF">2024-03-19T19:15:04Z</dcterms:modified>
</cp:coreProperties>
</file>