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89" r:id="rId2"/>
    <p:sldId id="507" r:id="rId3"/>
    <p:sldId id="494" r:id="rId4"/>
    <p:sldId id="497" r:id="rId5"/>
    <p:sldId id="495" r:id="rId6"/>
    <p:sldId id="500" r:id="rId7"/>
    <p:sldId id="504" r:id="rId8"/>
    <p:sldId id="505" r:id="rId9"/>
    <p:sldId id="506" r:id="rId10"/>
    <p:sldId id="390" r:id="rId11"/>
    <p:sldId id="491" r:id="rId12"/>
    <p:sldId id="499" r:id="rId13"/>
    <p:sldId id="502" r:id="rId14"/>
    <p:sldId id="503" r:id="rId15"/>
    <p:sldId id="469" r:id="rId16"/>
    <p:sldId id="481" r:id="rId17"/>
    <p:sldId id="275" r:id="rId18"/>
    <p:sldId id="276" r:id="rId19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7B1"/>
    <a:srgbClr val="466F86"/>
    <a:srgbClr val="E6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51"/>
  </p:normalViewPr>
  <p:slideViewPr>
    <p:cSldViewPr snapToGrid="0">
      <p:cViewPr>
        <p:scale>
          <a:sx n="70" d="100"/>
          <a:sy n="70" d="100"/>
        </p:scale>
        <p:origin x="-1790" y="-264"/>
      </p:cViewPr>
      <p:guideLst>
        <p:guide orient="horz" pos="2239"/>
        <p:guide pos="29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63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5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Рисунок 7" descr="Изображение выглядит как текст, вешалка, лампа, векторная графика  Автоматически созданное описани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596" name="Заголовок 1"/>
          <p:cNvSpPr>
            <a:spLocks noGrp="1"/>
          </p:cNvSpPr>
          <p:nvPr>
            <p:ph type="ctrTitle"/>
          </p:nvPr>
        </p:nvSpPr>
        <p:spPr>
          <a:xfrm>
            <a:off x="796635" y="1122363"/>
            <a:ext cx="7564582" cy="2387600"/>
          </a:xfrm>
        </p:spPr>
        <p:txBody>
          <a:bodyPr anchor="b">
            <a:normAutofit/>
          </a:bodyPr>
          <a:lstStyle>
            <a:lvl1pPr algn="ctr">
              <a:defRPr sz="7200" b="1"/>
            </a:lvl1pPr>
          </a:lstStyle>
          <a:p>
            <a:r>
              <a:rPr lang="ru-RU" sz="5400" dirty="0"/>
              <a:t>Образец заголовка</a:t>
            </a:r>
            <a:endParaRPr lang="x-none" sz="5400" dirty="0"/>
          </a:p>
        </p:txBody>
      </p:sp>
      <p:sp>
        <p:nvSpPr>
          <p:cNvPr id="104859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6635" y="3602038"/>
            <a:ext cx="7564582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466F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z="1800" dirty="0"/>
              <a:t>Образец подзаголовка</a:t>
            </a:r>
            <a:endParaRPr lang="x-none" sz="1800" dirty="0"/>
          </a:p>
        </p:txBody>
      </p:sp>
      <p:sp>
        <p:nvSpPr>
          <p:cNvPr id="104859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59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0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1048649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104865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5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z="3300"/>
              <a:t>Образец заголовка</a:t>
            </a:r>
            <a:endParaRPr lang="x-none" sz="3300"/>
          </a:p>
        </p:txBody>
      </p:sp>
      <p:sp>
        <p:nvSpPr>
          <p:cNvPr id="1048638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63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4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4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104861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10486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z="4500"/>
              <a:t>Образец заголовка</a:t>
            </a:r>
            <a:endParaRPr lang="x-none" sz="4500"/>
          </a:p>
        </p:txBody>
      </p:sp>
      <p:sp>
        <p:nvSpPr>
          <p:cNvPr id="1048654" name="Текст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z="1800"/>
              <a:t>Образец текста</a:t>
            </a:r>
          </a:p>
        </p:txBody>
      </p:sp>
      <p:sp>
        <p:nvSpPr>
          <p:cNvPr id="104865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5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1048659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660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66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6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z="3300"/>
              <a:t>Образец заголовка</a:t>
            </a:r>
            <a:endParaRPr lang="x-none" sz="3300"/>
          </a:p>
        </p:txBody>
      </p:sp>
      <p:sp>
        <p:nvSpPr>
          <p:cNvPr id="1048665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z="1800"/>
              <a:t>Образец текста</a:t>
            </a:r>
          </a:p>
        </p:txBody>
      </p:sp>
      <p:sp>
        <p:nvSpPr>
          <p:cNvPr id="1048666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667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z="1800"/>
              <a:t>Образец текста</a:t>
            </a:r>
          </a:p>
        </p:txBody>
      </p:sp>
      <p:sp>
        <p:nvSpPr>
          <p:cNvPr id="1048668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66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7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104863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3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3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58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5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z="2400"/>
              <a:t>Образец заголовка</a:t>
            </a:r>
            <a:endParaRPr lang="x-none" sz="2400"/>
          </a:p>
        </p:txBody>
      </p:sp>
      <p:sp>
        <p:nvSpPr>
          <p:cNvPr id="104867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z="2400"/>
              <a:t>Образец текста</a:t>
            </a:r>
          </a:p>
          <a:p>
            <a:pPr lvl="1"/>
            <a:r>
              <a:rPr lang="ru-RU" sz="2100"/>
              <a:t>Второй уровень</a:t>
            </a:r>
          </a:p>
          <a:p>
            <a:pPr lvl="2"/>
            <a:r>
              <a:rPr lang="ru-RU" sz="1800"/>
              <a:t>Третий уровень</a:t>
            </a:r>
          </a:p>
          <a:p>
            <a:pPr lvl="3"/>
            <a:r>
              <a:rPr lang="ru-RU" sz="1500"/>
              <a:t>Четвертый уровень</a:t>
            </a:r>
          </a:p>
          <a:p>
            <a:pPr lvl="4"/>
            <a:r>
              <a:rPr lang="ru-RU" sz="1500"/>
              <a:t>Пятый уровень</a:t>
            </a:r>
            <a:endParaRPr lang="x-none" sz="1500"/>
          </a:p>
        </p:txBody>
      </p:sp>
      <p:sp>
        <p:nvSpPr>
          <p:cNvPr id="104867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z="1200"/>
              <a:t>Образец текста</a:t>
            </a:r>
          </a:p>
        </p:txBody>
      </p:sp>
      <p:sp>
        <p:nvSpPr>
          <p:cNvPr id="104867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7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z="2400"/>
              <a:t>Образец заголовка</a:t>
            </a:r>
            <a:endParaRPr lang="x-none" sz="2400"/>
          </a:p>
        </p:txBody>
      </p:sp>
      <p:sp>
        <p:nvSpPr>
          <p:cNvPr id="104864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104864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z="1200"/>
              <a:t>Образец текста</a:t>
            </a:r>
          </a:p>
        </p:txBody>
      </p:sp>
      <p:sp>
        <p:nvSpPr>
          <p:cNvPr id="104864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x-none" smtClean="0"/>
              <a:t>09.03.2024</a:t>
            </a:fld>
            <a:endParaRPr lang="x-none"/>
          </a:p>
        </p:txBody>
      </p:sp>
      <p:sp>
        <p:nvSpPr>
          <p:cNvPr id="104864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4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386195" y="173469"/>
            <a:ext cx="7886700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300" dirty="0"/>
              <a:t>Образец заголовка</a:t>
            </a:r>
            <a:endParaRPr lang="x-none" sz="3300" dirty="0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z="2100"/>
              <a:t>Образец текста</a:t>
            </a:r>
          </a:p>
          <a:p>
            <a:pPr lvl="1"/>
            <a:r>
              <a:rPr lang="ru-RU" sz="1800"/>
              <a:t>Второй уровень</a:t>
            </a:r>
          </a:p>
          <a:p>
            <a:pPr lvl="2"/>
            <a:r>
              <a:rPr lang="ru-RU" sz="1500"/>
              <a:t>Третий уровень</a:t>
            </a:r>
          </a:p>
          <a:p>
            <a:pPr lvl="3"/>
            <a:r>
              <a:rPr lang="ru-RU" sz="1350"/>
              <a:t>Четвертый уровень</a:t>
            </a:r>
          </a:p>
          <a:p>
            <a:pPr lvl="4"/>
            <a:r>
              <a:rPr lang="ru-RU" sz="1350"/>
              <a:t>Пятый уровень</a:t>
            </a:r>
            <a:endParaRPr lang="x-none" sz="1350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2E9D-0DA1-462D-ADB3-D4E8934D88E0}" type="datetimeFigureOut">
              <a:rPr lang="x-none" sz="900" smtClean="0"/>
              <a:t>09.03.2024</a:t>
            </a:fld>
            <a:endParaRPr lang="x-none" sz="900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DC2-A2E3-4F5B-BB48-E72879F28D67}" type="slidenum">
              <a:rPr lang="x-none" sz="900" smtClean="0"/>
              <a:t>‹#›</a:t>
            </a:fld>
            <a:endParaRPr lang="x-none" sz="9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47" y="1672975"/>
            <a:ext cx="3185248" cy="4505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mage1"/>
          <p:cNvSpPr>
            <a:spLocks/>
          </p:cNvSpPr>
          <p:nvPr/>
        </p:nvSpPr>
        <p:spPr>
          <a:xfrm>
            <a:off x="-1" y="0"/>
            <a:ext cx="7915275" cy="1600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r>
              <a:rPr lang="ru-RU" sz="2400" b="1" i="1" u="dbl" dirty="0"/>
              <a:t>Прочитай высказывание Н.М. Карамзина и вставь пропущенное слово. </a:t>
            </a:r>
            <a:endParaRPr lang="ru-RU" sz="2400" b="1" i="1" u="dbl" dirty="0" smtClean="0"/>
          </a:p>
          <a:p>
            <a:r>
              <a:rPr lang="en-US" sz="2400" b="1" i="1" u="dbl" dirty="0" err="1" smtClean="0"/>
              <a:t>Как</a:t>
            </a:r>
            <a:r>
              <a:rPr lang="en-US" sz="2400" b="1" i="1" u="dbl" dirty="0" smtClean="0"/>
              <a:t> </a:t>
            </a:r>
            <a:r>
              <a:rPr lang="en-US" sz="2400" b="1" i="1" u="dbl" dirty="0" err="1"/>
              <a:t>ты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думаешь</a:t>
            </a:r>
            <a:r>
              <a:rPr lang="en-US" sz="2400" b="1" i="1" u="dbl" dirty="0"/>
              <a:t>, </a:t>
            </a:r>
            <a:r>
              <a:rPr lang="en-US" sz="2400" b="1" i="1" u="dbl" dirty="0" err="1"/>
              <a:t>на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какую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тему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будет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наш</a:t>
            </a:r>
            <a:r>
              <a:rPr lang="en-US" sz="2400" b="1" i="1" u="dbl" dirty="0"/>
              <a:t> </a:t>
            </a:r>
            <a:r>
              <a:rPr lang="en-US" sz="2400" b="1" i="1" u="dbl" dirty="0" err="1"/>
              <a:t>урок</a:t>
            </a:r>
            <a:r>
              <a:rPr lang="en-US" sz="2400" b="1" i="1" u="dbl" dirty="0"/>
              <a:t>?</a:t>
            </a:r>
            <a:endParaRPr lang="ru-RU" sz="2400" dirty="0"/>
          </a:p>
        </p:txBody>
      </p:sp>
      <p:sp>
        <p:nvSpPr>
          <p:cNvPr id="9" name="Image1"/>
          <p:cNvSpPr>
            <a:spLocks/>
          </p:cNvSpPr>
          <p:nvPr/>
        </p:nvSpPr>
        <p:spPr>
          <a:xfrm>
            <a:off x="367393" y="1906587"/>
            <a:ext cx="5589813" cy="403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effectLst/>
                <a:latin typeface="Calibri"/>
                <a:ea typeface="SimSun"/>
                <a:cs typeface="Arial"/>
              </a:rPr>
              <a:t>Я не верю той _________ к отечеству, которая презирает его летописи или не занимается ими: надобно знать, что ___________; а чтобы знать настоящее, должно иметь сведения о прошедшем.</a:t>
            </a:r>
            <a:endParaRPr lang="ru-RU" sz="1600" dirty="0">
              <a:effectLst/>
              <a:latin typeface="Calibri"/>
              <a:ea typeface="SimSun"/>
              <a:cs typeface="Arial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Calibri"/>
                <a:ea typeface="SimSun"/>
                <a:cs typeface="Arial"/>
              </a:rPr>
              <a:t>Н.М. </a:t>
            </a:r>
            <a:r>
              <a:rPr lang="en-US" sz="2400" i="1" dirty="0" err="1">
                <a:effectLst/>
                <a:latin typeface="Calibri"/>
                <a:ea typeface="SimSun"/>
                <a:cs typeface="Arial"/>
              </a:rPr>
              <a:t>Карамзин</a:t>
            </a: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90801" y="2441800"/>
            <a:ext cx="1366836" cy="37147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ЛЮБВИ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30374" y="3740149"/>
            <a:ext cx="1431925" cy="37147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ЛЮБИШЬ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1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775731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873784"/>
              </p:ext>
            </p:extLst>
          </p:nvPr>
        </p:nvGraphicFramePr>
        <p:xfrm>
          <a:off x="497115" y="1626822"/>
          <a:ext cx="8020050" cy="43504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827983"/>
                <a:gridCol w="2767541"/>
                <a:gridCol w="2424526"/>
              </a:tblGrid>
              <a:tr h="723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</a:rPr>
                        <a:t>Термин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Существенные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признаки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Факты, события для анализа</a:t>
                      </a:r>
                      <a:endParaRPr lang="ru-RU" sz="180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761114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А) Преданность и любовь к своему Отечеству у всего народа.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А) </a:t>
                      </a:r>
                      <a:r>
                        <a:rPr lang="en-US" sz="2400" dirty="0" err="1">
                          <a:effectLst/>
                        </a:rPr>
                        <a:t>Великая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Отечественная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война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916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Б)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Пожертвовал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собой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Б</a:t>
                      </a:r>
                      <a:r>
                        <a:rPr lang="en-US" sz="2400" dirty="0">
                          <a:effectLst/>
                        </a:rPr>
                        <a:t>) </a:t>
                      </a:r>
                      <a:r>
                        <a:rPr lang="en-US" sz="2400" dirty="0" err="1">
                          <a:effectLst/>
                        </a:rPr>
                        <a:t>Иван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Сусанин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331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В) Любовь к Родине проявляется через помощь гражданам страны.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В</a:t>
                      </a:r>
                      <a:r>
                        <a:rPr lang="en-US" sz="2400" dirty="0">
                          <a:effectLst/>
                        </a:rPr>
                        <a:t>) </a:t>
                      </a:r>
                      <a:r>
                        <a:rPr lang="en-US" sz="2400" dirty="0" err="1">
                          <a:effectLst/>
                        </a:rPr>
                        <a:t>Волонтеры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707572" y="3897085"/>
            <a:ext cx="2471058" cy="71845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ПАТРИОТИЗМ</a:t>
            </a:r>
            <a:endParaRPr lang="ru-RU" sz="2800" b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3186">
            <a:off x="6496381" y="133126"/>
            <a:ext cx="2003677" cy="137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775731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2" name="Image1"/>
          <p:cNvSpPr>
            <a:spLocks/>
          </p:cNvSpPr>
          <p:nvPr/>
        </p:nvSpPr>
        <p:spPr>
          <a:xfrm>
            <a:off x="362403" y="1088571"/>
            <a:ext cx="6299654" cy="53013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kern="1800" dirty="0">
                <a:effectLst/>
                <a:latin typeface="Times New Roman CYR"/>
                <a:ea typeface="Times New Roman"/>
                <a:cs typeface="Arial"/>
              </a:rPr>
              <a:t>Наше Отечество, наша Родина — матушка Россия. Отечеством мы зовём Россию потому, что в ней жили испокон веку отцы и деды наши. Родиной мы зовём её потому, что в ней мы родились, в  ней  говорят родным нам языком и всё в ней для нас родное; а матерью — потому, что она вскормила нас своим хлебом, вспоила своими водами, выучила своему языку, как мать, защищает и бережёт нас от всяких врагов. Много есть на свете и кроме России всяких хороших государств и земель, но одна у человека родная мать — одна у него и Родина. 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Calibri"/>
                <a:ea typeface="SimSun"/>
                <a:cs typeface="Arial"/>
              </a:rPr>
              <a:t>К. Д. </a:t>
            </a:r>
            <a:r>
              <a:rPr lang="en-US" sz="2000" dirty="0" err="1">
                <a:effectLst/>
                <a:latin typeface="Calibri"/>
                <a:ea typeface="SimSun"/>
                <a:cs typeface="Arial"/>
              </a:rPr>
              <a:t>Ушинский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856" y="39078"/>
            <a:ext cx="6422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dbl" dirty="0"/>
              <a:t>Прочитай </a:t>
            </a:r>
            <a:r>
              <a:rPr lang="ru-RU" sz="2400" b="1" u="dbl" dirty="0" smtClean="0"/>
              <a:t>текст. </a:t>
            </a:r>
            <a:r>
              <a:rPr lang="ru-RU" sz="2400" b="1" u="dbl" dirty="0"/>
              <a:t>Выдели главную мысль.</a:t>
            </a:r>
            <a:endParaRPr lang="ru-RU" sz="2400" dirty="0"/>
          </a:p>
          <a:p>
            <a:r>
              <a:rPr lang="ru-RU" sz="2400" dirty="0"/>
              <a:t> 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830">
            <a:off x="6448388" y="1883127"/>
            <a:ext cx="2736941" cy="361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775731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5" name="Image1"/>
          <p:cNvSpPr>
            <a:spLocks/>
          </p:cNvSpPr>
          <p:nvPr/>
        </p:nvSpPr>
        <p:spPr>
          <a:xfrm>
            <a:off x="337457" y="887864"/>
            <a:ext cx="5508172" cy="54367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А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чём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самая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большая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цель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жизни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?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думаю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увеличивать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добро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окружающем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нас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А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добро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—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это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прежде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всего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счастье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всех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людей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Оно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слагается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из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многого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каждый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раз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жизнь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ставит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перед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человеком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задачу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которую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важно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уметь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решать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Можно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мелочи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сделать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добро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человеку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можно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крупном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думать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мелочь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крупное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нельзя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разделять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Многое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как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уже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говорил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начинается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мелочей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зарождается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детстве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близком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Ребенок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любит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свою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мать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своего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отца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братьев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сестер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свою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семью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свой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дом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Постепенно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расширяясь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его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привязанности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распространяются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на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школу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село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город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,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всю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свою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страну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.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А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это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уже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совсем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большое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и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глубокое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Times New Roman CYR"/>
              </a:rPr>
              <a:t>чувство…</a:t>
            </a:r>
            <a:r>
              <a:rPr lang="ru-RU" kern="1800" dirty="0">
                <a:solidFill>
                  <a:srgbClr val="000000"/>
                </a:solidFill>
                <a:effectLst/>
                <a:latin typeface="Times New Roman CYR"/>
                <a:ea typeface="Times New Roman"/>
                <a:cs typeface="Arial"/>
              </a:rPr>
              <a:t> 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alibri"/>
                <a:ea typeface="SimSun"/>
                <a:cs typeface="Arial"/>
              </a:rPr>
              <a:t>Д. С. Лихачев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856" y="39078"/>
            <a:ext cx="6422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dbl" dirty="0"/>
              <a:t>Прочитай </a:t>
            </a:r>
            <a:r>
              <a:rPr lang="ru-RU" sz="2400" b="1" u="dbl" dirty="0" smtClean="0"/>
              <a:t>текст. </a:t>
            </a:r>
            <a:r>
              <a:rPr lang="ru-RU" sz="2400" b="1" u="dbl" dirty="0"/>
              <a:t>Выдели главную мысль.</a:t>
            </a:r>
            <a:endParaRPr lang="ru-RU" sz="2400" dirty="0"/>
          </a:p>
          <a:p>
            <a:r>
              <a:rPr lang="ru-RU" sz="2400" dirty="0"/>
              <a:t> 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617">
            <a:off x="6151162" y="1796142"/>
            <a:ext cx="2631561" cy="4029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8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1"/>
          <p:cNvSpPr>
            <a:spLocks/>
          </p:cNvSpPr>
          <p:nvPr/>
        </p:nvSpPr>
        <p:spPr>
          <a:xfrm>
            <a:off x="0" y="0"/>
            <a:ext cx="6667500" cy="170497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0" name="Image1"/>
          <p:cNvSpPr>
            <a:spLocks/>
          </p:cNvSpPr>
          <p:nvPr/>
        </p:nvSpPr>
        <p:spPr>
          <a:xfrm>
            <a:off x="6417491" y="1603420"/>
            <a:ext cx="2241980" cy="3511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Занимается спортом.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2" name="Image1"/>
          <p:cNvSpPr>
            <a:spLocks/>
          </p:cNvSpPr>
          <p:nvPr/>
        </p:nvSpPr>
        <p:spPr>
          <a:xfrm>
            <a:off x="433931" y="1427480"/>
            <a:ext cx="3109118" cy="40259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Готов встать на защиту </a:t>
            </a:r>
            <a:r>
              <a:rPr lang="ru-RU" sz="1600" dirty="0" smtClean="0"/>
              <a:t>Родины.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3" name="Image1"/>
          <p:cNvSpPr>
            <a:spLocks/>
          </p:cNvSpPr>
          <p:nvPr/>
        </p:nvSpPr>
        <p:spPr>
          <a:xfrm>
            <a:off x="5684068" y="455250"/>
            <a:ext cx="1907349" cy="62152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Хорошо учится.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4" name="Image1"/>
          <p:cNvSpPr>
            <a:spLocks/>
          </p:cNvSpPr>
          <p:nvPr/>
        </p:nvSpPr>
        <p:spPr>
          <a:xfrm rot="2134113">
            <a:off x="3984492" y="2077477"/>
            <a:ext cx="2144427" cy="5008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dirty="0"/>
              <a:t>Не любит работать. </a:t>
            </a:r>
          </a:p>
        </p:txBody>
      </p:sp>
      <p:sp>
        <p:nvSpPr>
          <p:cNvPr id="18" name="Image1"/>
          <p:cNvSpPr>
            <a:spLocks/>
          </p:cNvSpPr>
          <p:nvPr/>
        </p:nvSpPr>
        <p:spPr>
          <a:xfrm>
            <a:off x="23495" y="188595"/>
            <a:ext cx="5509895" cy="6203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dbl" dirty="0" smtClean="0">
                <a:effectLst/>
                <a:latin typeface="Calibri"/>
                <a:ea typeface="SimSun"/>
                <a:cs typeface="Arial"/>
              </a:rPr>
              <a:t>Что не характеризует патриота?</a:t>
            </a:r>
            <a:endParaRPr lang="ru-RU" sz="20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9" name="Image1"/>
          <p:cNvSpPr>
            <a:spLocks/>
          </p:cNvSpPr>
          <p:nvPr/>
        </p:nvSpPr>
        <p:spPr>
          <a:xfrm>
            <a:off x="838312" y="3549559"/>
            <a:ext cx="2241980" cy="3511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Любит животных.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0" name="Image1"/>
          <p:cNvSpPr>
            <a:spLocks/>
          </p:cNvSpPr>
          <p:nvPr/>
        </p:nvSpPr>
        <p:spPr>
          <a:xfrm rot="2743572">
            <a:off x="6025721" y="3117586"/>
            <a:ext cx="3025520" cy="3511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dirty="0"/>
              <a:t>Не слушается своих родителей. </a:t>
            </a:r>
          </a:p>
        </p:txBody>
      </p:sp>
      <p:sp>
        <p:nvSpPr>
          <p:cNvPr id="21" name="Image1"/>
          <p:cNvSpPr>
            <a:spLocks/>
          </p:cNvSpPr>
          <p:nvPr/>
        </p:nvSpPr>
        <p:spPr>
          <a:xfrm>
            <a:off x="1981582" y="2485734"/>
            <a:ext cx="2241980" cy="52673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/>
              <a:t>Любит то место, </a:t>
            </a:r>
            <a:r>
              <a:rPr lang="ru-RU" sz="1600" dirty="0"/>
              <a:t>где родился и вырос.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2" name="Image1"/>
          <p:cNvSpPr>
            <a:spLocks/>
          </p:cNvSpPr>
          <p:nvPr/>
        </p:nvSpPr>
        <p:spPr>
          <a:xfrm rot="20632438">
            <a:off x="3690347" y="3369562"/>
            <a:ext cx="1807753" cy="3511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dirty="0"/>
              <a:t>Не хочет учиться. </a:t>
            </a:r>
          </a:p>
        </p:txBody>
      </p:sp>
      <p:sp>
        <p:nvSpPr>
          <p:cNvPr id="23" name="Image1"/>
          <p:cNvSpPr>
            <a:spLocks/>
          </p:cNvSpPr>
          <p:nvPr/>
        </p:nvSpPr>
        <p:spPr>
          <a:xfrm rot="1258428">
            <a:off x="6327635" y="4528434"/>
            <a:ext cx="2241980" cy="695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Не только любит, но и охраняет природу.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4" name="Image1"/>
          <p:cNvSpPr>
            <a:spLocks/>
          </p:cNvSpPr>
          <p:nvPr/>
        </p:nvSpPr>
        <p:spPr>
          <a:xfrm>
            <a:off x="360360" y="4247187"/>
            <a:ext cx="2241980" cy="5255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Любит и не забывает свою мать, свой дом.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5" name="Image1"/>
          <p:cNvSpPr>
            <a:spLocks/>
          </p:cNvSpPr>
          <p:nvPr/>
        </p:nvSpPr>
        <p:spPr>
          <a:xfrm>
            <a:off x="433931" y="5621606"/>
            <a:ext cx="2495436" cy="716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Знает государственную символику.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6" name="Image1"/>
          <p:cNvSpPr>
            <a:spLocks/>
          </p:cNvSpPr>
          <p:nvPr/>
        </p:nvSpPr>
        <p:spPr>
          <a:xfrm>
            <a:off x="3425212" y="4257419"/>
            <a:ext cx="2598248" cy="70113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dirty="0"/>
              <a:t>С гордостью осознаёт, что нет на Земле страны </a:t>
            </a:r>
          </a:p>
          <a:p>
            <a:pPr fontAlgn="base"/>
            <a:r>
              <a:rPr lang="ru-RU" sz="1600" dirty="0"/>
              <a:t>лучше нашей.</a:t>
            </a: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7" name="Image1"/>
          <p:cNvSpPr>
            <a:spLocks/>
          </p:cNvSpPr>
          <p:nvPr/>
        </p:nvSpPr>
        <p:spPr>
          <a:xfrm>
            <a:off x="6362292" y="5833636"/>
            <a:ext cx="1714908" cy="3511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dirty="0"/>
              <a:t>Бросает мусор. </a:t>
            </a:r>
          </a:p>
        </p:txBody>
      </p:sp>
      <p:sp>
        <p:nvSpPr>
          <p:cNvPr id="4" name="Овал 3"/>
          <p:cNvSpPr/>
          <p:nvPr/>
        </p:nvSpPr>
        <p:spPr>
          <a:xfrm>
            <a:off x="3543049" y="5602070"/>
            <a:ext cx="2266456" cy="8640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04" y="1531711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Любовь к </a:t>
            </a:r>
            <a:r>
              <a:rPr lang="ru-RU" dirty="0" smtClean="0"/>
              <a:t>Родине </a:t>
            </a:r>
            <a:r>
              <a:rPr lang="ru-RU" dirty="0"/>
              <a:t>включает в себя заботу об интересах и исторических судьбах страны и готовность ради неё к самопожертвованию;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верность Родине</a:t>
            </a:r>
            <a:r>
              <a:rPr lang="ru-RU" dirty="0"/>
              <a:t>, ведущей борьбу с врагами;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гордость </a:t>
            </a:r>
            <a:r>
              <a:rPr lang="ru-RU" dirty="0"/>
              <a:t>за социальные и культурные достижения своей страны, сочувствие к страданиям народа и отрицательное отношение к социальным порокам общества; 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уважение </a:t>
            </a:r>
            <a:r>
              <a:rPr lang="ru-RU" dirty="0"/>
              <a:t>к историческому прошлому </a:t>
            </a:r>
            <a:r>
              <a:rPr lang="ru-RU" dirty="0" smtClean="0"/>
              <a:t>Родины </a:t>
            </a:r>
            <a:r>
              <a:rPr lang="ru-RU" dirty="0"/>
              <a:t>и унаследованным от него традициям; привязанность к месту жительства.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8363">
            <a:off x="3130489" y="1662759"/>
            <a:ext cx="2884715" cy="916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45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1"/>
          <p:cNvSpPr>
            <a:spLocks/>
          </p:cNvSpPr>
          <p:nvPr/>
        </p:nvSpPr>
        <p:spPr>
          <a:xfrm>
            <a:off x="0" y="0"/>
            <a:ext cx="6667500" cy="170497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0" name="Image1"/>
          <p:cNvSpPr>
            <a:spLocks/>
          </p:cNvSpPr>
          <p:nvPr/>
        </p:nvSpPr>
        <p:spPr>
          <a:xfrm>
            <a:off x="315468" y="5153434"/>
            <a:ext cx="2647124" cy="103095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Calibri"/>
                <a:ea typeface="SimSun"/>
                <a:cs typeface="Arial"/>
              </a:rPr>
              <a:t>Самое лучшее место - 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1" name="Image1"/>
          <p:cNvSpPr>
            <a:spLocks/>
          </p:cNvSpPr>
          <p:nvPr/>
        </p:nvSpPr>
        <p:spPr>
          <a:xfrm>
            <a:off x="5642610" y="1143001"/>
            <a:ext cx="2129790" cy="870856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0C0C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Calibri"/>
                <a:ea typeface="SimSun"/>
                <a:cs typeface="Arial"/>
              </a:rPr>
              <a:t>Родина. (</a:t>
            </a:r>
            <a:r>
              <a:rPr lang="ru-RU" sz="2400" dirty="0" err="1">
                <a:effectLst/>
                <a:latin typeface="Calibri"/>
                <a:ea typeface="SimSun"/>
                <a:cs typeface="Arial"/>
              </a:rPr>
              <a:t>лакская</a:t>
            </a:r>
            <a:r>
              <a:rPr lang="ru-RU" sz="2400" dirty="0">
                <a:effectLst/>
                <a:latin typeface="Calibri"/>
                <a:ea typeface="SimSun"/>
                <a:cs typeface="Arial"/>
              </a:rPr>
              <a:t>)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2" name="Image1"/>
          <p:cNvSpPr>
            <a:spLocks/>
          </p:cNvSpPr>
          <p:nvPr/>
        </p:nvSpPr>
        <p:spPr>
          <a:xfrm>
            <a:off x="533401" y="1503679"/>
            <a:ext cx="1241742" cy="5996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Calibri"/>
                <a:ea typeface="SimSun"/>
                <a:cs typeface="Arial"/>
              </a:rPr>
              <a:t>Родина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3" name="Image1"/>
          <p:cNvSpPr>
            <a:spLocks/>
          </p:cNvSpPr>
          <p:nvPr/>
        </p:nvSpPr>
        <p:spPr>
          <a:xfrm>
            <a:off x="339153" y="2596515"/>
            <a:ext cx="2605659" cy="5929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effectLst/>
                <a:latin typeface="Calibri"/>
                <a:ea typeface="SimSun"/>
                <a:cs typeface="Arial"/>
              </a:rPr>
              <a:t>Путь на родину - </a:t>
            </a:r>
            <a:endParaRPr lang="ru-RU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4" name="Image1"/>
          <p:cNvSpPr>
            <a:spLocks/>
          </p:cNvSpPr>
          <p:nvPr/>
        </p:nvSpPr>
        <p:spPr>
          <a:xfrm>
            <a:off x="316416" y="3767592"/>
            <a:ext cx="2640460" cy="5381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effectLst/>
                <a:latin typeface="Calibri"/>
                <a:ea typeface="SimSun"/>
                <a:cs typeface="Arial"/>
              </a:rPr>
              <a:t>Чужбина - калина, </a:t>
            </a:r>
            <a:endParaRPr lang="ru-RU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5" name="Image1"/>
          <p:cNvSpPr>
            <a:spLocks/>
          </p:cNvSpPr>
          <p:nvPr/>
        </p:nvSpPr>
        <p:spPr>
          <a:xfrm>
            <a:off x="5670550" y="3776255"/>
            <a:ext cx="2863850" cy="1125629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0C0C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/>
                <a:ea typeface="SimSun"/>
                <a:cs typeface="Arial"/>
              </a:rPr>
              <a:t>самый короткий. (абхазская)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6" name="Image1"/>
          <p:cNvSpPr>
            <a:spLocks/>
          </p:cNvSpPr>
          <p:nvPr/>
        </p:nvSpPr>
        <p:spPr>
          <a:xfrm>
            <a:off x="5597842" y="2314618"/>
            <a:ext cx="3284901" cy="1186987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/>
                <a:ea typeface="SimSun"/>
                <a:cs typeface="Arial"/>
              </a:rPr>
              <a:t>золотая колыбель. (крымско-татарская)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7" name="Image1"/>
          <p:cNvSpPr>
            <a:spLocks/>
          </p:cNvSpPr>
          <p:nvPr/>
        </p:nvSpPr>
        <p:spPr>
          <a:xfrm>
            <a:off x="5642610" y="5153434"/>
            <a:ext cx="2814955" cy="899023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effectLst/>
              <a:latin typeface="Calibri"/>
              <a:ea typeface="SimSun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Calibri"/>
                <a:ea typeface="SimSun"/>
                <a:cs typeface="Arial"/>
              </a:rPr>
              <a:t>родина </a:t>
            </a:r>
            <a:r>
              <a:rPr lang="ru-RU" sz="2400" dirty="0">
                <a:effectLst/>
                <a:latin typeface="Calibri"/>
                <a:ea typeface="SimSun"/>
                <a:cs typeface="Arial"/>
              </a:rPr>
              <a:t>- малина. (русская)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  <p:sp>
        <p:nvSpPr>
          <p:cNvPr id="18" name="Image1"/>
          <p:cNvSpPr>
            <a:spLocks/>
          </p:cNvSpPr>
          <p:nvPr/>
        </p:nvSpPr>
        <p:spPr>
          <a:xfrm>
            <a:off x="23495" y="188595"/>
            <a:ext cx="7748905" cy="6203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dbl" dirty="0">
                <a:effectLst/>
                <a:latin typeface="Calibri"/>
                <a:ea typeface="SimSun"/>
                <a:cs typeface="Arial"/>
              </a:rPr>
              <a:t>Найди верную пару. Что объединяет все пословицы?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827529" y="1704975"/>
            <a:ext cx="3680642" cy="8915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5" idx="1"/>
          </p:cNvCxnSpPr>
          <p:nvPr/>
        </p:nvCxnSpPr>
        <p:spPr>
          <a:xfrm>
            <a:off x="2945673" y="2795587"/>
            <a:ext cx="2724877" cy="1543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872965" y="4011181"/>
            <a:ext cx="2724877" cy="148195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944812" y="1503680"/>
            <a:ext cx="2653030" cy="399585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1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45229" y="2355390"/>
            <a:ext cx="63790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«Патриотизм, чей бы то ни был, доказывается ни словом, а делом</a:t>
            </a:r>
            <a:r>
              <a:rPr lang="ru-RU" sz="3200" dirty="0" smtClean="0"/>
              <a:t>»</a:t>
            </a:r>
          </a:p>
          <a:p>
            <a:endParaRPr lang="ru-RU" sz="3200" dirty="0"/>
          </a:p>
          <a:p>
            <a:pPr algn="r"/>
            <a:r>
              <a:rPr lang="ru-RU" sz="3200" i="1" dirty="0" err="1"/>
              <a:t>В.Г.Белинский</a:t>
            </a:r>
            <a:endParaRPr lang="ru-RU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798">
            <a:off x="-2596243" y="821874"/>
            <a:ext cx="8603430" cy="447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Подзаголовок 1048586"/>
          <p:cNvSpPr txBox="1"/>
          <p:nvPr/>
        </p:nvSpPr>
        <p:spPr>
          <a:xfrm rot="21600000">
            <a:off x="526530" y="1524431"/>
            <a:ext cx="7564582" cy="9925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466F8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smtClean="0">
                <a:solidFill>
                  <a:srgbClr val="6897B1"/>
                </a:solidFill>
              </a:rPr>
              <a:t>ОЦЕНИ СЕБЯ</a:t>
            </a:r>
            <a:endParaRPr lang="ru-RU" sz="4000" i="1" dirty="0">
              <a:solidFill>
                <a:srgbClr val="6897B1"/>
              </a:solidFill>
            </a:endParaRPr>
          </a:p>
        </p:txBody>
      </p:sp>
      <p:sp>
        <p:nvSpPr>
          <p:cNvPr id="1048587" name="5-конечная звезда 1"/>
          <p:cNvSpPr/>
          <p:nvPr/>
        </p:nvSpPr>
        <p:spPr>
          <a:xfrm>
            <a:off x="124721" y="2598674"/>
            <a:ext cx="1634821" cy="133601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48588" name="5-конечная звезда 5"/>
          <p:cNvSpPr/>
          <p:nvPr/>
        </p:nvSpPr>
        <p:spPr>
          <a:xfrm>
            <a:off x="7384501" y="2598674"/>
            <a:ext cx="1634821" cy="1336017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48589" name="5-конечная звезда 6"/>
          <p:cNvSpPr/>
          <p:nvPr/>
        </p:nvSpPr>
        <p:spPr>
          <a:xfrm>
            <a:off x="5569556" y="2627437"/>
            <a:ext cx="1634821" cy="13360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48590" name="5-конечная звезда 7"/>
          <p:cNvSpPr/>
          <p:nvPr/>
        </p:nvSpPr>
        <p:spPr>
          <a:xfrm>
            <a:off x="3754611" y="2627437"/>
            <a:ext cx="1634821" cy="1336017"/>
          </a:xfrm>
          <a:prstGeom prst="star5">
            <a:avLst/>
          </a:prstGeom>
          <a:solidFill>
            <a:srgbClr val="E69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48591" name="5-конечная звезда 8"/>
          <p:cNvSpPr/>
          <p:nvPr/>
        </p:nvSpPr>
        <p:spPr>
          <a:xfrm>
            <a:off x="1939666" y="2598674"/>
            <a:ext cx="1634821" cy="13360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83" y="3903378"/>
            <a:ext cx="4435475" cy="29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 animBg="1"/>
      <p:bldP spid="1048588" grpId="0" animBg="1"/>
      <p:bldP spid="1048589" grpId="0" animBg="1"/>
      <p:bldP spid="1048590" grpId="0" animBg="1"/>
      <p:bldP spid="10485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Подзаголовок 1048586"/>
          <p:cNvSpPr txBox="1"/>
          <p:nvPr/>
        </p:nvSpPr>
        <p:spPr>
          <a:xfrm rot="21600000">
            <a:off x="811931" y="1440771"/>
            <a:ext cx="7564582" cy="9925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466F8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smtClean="0">
                <a:solidFill>
                  <a:srgbClr val="6897B1"/>
                </a:solidFill>
              </a:rPr>
              <a:t>ДОМАШНЯЯ РАБОТА</a:t>
            </a:r>
            <a:endParaRPr lang="ru-RU" sz="4000" i="1" dirty="0">
              <a:solidFill>
                <a:srgbClr val="6897B1"/>
              </a:solidFill>
            </a:endParaRPr>
          </a:p>
        </p:txBody>
      </p:sp>
      <p:sp>
        <p:nvSpPr>
          <p:cNvPr id="1048585" name="Подзаголовок 1048586"/>
          <p:cNvSpPr txBox="1"/>
          <p:nvPr/>
        </p:nvSpPr>
        <p:spPr>
          <a:xfrm rot="21600000">
            <a:off x="1579560" y="2414115"/>
            <a:ext cx="6029325" cy="17580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466F8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Напишите рассказ </a:t>
            </a:r>
            <a:endParaRPr lang="ru-RU" sz="3200" dirty="0" smtClean="0"/>
          </a:p>
          <a:p>
            <a:r>
              <a:rPr lang="ru-RU" sz="3200" dirty="0" smtClean="0"/>
              <a:t>«Почему </a:t>
            </a:r>
            <a:r>
              <a:rPr lang="ru-RU" sz="3200" smtClean="0"/>
              <a:t>патриотизм важен?" </a:t>
            </a:r>
            <a:r>
              <a:rPr lang="ru-RU" sz="3200" dirty="0"/>
              <a:t>(5-9 </a:t>
            </a:r>
            <a:r>
              <a:rPr lang="ru-RU" sz="3200" dirty="0" err="1"/>
              <a:t>пр</a:t>
            </a:r>
            <a:r>
              <a:rPr lang="ru-RU" sz="3200" dirty="0"/>
              <a:t>).</a:t>
            </a:r>
            <a:endParaRPr lang="ru-RU" sz="3200" i="1" u="sng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3947015"/>
            <a:ext cx="8737333" cy="291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041072" y="-2"/>
            <a:ext cx="408709" cy="471055"/>
          </a:xfrm>
          <a:prstGeom prst="line">
            <a:avLst/>
          </a:prstGeom>
          <a:ln w="76200">
            <a:solidFill>
              <a:srgbClr val="6897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914775" y="2496929"/>
            <a:ext cx="1114425" cy="1605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7" name="Заголовок 1048593"/>
          <p:cNvSpPr>
            <a:spLocks noGrp="1"/>
          </p:cNvSpPr>
          <p:nvPr>
            <p:ph type="ctrTitle"/>
          </p:nvPr>
        </p:nvSpPr>
        <p:spPr>
          <a:xfrm>
            <a:off x="1532334" y="929946"/>
            <a:ext cx="6209507" cy="1782149"/>
          </a:xfrm>
          <a:noFill/>
        </p:spPr>
        <p:txBody>
          <a:bodyPr>
            <a:noAutofit/>
          </a:bodyPr>
          <a:lstStyle/>
          <a:p>
            <a:r>
              <a:rPr lang="ru-RU" sz="6000" i="1" dirty="0" smtClean="0">
                <a:ln>
                  <a:solidFill>
                    <a:schemeClr val="tx1"/>
                  </a:solidFill>
                </a:ln>
                <a:solidFill>
                  <a:srgbClr val="689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ПАТРИОТИЗМ</a:t>
            </a:r>
            <a:endParaRPr lang="ru-RU" sz="1200" i="1" u="sng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1" r="22182" b="11773"/>
          <a:stretch/>
        </p:blipFill>
        <p:spPr bwMode="auto">
          <a:xfrm rot="21292311">
            <a:off x="192076" y="1811083"/>
            <a:ext cx="1829738" cy="3255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419">
            <a:off x="2418324" y="2898372"/>
            <a:ext cx="3827873" cy="2871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5">
            <a:off x="6880217" y="2556009"/>
            <a:ext cx="2177401" cy="311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9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384">
            <a:off x="-211319" y="4591621"/>
            <a:ext cx="2876118" cy="272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128">
            <a:off x="5297378" y="-238989"/>
            <a:ext cx="2848668" cy="259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mage1"/>
          <p:cNvSpPr>
            <a:spLocks/>
          </p:cNvSpPr>
          <p:nvPr/>
        </p:nvSpPr>
        <p:spPr>
          <a:xfrm>
            <a:off x="261257" y="2122714"/>
            <a:ext cx="8763000" cy="3058887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808080"/>
            </a:solidFill>
            <a:prstDash val="lgDash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i="1" dirty="0">
                <a:effectLst/>
                <a:latin typeface="Calibri"/>
                <a:ea typeface="SimSun"/>
                <a:cs typeface="Arial"/>
              </a:rPr>
              <a:t>Патриотизм </a:t>
            </a:r>
            <a:r>
              <a:rPr lang="ru-RU" sz="3200" dirty="0">
                <a:effectLst/>
                <a:latin typeface="Calibri"/>
                <a:ea typeface="SimSun"/>
                <a:cs typeface="Arial"/>
              </a:rPr>
              <a:t>- преданность и любовь к своему Отечеству, к своему народу и готовность к любым жертвам и подвигам во имя интересов своей Родины.</a:t>
            </a:r>
            <a:endParaRPr lang="ru-RU" sz="2000" dirty="0">
              <a:effectLst/>
              <a:latin typeface="Calibri"/>
              <a:ea typeface="SimSu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4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405" y="1347491"/>
            <a:ext cx="76717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/>
              <a:t>А </a:t>
            </a:r>
            <a:r>
              <a:rPr lang="ru-RU" sz="3200" dirty="0"/>
              <a:t>вы </a:t>
            </a:r>
            <a:r>
              <a:rPr lang="ru-RU" sz="3200" dirty="0" smtClean="0"/>
              <a:t>патриоты</a:t>
            </a:r>
            <a:r>
              <a:rPr lang="ru-RU" sz="3200" dirty="0" smtClean="0"/>
              <a:t>?</a:t>
            </a:r>
          </a:p>
          <a:p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Для </a:t>
            </a:r>
            <a:r>
              <a:rPr lang="ru-RU" sz="3200" dirty="0"/>
              <a:t>вас важно, сказать: «Я </a:t>
            </a:r>
            <a:r>
              <a:rPr lang="ru-RU" sz="3200" dirty="0" smtClean="0"/>
              <a:t>патриот!»?</a:t>
            </a:r>
          </a:p>
          <a:p>
            <a:pPr marL="457200" indent="-457200">
              <a:buFontTx/>
              <a:buChar char="-"/>
            </a:pPr>
            <a:endParaRPr lang="ru-RU" sz="3200" dirty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Вы </a:t>
            </a:r>
            <a:r>
              <a:rPr lang="ru-RU" sz="3200" dirty="0" smtClean="0"/>
              <a:t>считаете </a:t>
            </a:r>
            <a:r>
              <a:rPr lang="ru-RU" sz="3200" dirty="0"/>
              <a:t>себя </a:t>
            </a:r>
            <a:r>
              <a:rPr lang="ru-RU" sz="3200" dirty="0" smtClean="0"/>
              <a:t>патриотами? Вы </a:t>
            </a:r>
            <a:r>
              <a:rPr lang="ru-RU" sz="3200" dirty="0"/>
              <a:t>любите </a:t>
            </a:r>
            <a:r>
              <a:rPr lang="ru-RU" sz="3200" dirty="0" smtClean="0"/>
              <a:t>Родину</a:t>
            </a:r>
            <a:r>
              <a:rPr lang="ru-RU" sz="3200" dirty="0" smtClean="0"/>
              <a:t>?</a:t>
            </a:r>
          </a:p>
          <a:p>
            <a:pPr marL="457200" indent="-457200">
              <a:buFontTx/>
              <a:buChar char="-"/>
            </a:pP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В </a:t>
            </a:r>
            <a:r>
              <a:rPr lang="ru-RU" sz="3200" dirty="0"/>
              <a:t>чем выражается ваша любовь?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Ребята</a:t>
            </a:r>
            <a:r>
              <a:rPr lang="ru-RU" sz="3200" dirty="0"/>
              <a:t>, а что вы сделали бы для своей Родины?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2"/>
          <a:stretch/>
        </p:blipFill>
        <p:spPr bwMode="auto">
          <a:xfrm>
            <a:off x="4517345" y="120833"/>
            <a:ext cx="4225015" cy="22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13" y="1578658"/>
            <a:ext cx="84908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Патриотизм включает в себя</a:t>
            </a:r>
            <a:r>
              <a:rPr lang="ru-RU" sz="2800" b="1" dirty="0" smtClean="0"/>
              <a:t>:</a:t>
            </a:r>
          </a:p>
          <a:p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заботу об интересах и исторической судьбе своей страны, готовность пожертвовать собой ради них;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/>
              <a:t>внутренняя лояльность;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/>
              <a:t>гордость </a:t>
            </a:r>
            <a:r>
              <a:rPr lang="ru-RU" sz="2800" dirty="0"/>
              <a:t>за социальные и культурные достижения вашей страны;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сочувствие к страданиям своего народа и неприятие негатива по отношению к нему;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уважение к историческому прошлому страны и унаследованным от нее </a:t>
            </a:r>
            <a:r>
              <a:rPr lang="ru-RU" sz="2800" dirty="0" smtClean="0"/>
              <a:t>традициям</a:t>
            </a:r>
            <a:r>
              <a:rPr lang="ru-RU" sz="2800" dirty="0"/>
              <a:t>.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22" y="-487136"/>
            <a:ext cx="3371848" cy="31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775731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19582"/>
              </p:ext>
            </p:extLst>
          </p:nvPr>
        </p:nvGraphicFramePr>
        <p:xfrm>
          <a:off x="584200" y="2105793"/>
          <a:ext cx="8020050" cy="43504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827983"/>
                <a:gridCol w="2767541"/>
                <a:gridCol w="2424526"/>
              </a:tblGrid>
              <a:tr h="723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</a:rPr>
                        <a:t>Термин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Существенные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признаки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Факты, события для анализа</a:t>
                      </a:r>
                      <a:endParaRPr lang="ru-RU" sz="180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761114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А) </a:t>
                      </a:r>
                      <a:r>
                        <a:rPr lang="en-US" sz="2400" dirty="0" err="1">
                          <a:effectLst/>
                        </a:rPr>
                        <a:t>Великая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Отечественная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война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916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Б</a:t>
                      </a:r>
                      <a:r>
                        <a:rPr lang="en-US" sz="2400" dirty="0">
                          <a:effectLst/>
                        </a:rPr>
                        <a:t>) </a:t>
                      </a:r>
                      <a:r>
                        <a:rPr lang="en-US" sz="2400" dirty="0" err="1">
                          <a:effectLst/>
                        </a:rPr>
                        <a:t>Иван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Сусанин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331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В)</a:t>
                      </a:r>
                      <a:r>
                        <a:rPr lang="ru-RU" sz="2400" baseline="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Волонтеры</a:t>
                      </a:r>
                      <a:r>
                        <a:rPr lang="en-US" sz="2400" dirty="0">
                          <a:effectLst/>
                        </a:rPr>
                        <a:t>;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Image1"/>
          <p:cNvSpPr>
            <a:spLocks/>
          </p:cNvSpPr>
          <p:nvPr/>
        </p:nvSpPr>
        <p:spPr>
          <a:xfrm>
            <a:off x="147819" y="272142"/>
            <a:ext cx="6514238" cy="9080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u="dbl" dirty="0" smtClean="0">
                <a:effectLst/>
                <a:latin typeface="Calibri"/>
                <a:ea typeface="SimSun"/>
                <a:cs typeface="Arial"/>
              </a:rPr>
              <a:t>Вспомни </a:t>
            </a:r>
            <a:r>
              <a:rPr lang="en-US" sz="2800" b="1" i="1" u="dbl" dirty="0" err="1" smtClean="0">
                <a:effectLst/>
                <a:latin typeface="Calibri"/>
                <a:ea typeface="SimSun"/>
                <a:cs typeface="Arial"/>
              </a:rPr>
              <a:t>определение</a:t>
            </a:r>
            <a:r>
              <a:rPr lang="ru-RU" sz="2800" b="1" i="1" u="dbl" dirty="0" smtClean="0">
                <a:effectLst/>
                <a:latin typeface="Calibri"/>
                <a:ea typeface="SimSun"/>
                <a:cs typeface="Arial"/>
              </a:rPr>
              <a:t> «Патриотизм»</a:t>
            </a:r>
            <a:r>
              <a:rPr lang="en-US" sz="2800" b="1" i="1" u="dbl" dirty="0" smtClean="0">
                <a:effectLst/>
                <a:latin typeface="Calibri"/>
                <a:ea typeface="SimSun"/>
                <a:cs typeface="Arial"/>
              </a:rPr>
              <a:t>.</a:t>
            </a:r>
            <a:endParaRPr lang="ru-RU" sz="2800" b="1" i="1" u="dbl" dirty="0" smtClean="0">
              <a:effectLst/>
              <a:latin typeface="Calibri"/>
              <a:ea typeface="SimSun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u="dbl" dirty="0" smtClean="0">
                <a:effectLst/>
                <a:latin typeface="Calibri"/>
                <a:ea typeface="SimSun"/>
                <a:cs typeface="Arial"/>
              </a:rPr>
              <a:t> </a:t>
            </a:r>
            <a:r>
              <a:rPr lang="en-US" sz="2800" b="1" i="1" u="dbl" dirty="0" err="1">
                <a:effectLst/>
                <a:latin typeface="Calibri"/>
                <a:ea typeface="SimSun"/>
                <a:cs typeface="Arial"/>
              </a:rPr>
              <a:t>Составь</a:t>
            </a:r>
            <a:r>
              <a:rPr lang="en-US" sz="2800" b="1" i="1" u="dbl" dirty="0">
                <a:effectLst/>
                <a:latin typeface="Calibri"/>
                <a:ea typeface="SimSun"/>
                <a:cs typeface="Arial"/>
              </a:rPr>
              <a:t> </a:t>
            </a:r>
            <a:r>
              <a:rPr lang="en-US" sz="2800" b="1" i="1" u="dbl" dirty="0" err="1">
                <a:effectLst/>
                <a:latin typeface="Calibri"/>
                <a:ea typeface="SimSun"/>
                <a:cs typeface="Arial"/>
              </a:rPr>
              <a:t>таблицу</a:t>
            </a:r>
            <a:r>
              <a:rPr lang="en-US" sz="2800" b="1" i="1" u="dbl" dirty="0">
                <a:effectLst/>
                <a:latin typeface="Calibri"/>
                <a:ea typeface="SimSun"/>
                <a:cs typeface="Arial"/>
              </a:rPr>
              <a:t>.</a:t>
            </a:r>
            <a:endParaRPr lang="ru-RU" dirty="0"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3186">
            <a:off x="6070654" y="192175"/>
            <a:ext cx="2458985" cy="16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6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807029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ea typeface="SimSun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28" y="1680085"/>
            <a:ext cx="4209710" cy="3157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179" y="142902"/>
            <a:ext cx="4904099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/>
              <a:t>Великая</a:t>
            </a:r>
            <a:r>
              <a:rPr lang="en-US" sz="2800" b="1" dirty="0"/>
              <a:t> </a:t>
            </a:r>
            <a:r>
              <a:rPr lang="en-US" sz="2800" b="1" dirty="0" err="1"/>
              <a:t>Отечественная</a:t>
            </a:r>
            <a:r>
              <a:rPr lang="en-US" sz="2800" b="1" dirty="0"/>
              <a:t> </a:t>
            </a:r>
            <a:r>
              <a:rPr lang="en-US" sz="2800" b="1" dirty="0" err="1"/>
              <a:t>война</a:t>
            </a:r>
            <a:endParaRPr lang="ru-RU" sz="2000" b="1" dirty="0">
              <a:ea typeface="SimSun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228" y="117865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годы Великой Отечественной войны патриотизм стал наиважнейшей ценностью в советском обществе, когда стоял вопрос о жизни и смерти нашего государства, о том, быть ли ему свободным, независимым или впасть в порабощение, а то и полностью потеряться с исторической поверхности </a:t>
            </a:r>
            <a:r>
              <a:rPr lang="ru-RU" sz="2000" dirty="0" smtClean="0"/>
              <a:t>человечества.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8714" y="4175649"/>
            <a:ext cx="6183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Именно в этот период тяжелейших </a:t>
            </a:r>
            <a:r>
              <a:rPr lang="ru-RU" sz="2000" dirty="0" smtClean="0"/>
              <a:t>за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всю историю нашего Отечества </a:t>
            </a:r>
            <a:endParaRPr lang="ru-RU" sz="2000" dirty="0" smtClean="0"/>
          </a:p>
          <a:p>
            <a:r>
              <a:rPr lang="ru-RU" sz="2000" dirty="0" smtClean="0"/>
              <a:t>испытаний </a:t>
            </a:r>
            <a:r>
              <a:rPr lang="ru-RU" sz="2000" dirty="0"/>
              <a:t>вся страна поднялась на его защиту. </a:t>
            </a:r>
          </a:p>
        </p:txBody>
      </p:sp>
    </p:spTree>
    <p:extLst>
      <p:ext uri="{BB962C8B-B14F-4D97-AF65-F5344CB8AC3E}">
        <p14:creationId xmlns:p14="http://schemas.microsoft.com/office/powerpoint/2010/main" val="20718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807029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ea typeface="SimSun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79" y="142902"/>
            <a:ext cx="2937279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/>
              <a:t>Иван</a:t>
            </a:r>
            <a:r>
              <a:rPr lang="en-US" sz="3600" b="1" dirty="0"/>
              <a:t> </a:t>
            </a:r>
            <a:r>
              <a:rPr lang="en-US" sz="3600" b="1" dirty="0" err="1"/>
              <a:t>Сусанин</a:t>
            </a:r>
            <a:endParaRPr lang="ru-RU" sz="2800" b="1" dirty="0">
              <a:ea typeface="SimSun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428" y="15378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Иван Сусанин – национальный герой России, простой крестьянин деревни </a:t>
            </a:r>
            <a:r>
              <a:rPr lang="ru-RU" sz="2400" dirty="0" err="1"/>
              <a:t>Домнино</a:t>
            </a:r>
            <a:r>
              <a:rPr lang="ru-RU" sz="2400" dirty="0"/>
              <a:t>. Прославился тем, что спас царя Михаила Романова от смерти, увел в сторону польско-литовский отряд, имевший целью уничтожить российского царя.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16" y="903513"/>
            <a:ext cx="3805256" cy="507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5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1"/>
          <p:cNvSpPr>
            <a:spLocks/>
          </p:cNvSpPr>
          <p:nvPr/>
        </p:nvSpPr>
        <p:spPr>
          <a:xfrm>
            <a:off x="0" y="-1"/>
            <a:ext cx="6128657" cy="1807029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ea typeface="SimSun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1277" y="117882"/>
            <a:ext cx="2411622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/>
              <a:t>Волонтеры</a:t>
            </a:r>
            <a:endParaRPr lang="ru-RU" sz="2800" b="1" dirty="0">
              <a:ea typeface="SimSun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428" y="649077"/>
            <a:ext cx="49236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Н.А. Добролюбов, литератор и критик XVIII века, рассматривал патриотизм с точки зрения принесения пользы той стране, где проживаешь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«Данное чувство исходит от желания делать добро</a:t>
            </a:r>
            <a:r>
              <a:rPr lang="ru-RU" sz="2400" dirty="0" smtClean="0"/>
              <a:t>…». </a:t>
            </a:r>
          </a:p>
          <a:p>
            <a:r>
              <a:rPr lang="ru-RU" sz="2400" dirty="0" smtClean="0"/>
              <a:t>А </a:t>
            </a:r>
            <a:r>
              <a:rPr lang="ru-RU" sz="2400" dirty="0"/>
              <a:t>ведь кто такой </a:t>
            </a:r>
            <a:r>
              <a:rPr lang="ru-RU" sz="2400" dirty="0" smtClean="0"/>
              <a:t>волонтер?</a:t>
            </a:r>
          </a:p>
          <a:p>
            <a:r>
              <a:rPr lang="ru-RU" sz="2400" dirty="0" smtClean="0"/>
              <a:t>Это </a:t>
            </a:r>
            <a:r>
              <a:rPr lang="ru-RU" sz="2400" dirty="0"/>
              <a:t>доброволец, от слова «добро», человек, который делает добро окружающим его людям, родному городу, стране.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4" y="972758"/>
            <a:ext cx="4116438" cy="41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2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6222</TotalTime>
  <Words>925</Words>
  <Application>Microsoft Office PowerPoint</Application>
  <PresentationFormat>Экран (4:3)</PresentationFormat>
  <Paragraphs>105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ПАТРИОТИЗМ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Анастасия</cp:lastModifiedBy>
  <cp:revision>477</cp:revision>
  <dcterms:created xsi:type="dcterms:W3CDTF">2023-02-08T23:57:32Z</dcterms:created>
  <dcterms:modified xsi:type="dcterms:W3CDTF">2024-03-09T11:19:24Z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fc7fe9300a074b7981736c0e138a5fc5</vt:lpwstr>
  </property>
</Properties>
</file>