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21" r:id="rId2"/>
    <p:sldId id="281" r:id="rId3"/>
    <p:sldId id="316" r:id="rId4"/>
    <p:sldId id="280" r:id="rId5"/>
    <p:sldId id="275" r:id="rId6"/>
    <p:sldId id="283" r:id="rId7"/>
    <p:sldId id="282" r:id="rId8"/>
    <p:sldId id="276" r:id="rId9"/>
    <p:sldId id="317" r:id="rId10"/>
    <p:sldId id="289" r:id="rId11"/>
    <p:sldId id="288" r:id="rId12"/>
    <p:sldId id="286" r:id="rId13"/>
    <p:sldId id="319" r:id="rId14"/>
    <p:sldId id="287" r:id="rId15"/>
    <p:sldId id="284" r:id="rId16"/>
    <p:sldId id="291" r:id="rId17"/>
    <p:sldId id="278" r:id="rId18"/>
    <p:sldId id="279" r:id="rId19"/>
    <p:sldId id="273" r:id="rId20"/>
    <p:sldId id="274" r:id="rId21"/>
    <p:sldId id="292" r:id="rId22"/>
    <p:sldId id="320" r:id="rId23"/>
    <p:sldId id="318" r:id="rId24"/>
    <p:sldId id="312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67E"/>
    <a:srgbClr val="005400"/>
    <a:srgbClr val="800000"/>
    <a:srgbClr val="006600"/>
    <a:srgbClr val="FEF6F0"/>
    <a:srgbClr val="FFFFE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>
        <p:scale>
          <a:sx n="76" d="100"/>
          <a:sy n="76" d="100"/>
        </p:scale>
        <p:origin x="-252" y="-4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4BAD-1E7E-4865-8367-3268739E2F1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FDBBB-1A40-4892-BE23-ECF4AAD7E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6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843951"/>
            <a:ext cx="6936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Двадцать третье ноября.</a:t>
            </a:r>
          </a:p>
          <a:p>
            <a:pPr lvl="0" algn="ctr"/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Классная работа.</a:t>
            </a:r>
            <a:endParaRPr lang="ru-RU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37A069-E868-4456-A1E3-3054125A0122}"/>
              </a:ext>
            </a:extLst>
          </p:cNvPr>
          <p:cNvSpPr txBox="1"/>
          <p:nvPr/>
        </p:nvSpPr>
        <p:spPr>
          <a:xfrm>
            <a:off x="389365" y="836712"/>
            <a:ext cx="114132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дго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на</a:t>
            </a:r>
            <a:r>
              <a:rPr lang="en-US" sz="6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 с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ния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суж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en-US" sz="6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37A069-E868-4456-A1E3-3054125A0122}"/>
              </a:ext>
            </a:extLst>
          </p:cNvPr>
          <p:cNvSpPr txBox="1"/>
          <p:nvPr/>
        </p:nvSpPr>
        <p:spPr>
          <a:xfrm>
            <a:off x="389365" y="836712"/>
            <a:ext cx="114132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написанию сочинения -рассуждения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99006-B83C-4F10-83FE-EFCD5985C316}"/>
              </a:ext>
            </a:extLst>
          </p:cNvPr>
          <p:cNvSpPr txBox="1"/>
          <p:nvPr/>
        </p:nvSpPr>
        <p:spPr>
          <a:xfrm>
            <a:off x="911424" y="620688"/>
            <a:ext cx="1044116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урока: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1.Выстроить </a:t>
            </a:r>
            <a:r>
              <a:rPr lang="ru-RU" sz="4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ал…..м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над сочинением-рассуждением.</a:t>
            </a:r>
          </a:p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2.Научиться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 текст, находить в нём …… для будущего сочинения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.Познакомиться с речевыми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для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написания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сочинения.</a:t>
            </a:r>
          </a:p>
          <a:p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Создать …. сочинения по нравственному понятию.</a:t>
            </a:r>
          </a:p>
        </p:txBody>
      </p:sp>
    </p:spTree>
    <p:extLst>
      <p:ext uri="{BB962C8B-B14F-4D97-AF65-F5344CB8AC3E}">
        <p14:creationId xmlns:p14="http://schemas.microsoft.com/office/powerpoint/2010/main" val="16572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99006-B83C-4F10-83FE-EFCD5985C316}"/>
              </a:ext>
            </a:extLst>
          </p:cNvPr>
          <p:cNvSpPr txBox="1"/>
          <p:nvPr/>
        </p:nvSpPr>
        <p:spPr>
          <a:xfrm>
            <a:off x="1487488" y="620688"/>
            <a:ext cx="1022513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урока: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1.Выстроить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над сочинением-рассуждением.</a:t>
            </a:r>
          </a:p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2.Научиться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вчитываться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текст, находить в нём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будущего сочинения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.Познакомиться с речевыми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клише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написания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сочинения.</a:t>
            </a:r>
          </a:p>
          <a:p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Создать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проект(черновик)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сочинения по     нравственному понятию.</a:t>
            </a:r>
          </a:p>
        </p:txBody>
      </p:sp>
    </p:spTree>
    <p:extLst>
      <p:ext uri="{BB962C8B-B14F-4D97-AF65-F5344CB8AC3E}">
        <p14:creationId xmlns:p14="http://schemas.microsoft.com/office/powerpoint/2010/main" val="23273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8ABE96-DBA1-4AB9-B198-C8862EC2BBC0}"/>
              </a:ext>
            </a:extLst>
          </p:cNvPr>
          <p:cNvSpPr txBox="1"/>
          <p:nvPr/>
        </p:nvSpPr>
        <p:spPr>
          <a:xfrm>
            <a:off x="983432" y="1166842"/>
            <a:ext cx="10081120" cy="3003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marR="6350" indent="2089150" algn="r">
              <a:spcBef>
                <a:spcPts val="5"/>
              </a:spcBef>
              <a:spcAft>
                <a:spcPts val="0"/>
              </a:spcAft>
            </a:pPr>
            <a:r>
              <a:rPr lang="ru-RU" sz="3600" i="1" dirty="0">
                <a:latin typeface="Times New Roman"/>
                <a:ea typeface="Times New Roman"/>
              </a:rPr>
              <a:t>Эпиграф:</a:t>
            </a:r>
            <a:r>
              <a:rPr lang="ru-RU" sz="3600" i="1" spc="-235" dirty="0">
                <a:latin typeface="Times New Roman"/>
                <a:ea typeface="Times New Roman"/>
              </a:rPr>
              <a:t> </a:t>
            </a:r>
            <a:endParaRPr lang="ru-RU" sz="3600" i="1" spc="-235" dirty="0" smtClean="0">
              <a:latin typeface="Times New Roman"/>
              <a:ea typeface="Times New Roman"/>
            </a:endParaRPr>
          </a:p>
          <a:p>
            <a:pPr marL="990600" marR="6350" indent="2089150" algn="r">
              <a:spcBef>
                <a:spcPts val="5"/>
              </a:spcBef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</a:rPr>
              <a:t>Доброта</a:t>
            </a:r>
            <a:r>
              <a:rPr lang="ru-RU" sz="3600" spc="-10" dirty="0" smtClean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–</a:t>
            </a:r>
            <a:r>
              <a:rPr lang="ru-RU" sz="3600" spc="-5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золотая</a:t>
            </a:r>
            <a:r>
              <a:rPr lang="ru-RU" sz="3600" spc="-20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цепочка,</a:t>
            </a:r>
            <a:r>
              <a:rPr lang="ru-RU" sz="3600" spc="-5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с</a:t>
            </a:r>
            <a:r>
              <a:rPr lang="ru-RU" sz="3600" spc="-15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помощью</a:t>
            </a:r>
            <a:r>
              <a:rPr lang="ru-RU" sz="3600" spc="-10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которой</a:t>
            </a:r>
            <a:r>
              <a:rPr lang="ru-RU" sz="3600" spc="-235" dirty="0">
                <a:latin typeface="Times New Roman"/>
                <a:ea typeface="Times New Roman"/>
              </a:rPr>
              <a:t>  </a:t>
            </a:r>
            <a:r>
              <a:rPr lang="ru-RU" sz="3600" dirty="0">
                <a:latin typeface="Times New Roman"/>
                <a:ea typeface="Times New Roman"/>
              </a:rPr>
              <a:t>общество связывает</a:t>
            </a:r>
            <a:r>
              <a:rPr lang="ru-RU" sz="3600" spc="-10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себя друг</a:t>
            </a:r>
            <a:r>
              <a:rPr lang="ru-RU" sz="3600" spc="-5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с</a:t>
            </a:r>
            <a:r>
              <a:rPr lang="ru-RU" sz="3600" spc="-5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другом</a:t>
            </a:r>
            <a:r>
              <a:rPr lang="ru-RU" sz="3600" dirty="0" smtClean="0">
                <a:latin typeface="Times New Roman"/>
                <a:ea typeface="Times New Roman"/>
              </a:rPr>
              <a:t>.</a:t>
            </a:r>
          </a:p>
          <a:p>
            <a:pPr marL="990600" marR="6350" indent="2089150" algn="r">
              <a:spcBef>
                <a:spcPts val="5"/>
              </a:spcBef>
              <a:spcAft>
                <a:spcPts val="0"/>
              </a:spcAft>
            </a:pPr>
            <a:endParaRPr lang="ru-RU" sz="3600" dirty="0">
              <a:latin typeface="Times New Roman"/>
              <a:ea typeface="Times New Roman"/>
            </a:endParaRPr>
          </a:p>
          <a:p>
            <a:pPr marR="8255" algn="r">
              <a:lnSpc>
                <a:spcPts val="1145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Иоганн</a:t>
            </a:r>
            <a:r>
              <a:rPr lang="ru-RU" sz="3600" spc="-35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Вольфганг</a:t>
            </a:r>
            <a:r>
              <a:rPr lang="ru-RU" sz="3600" spc="-30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фон</a:t>
            </a:r>
            <a:r>
              <a:rPr lang="ru-RU" sz="3600" spc="-35" dirty="0"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latin typeface="Times New Roman"/>
                <a:ea typeface="Times New Roman"/>
              </a:rPr>
              <a:t>Гёте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9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0CD2A7-324C-44E8-A9B4-3AA6655B1D4F}"/>
              </a:ext>
            </a:extLst>
          </p:cNvPr>
          <p:cNvSpPr txBox="1"/>
          <p:nvPr/>
        </p:nvSpPr>
        <p:spPr>
          <a:xfrm>
            <a:off x="1703512" y="620688"/>
            <a:ext cx="9649072" cy="5973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Как звучит задание 9.3?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a typeface="Calibri"/>
                <a:cs typeface="Times New Roman"/>
              </a:rPr>
              <a:t>Как Вы понимаете значение </a:t>
            </a:r>
            <a:r>
              <a:rPr lang="ru-RU" sz="2400" i="1" dirty="0" smtClean="0">
                <a:ea typeface="Calibri"/>
                <a:cs typeface="Times New Roman"/>
              </a:rPr>
              <a:t>слова </a:t>
            </a:r>
            <a:r>
              <a:rPr lang="ru-RU" sz="2400" i="1" dirty="0">
                <a:solidFill>
                  <a:prstClr val="black"/>
                </a:solidFill>
                <a:ea typeface="Calibri"/>
                <a:cs typeface="Times New Roman"/>
              </a:rPr>
              <a:t>Доброта? </a:t>
            </a:r>
            <a:r>
              <a:rPr lang="ru-RU" sz="2400" i="1" dirty="0">
                <a:ea typeface="Calibri"/>
                <a:cs typeface="Times New Roman"/>
              </a:rPr>
              <a:t>  </a:t>
            </a:r>
            <a:r>
              <a:rPr lang="ru-RU" sz="2400" i="1" u="sng" dirty="0" smtClean="0">
                <a:ea typeface="Calibri"/>
                <a:cs typeface="Times New Roman"/>
              </a:rPr>
              <a:t>Сформулируйте</a:t>
            </a:r>
            <a:r>
              <a:rPr lang="ru-RU" sz="2400" i="1" dirty="0">
                <a:ea typeface="Calibri"/>
                <a:cs typeface="Times New Roman"/>
              </a:rPr>
              <a:t> и </a:t>
            </a:r>
            <a:r>
              <a:rPr lang="ru-RU" sz="2400" i="1" u="sng" dirty="0">
                <a:ea typeface="Calibri"/>
                <a:cs typeface="Times New Roman"/>
              </a:rPr>
              <a:t>прокомментируйте </a:t>
            </a:r>
            <a:r>
              <a:rPr lang="ru-RU" sz="2400" i="1" dirty="0">
                <a:ea typeface="Calibri"/>
                <a:cs typeface="Times New Roman"/>
              </a:rPr>
              <a:t>данное Вами определение. Напишите сочинение-рассуждение на тему: </a:t>
            </a:r>
            <a:r>
              <a:rPr lang="ru-RU" sz="2400" b="1" i="1" dirty="0">
                <a:ea typeface="Calibri"/>
                <a:cs typeface="Times New Roman"/>
              </a:rPr>
              <a:t>«Что такое Доброта?»</a:t>
            </a:r>
            <a:r>
              <a:rPr lang="ru-RU" sz="2400" i="1" dirty="0">
                <a:ea typeface="Calibri"/>
                <a:cs typeface="Times New Roman"/>
              </a:rPr>
              <a:t>, взяв в качестве тезиса данное Вами определение. Аргументируя свой тезис, приведите </a:t>
            </a:r>
            <a:r>
              <a:rPr lang="ru-RU" sz="2400" i="1" u="sng" dirty="0">
                <a:ea typeface="Calibri"/>
                <a:cs typeface="Times New Roman"/>
              </a:rPr>
              <a:t>2 (два) примера-аргумента</a:t>
            </a:r>
            <a:r>
              <a:rPr lang="ru-RU" sz="2400" i="1" dirty="0">
                <a:ea typeface="Calibri"/>
                <a:cs typeface="Times New Roman"/>
              </a:rPr>
              <a:t>, подтверждающих Ваши рассуждения: </a:t>
            </a:r>
            <a:r>
              <a:rPr lang="ru-RU" sz="2400" b="1" i="1" dirty="0">
                <a:ea typeface="Calibri"/>
                <a:cs typeface="Times New Roman"/>
              </a:rPr>
              <a:t>один пример-аргумент </a:t>
            </a:r>
            <a:r>
              <a:rPr lang="ru-RU" sz="2400" i="1" dirty="0">
                <a:ea typeface="Calibri"/>
                <a:cs typeface="Times New Roman"/>
              </a:rPr>
              <a:t>приведите из прочитанного текста</a:t>
            </a:r>
            <a:r>
              <a:rPr lang="ru-RU" sz="2400" b="1" i="1" dirty="0">
                <a:ea typeface="Calibri"/>
                <a:cs typeface="Times New Roman"/>
              </a:rPr>
              <a:t>, а второй -  </a:t>
            </a:r>
            <a:r>
              <a:rPr lang="ru-RU" sz="2400" i="1" dirty="0">
                <a:ea typeface="Calibri"/>
                <a:cs typeface="Times New Roman"/>
              </a:rPr>
              <a:t>из Вашего жизненного опыта.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a typeface="Calibri"/>
                <a:cs typeface="Times New Roman"/>
              </a:rPr>
              <a:t>Объём сочинения должен составлять не менее 70 слов.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a typeface="Calibri"/>
                <a:cs typeface="Times New Roman"/>
              </a:rPr>
              <a:t>Если сочинение представляет собой пересказанный или полостью переписанный текст, без каких бы то ни было комментариев, то такая работа оценивается нулём баллов.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46CBD3-F484-4BF0-84FC-CCA8A971CF60}"/>
              </a:ext>
            </a:extLst>
          </p:cNvPr>
          <p:cNvSpPr txBox="1"/>
          <p:nvPr/>
        </p:nvSpPr>
        <p:spPr>
          <a:xfrm>
            <a:off x="1559496" y="620688"/>
            <a:ext cx="8734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Поработаем над толкованием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слова 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dirty="0"/>
          </a:p>
        </p:txBody>
      </p:sp>
      <p:pic>
        <p:nvPicPr>
          <p:cNvPr id="3074" name="Picture 2" descr="F:\2022-23\9 кл\УРОК 23.11\рабочие листы 9.3\Кластеры\Доброта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66" y="1365027"/>
            <a:ext cx="6527781" cy="48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0" y="1556792"/>
            <a:ext cx="492401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46CBD3-F484-4BF0-84FC-CCA8A971CF60}"/>
              </a:ext>
            </a:extLst>
          </p:cNvPr>
          <p:cNvSpPr txBox="1"/>
          <p:nvPr/>
        </p:nvSpPr>
        <p:spPr>
          <a:xfrm>
            <a:off x="1559496" y="620688"/>
            <a:ext cx="8734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Пишем тезис</a:t>
            </a:r>
            <a:endParaRPr lang="ru-RU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46CBD3-F484-4BF0-84FC-CCA8A971CF60}"/>
              </a:ext>
            </a:extLst>
          </p:cNvPr>
          <p:cNvSpPr txBox="1"/>
          <p:nvPr/>
        </p:nvSpPr>
        <p:spPr>
          <a:xfrm>
            <a:off x="1271464" y="4221088"/>
            <a:ext cx="97210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Доброта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нравственное качество человека, которое проявляется в….. 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932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C744AE-068E-474B-BD98-22B4AFE40969}"/>
              </a:ext>
            </a:extLst>
          </p:cNvPr>
          <p:cNvSpPr txBox="1"/>
          <p:nvPr/>
        </p:nvSpPr>
        <p:spPr>
          <a:xfrm>
            <a:off x="1476834" y="260648"/>
            <a:ext cx="9238331" cy="565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333333"/>
                </a:solidFill>
                <a:latin typeface="Times New Roman"/>
                <a:ea typeface="Times New Roman"/>
              </a:rPr>
              <a:t>Комментарий к тезису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– </a:t>
            </a:r>
            <a:endParaRPr lang="ru-RU" sz="40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2-3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предложения, содержащие </a:t>
            </a: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размышления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в соответствии с заявленным тезисом. В данном</a:t>
            </a:r>
            <a:r>
              <a:rPr lang="ru-RU" sz="4000" spc="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случае это могут быть </a:t>
            </a: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размышления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по поводу того, по</a:t>
            </a:r>
            <a:r>
              <a:rPr lang="ru-RU" sz="4000" spc="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отношению к кому</a:t>
            </a:r>
            <a:r>
              <a:rPr lang="ru-RU" sz="4000" spc="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и</a:t>
            </a:r>
            <a:r>
              <a:rPr lang="ru-RU" sz="4000" spc="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при каких обстоятельствах может быть</a:t>
            </a:r>
            <a:r>
              <a:rPr lang="ru-RU" sz="4000" spc="5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проявлена</a:t>
            </a:r>
            <a:r>
              <a:rPr lang="ru-RU" sz="4000" dirty="0">
                <a:latin typeface="Times New Roman"/>
                <a:ea typeface="Times New Roman"/>
              </a:rPr>
              <a:t> 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</a:rPr>
              <a:t>доброта</a:t>
            </a:r>
            <a:r>
              <a:rPr lang="ru-RU" sz="40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?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3F56D-4256-44C1-B85C-CDC5E365C677}"/>
              </a:ext>
            </a:extLst>
          </p:cNvPr>
          <p:cNvSpPr txBox="1"/>
          <p:nvPr/>
        </p:nvSpPr>
        <p:spPr>
          <a:xfrm>
            <a:off x="2055446" y="674400"/>
            <a:ext cx="101531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текст и ответьте на вопросы: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1.Какую проблему поднимает в тексте А.А.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Лиханов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2.Какой тип речи использован в тексте? </a:t>
            </a:r>
            <a:endParaRPr lang="ru-RU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3.Какова основная мысль 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текста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Запишем…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24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834EEE-770E-43AF-854C-717ED0053FD0}"/>
              </a:ext>
            </a:extLst>
          </p:cNvPr>
          <p:cNvSpPr txBox="1"/>
          <p:nvPr/>
        </p:nvSpPr>
        <p:spPr>
          <a:xfrm>
            <a:off x="1487488" y="3501008"/>
            <a:ext cx="9649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 меня прекрасное, солнечное </a:t>
            </a:r>
            <a:r>
              <a:rPr lang="ru-RU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настроение. Я готов(а) к работе</a:t>
            </a:r>
            <a:r>
              <a:rPr lang="ru-RU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9570"/>
            <a:ext cx="4075488" cy="35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1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5109C-F320-438A-9879-A26B0546B899}"/>
              </a:ext>
            </a:extLst>
          </p:cNvPr>
          <p:cNvSpPr txBox="1"/>
          <p:nvPr/>
        </p:nvSpPr>
        <p:spPr>
          <a:xfrm>
            <a:off x="1271464" y="210674"/>
            <a:ext cx="8449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</a:rPr>
              <a:t>Работа в парах/группах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134004"/>
            <a:ext cx="10636301" cy="147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18" y="2601548"/>
            <a:ext cx="8468401" cy="182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62581"/>
              </p:ext>
            </p:extLst>
          </p:nvPr>
        </p:nvGraphicFramePr>
        <p:xfrm>
          <a:off x="1211493" y="4509120"/>
          <a:ext cx="10264224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Документ" r:id="rId6" imgW="7123113" imgH="1149518" progId="Word.Document.12">
                  <p:embed/>
                </p:oleObj>
              </mc:Choice>
              <mc:Fallback>
                <p:oleObj name="Документ" r:id="rId6" imgW="7123113" imgH="11495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1493" y="4509120"/>
                        <a:ext cx="10264224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7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EE0711-7D72-4D32-859A-D4B6FD7B4FD1}"/>
              </a:ext>
            </a:extLst>
          </p:cNvPr>
          <p:cNvSpPr txBox="1"/>
          <p:nvPr/>
        </p:nvSpPr>
        <p:spPr>
          <a:xfrm>
            <a:off x="1415480" y="836712"/>
            <a:ext cx="1054917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Обобщим…Составим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1.ДОБРОТА.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2.Какая она для вас?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она делает для вас и для других людей?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Синоним к слову «доброта».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707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99006-B83C-4F10-83FE-EFCD5985C316}"/>
              </a:ext>
            </a:extLst>
          </p:cNvPr>
          <p:cNvSpPr txBox="1"/>
          <p:nvPr/>
        </p:nvSpPr>
        <p:spPr>
          <a:xfrm>
            <a:off x="1487488" y="620688"/>
            <a:ext cx="1022513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урока достигли?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1.Выстроить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над сочинением-рассуждением.</a:t>
            </a:r>
          </a:p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2.Научиться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вчитываться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текст, находить в нём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будущего сочинения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.Познакомиться с речевыми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клише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написания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сочинения.</a:t>
            </a:r>
          </a:p>
          <a:p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Создать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проект(черновик)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сочинения по     нравственному понятию.</a:t>
            </a:r>
          </a:p>
        </p:txBody>
      </p:sp>
    </p:spTree>
    <p:extLst>
      <p:ext uri="{BB962C8B-B14F-4D97-AF65-F5344CB8AC3E}">
        <p14:creationId xmlns:p14="http://schemas.microsoft.com/office/powerpoint/2010/main" val="42322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47204A-BF2F-48C6-BD9E-92C5575A30FB}"/>
              </a:ext>
            </a:extLst>
          </p:cNvPr>
          <p:cNvSpPr txBox="1"/>
          <p:nvPr/>
        </p:nvSpPr>
        <p:spPr>
          <a:xfrm>
            <a:off x="1271464" y="836712"/>
            <a:ext cx="102971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x-none" sz="4000" b="1" smtClean="0">
                <a:solidFill>
                  <a:srgbClr val="000000"/>
                </a:solidFill>
                <a:latin typeface="Times New Roman"/>
                <a:ea typeface="Times New Roman"/>
              </a:rPr>
              <a:t>Закончите </a:t>
            </a:r>
            <a:r>
              <a:rPr lang="x-none" sz="4000" b="1">
                <a:solidFill>
                  <a:srgbClr val="000000"/>
                </a:solidFill>
                <a:latin typeface="Times New Roman"/>
                <a:ea typeface="Times New Roman"/>
              </a:rPr>
              <a:t>предложения:</a:t>
            </a:r>
            <a:endParaRPr lang="ru-RU" sz="4000" b="1" dirty="0">
              <a:latin typeface="Arial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z="4000" b="1">
                <a:solidFill>
                  <a:srgbClr val="000000"/>
                </a:solidFill>
                <a:latin typeface="Times New Roman"/>
                <a:ea typeface="Times New Roman"/>
              </a:rPr>
              <a:t>•  Я </a:t>
            </a:r>
            <a:r>
              <a:rPr lang="x-none" sz="4000" b="1" smtClean="0">
                <a:solidFill>
                  <a:srgbClr val="000000"/>
                </a:solidFill>
                <a:latin typeface="Times New Roman"/>
                <a:ea typeface="Times New Roman"/>
              </a:rPr>
              <a:t>был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(а)</a:t>
            </a:r>
            <a:r>
              <a:rPr lang="x-none" sz="4000" b="1" smtClean="0">
                <a:solidFill>
                  <a:srgbClr val="000000"/>
                </a:solidFill>
                <a:latin typeface="Times New Roman"/>
                <a:ea typeface="Times New Roman"/>
              </a:rPr>
              <a:t> удивлен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(а)</a:t>
            </a:r>
            <a:r>
              <a:rPr lang="x-none" sz="4000" b="1" smtClean="0">
                <a:solidFill>
                  <a:srgbClr val="000000"/>
                </a:solidFill>
                <a:latin typeface="Times New Roman"/>
                <a:ea typeface="Times New Roman"/>
              </a:rPr>
              <a:t> …</a:t>
            </a:r>
            <a:endParaRPr lang="ru-RU" sz="4000" b="1" dirty="0">
              <a:latin typeface="Arial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z="4000" b="1">
                <a:solidFill>
                  <a:srgbClr val="000000"/>
                </a:solidFill>
                <a:latin typeface="Times New Roman"/>
                <a:ea typeface="Times New Roman"/>
              </a:rPr>
              <a:t>•  Мне пригодится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экзамене</a:t>
            </a:r>
            <a:r>
              <a:rPr lang="x-none" sz="4000" b="1" smtClean="0">
                <a:solidFill>
                  <a:srgbClr val="000000"/>
                </a:solidFill>
                <a:latin typeface="Times New Roman"/>
                <a:ea typeface="Times New Roman"/>
              </a:rPr>
              <a:t>… </a:t>
            </a:r>
            <a:endParaRPr lang="ru-RU" sz="4000" b="1" dirty="0">
              <a:latin typeface="Arial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z="4000" b="1">
                <a:solidFill>
                  <a:srgbClr val="000000"/>
                </a:solidFill>
                <a:latin typeface="Times New Roman"/>
                <a:ea typeface="Times New Roman"/>
              </a:rPr>
              <a:t>•  Я не </a:t>
            </a:r>
            <a:r>
              <a:rPr lang="x-none" sz="4000" b="1" smtClean="0">
                <a:solidFill>
                  <a:srgbClr val="000000"/>
                </a:solidFill>
                <a:latin typeface="Times New Roman"/>
                <a:ea typeface="Times New Roman"/>
              </a:rPr>
              <a:t>знал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(а)</a:t>
            </a:r>
            <a:r>
              <a:rPr lang="x-none" sz="4000" b="1" smtClean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  <a:endParaRPr lang="ru-RU" sz="4000" b="1" dirty="0">
              <a:latin typeface="Arial"/>
              <a:ea typeface="Times New Roman"/>
            </a:endParaRPr>
          </a:p>
          <a:p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• 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Теперь я знаю…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77A884-F722-48D8-83B5-821E47984BFD}"/>
              </a:ext>
            </a:extLst>
          </p:cNvPr>
          <p:cNvSpPr txBox="1"/>
          <p:nvPr/>
        </p:nvSpPr>
        <p:spPr>
          <a:xfrm>
            <a:off x="1558735" y="332656"/>
            <a:ext cx="885698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задание: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1.написать 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сочинение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рассуждение  на тему: </a:t>
            </a: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Дружба?»,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взяв в качестве тезиса данное 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вами определение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2.перейти по ссылке в </a:t>
            </a:r>
            <a:r>
              <a:rPr lang="ru-RU" sz="4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эл.журе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посмотреть видео о сочинении 9.3.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834EEE-770E-43AF-854C-717ED0053FD0}"/>
              </a:ext>
            </a:extLst>
          </p:cNvPr>
          <p:cNvSpPr txBox="1"/>
          <p:nvPr/>
        </p:nvSpPr>
        <p:spPr>
          <a:xfrm>
            <a:off x="1487488" y="1340768"/>
            <a:ext cx="9649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 по русскому языку…</a:t>
            </a:r>
          </a:p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Какого рода задания вам предстоит выполнить?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834EEE-770E-43AF-854C-717ED0053FD0}"/>
              </a:ext>
            </a:extLst>
          </p:cNvPr>
          <p:cNvSpPr txBox="1"/>
          <p:nvPr/>
        </p:nvSpPr>
        <p:spPr>
          <a:xfrm>
            <a:off x="1991544" y="548680"/>
            <a:ext cx="96490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 по русскому языку…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Какого рода задания вам предстоит выполнить? </a:t>
            </a:r>
            <a:r>
              <a:rPr lang="ru-RU" sz="4000" b="1" i="1" dirty="0" smtClean="0">
                <a:ea typeface="Calibri" panose="020F0502020204030204" pitchFamily="34" charset="0"/>
                <a:cs typeface="Times New Roman"/>
              </a:rPr>
              <a:t>Н</a:t>
            </a:r>
            <a:r>
              <a:rPr lang="ru-RU" sz="4000" b="1" i="1" dirty="0" smtClean="0">
                <a:ea typeface="Calibri"/>
                <a:cs typeface="Times New Roman"/>
              </a:rPr>
              <a:t>аписать </a:t>
            </a:r>
            <a:r>
              <a:rPr lang="ru-RU" sz="4000" b="1" i="1" dirty="0">
                <a:ea typeface="Calibri"/>
                <a:cs typeface="Times New Roman"/>
              </a:rPr>
              <a:t>сжатое изложение, ответить на тестовые задания по тексту, написать </a:t>
            </a:r>
            <a:r>
              <a:rPr lang="ru-RU" sz="4000" b="1" i="1" dirty="0" smtClean="0">
                <a:ea typeface="Calibri"/>
                <a:cs typeface="Times New Roman"/>
              </a:rPr>
              <a:t>сочинение-рассуждение.</a:t>
            </a:r>
          </a:p>
          <a:p>
            <a:pPr lvl="0"/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чем будем работать? 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834EEE-770E-43AF-854C-717ED0053FD0}"/>
              </a:ext>
            </a:extLst>
          </p:cNvPr>
          <p:cNvSpPr txBox="1"/>
          <p:nvPr/>
        </p:nvSpPr>
        <p:spPr>
          <a:xfrm>
            <a:off x="1991544" y="548680"/>
            <a:ext cx="96490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 по русскому языку…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Какого рода задания вам предстоит выполнить? </a:t>
            </a:r>
            <a:r>
              <a:rPr lang="ru-RU" sz="40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/>
              </a:rPr>
              <a:t>Н</a:t>
            </a:r>
            <a:r>
              <a:rPr lang="ru-RU" sz="4000" b="1" i="1" dirty="0">
                <a:solidFill>
                  <a:prstClr val="black"/>
                </a:solidFill>
                <a:ea typeface="Calibri"/>
                <a:cs typeface="Times New Roman"/>
              </a:rPr>
              <a:t>аписать сжатое изложение, ответить на тестовые задания по тексту, написать сочинение-рассуждение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чем будем работать? 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текстом!!!!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FB211E-AF0C-4A47-935F-5BDCB72D3994}"/>
              </a:ext>
            </a:extLst>
          </p:cNvPr>
          <p:cNvSpPr txBox="1"/>
          <p:nvPr/>
        </p:nvSpPr>
        <p:spPr>
          <a:xfrm>
            <a:off x="1631504" y="908720"/>
            <a:ext cx="100091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типы текстов вы знаете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6" r="67798" b="5832"/>
          <a:stretch/>
        </p:blipFill>
        <p:spPr bwMode="auto">
          <a:xfrm>
            <a:off x="1402432" y="2204864"/>
            <a:ext cx="2079548" cy="29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33578" r="34669" b="3764"/>
          <a:stretch/>
        </p:blipFill>
        <p:spPr bwMode="auto">
          <a:xfrm>
            <a:off x="4871864" y="2780928"/>
            <a:ext cx="2051207" cy="29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5" t="32356" r="4335" b="4869"/>
          <a:stretch/>
        </p:blipFill>
        <p:spPr bwMode="auto">
          <a:xfrm>
            <a:off x="8328248" y="2137369"/>
            <a:ext cx="1929008" cy="309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FB211E-AF0C-4A47-935F-5BDCB72D3994}"/>
              </a:ext>
            </a:extLst>
          </p:cNvPr>
          <p:cNvSpPr txBox="1"/>
          <p:nvPr/>
        </p:nvSpPr>
        <p:spPr>
          <a:xfrm>
            <a:off x="1631504" y="896144"/>
            <a:ext cx="100091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Какому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речи соответствует данная схема?</a:t>
            </a:r>
          </a:p>
          <a:p>
            <a:pPr lvl="0">
              <a:defRPr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Тезис.</a:t>
            </a:r>
          </a:p>
          <a:p>
            <a:pPr lvl="0">
              <a:defRPr/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ІІ. Доказательство:</a:t>
            </a:r>
          </a:p>
          <a:p>
            <a:pPr lvl="0">
              <a:defRPr/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Аргумент 1.</a:t>
            </a:r>
          </a:p>
          <a:p>
            <a:pPr lvl="0">
              <a:defRPr/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Аргумент 2.</a:t>
            </a:r>
          </a:p>
          <a:p>
            <a:pPr lvl="0">
              <a:defRPr/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ІІІ. Вывод. </a:t>
            </a:r>
          </a:p>
        </p:txBody>
      </p:sp>
    </p:spTree>
    <p:extLst>
      <p:ext uri="{BB962C8B-B14F-4D97-AF65-F5344CB8AC3E}">
        <p14:creationId xmlns:p14="http://schemas.microsoft.com/office/powerpoint/2010/main" val="9976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FB211E-AF0C-4A47-935F-5BDCB72D3994}"/>
              </a:ext>
            </a:extLst>
          </p:cNvPr>
          <p:cNvSpPr txBox="1"/>
          <p:nvPr/>
        </p:nvSpPr>
        <p:spPr>
          <a:xfrm>
            <a:off x="1415480" y="908720"/>
            <a:ext cx="102251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5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Тезис- это утверждение, которое требуется …….</a:t>
            </a:r>
            <a:r>
              <a:rPr lang="ru-RU" sz="4400" b="1" dirty="0" smtClean="0">
                <a:solidFill>
                  <a:srgbClr val="0054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Аргумент- это ….. , подтверждающие выдвинутый тезис.</a:t>
            </a:r>
          </a:p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Вывод- это ….. подведённого рассуждения</a:t>
            </a:r>
            <a:r>
              <a:rPr lang="ru-RU" sz="44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FB211E-AF0C-4A47-935F-5BDCB72D3994}"/>
              </a:ext>
            </a:extLst>
          </p:cNvPr>
          <p:cNvSpPr txBox="1"/>
          <p:nvPr/>
        </p:nvSpPr>
        <p:spPr>
          <a:xfrm>
            <a:off x="1415480" y="908720"/>
            <a:ext cx="102251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5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Тезис- это утверждение, которое требуется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</a:t>
            </a:r>
            <a:r>
              <a:rPr lang="ru-RU" sz="4400" b="1" dirty="0" smtClean="0">
                <a:solidFill>
                  <a:srgbClr val="0054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400" b="1" dirty="0" smtClean="0">
                <a:solidFill>
                  <a:srgbClr val="0054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Аргументы- это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доказательства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подтверждающие выдвинутый тезис.</a:t>
            </a:r>
          </a:p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Вывод- это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подведённого рассуждения</a:t>
            </a:r>
            <a:r>
              <a:rPr lang="ru-RU" sz="44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535</Words>
  <Application>Microsoft Office PowerPoint</Application>
  <PresentationFormat>Произвольный</PresentationFormat>
  <Paragraphs>75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Черепанова Е.В.</cp:lastModifiedBy>
  <cp:revision>43</cp:revision>
  <cp:lastPrinted>2022-11-23T02:49:41Z</cp:lastPrinted>
  <dcterms:created xsi:type="dcterms:W3CDTF">2013-09-07T18:35:40Z</dcterms:created>
  <dcterms:modified xsi:type="dcterms:W3CDTF">2022-12-01T09:51:10Z</dcterms:modified>
</cp:coreProperties>
</file>