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9"/>
  </p:notesMasterIdLst>
  <p:sldIdLst>
    <p:sldId id="256" r:id="rId2"/>
    <p:sldId id="276" r:id="rId3"/>
    <p:sldId id="263" r:id="rId4"/>
    <p:sldId id="260" r:id="rId5"/>
    <p:sldId id="266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5" autoAdjust="0"/>
    <p:restoredTop sz="96769" autoAdjust="0"/>
  </p:normalViewPr>
  <p:slideViewPr>
    <p:cSldViewPr>
      <p:cViewPr>
        <p:scale>
          <a:sx n="77" d="100"/>
          <a:sy n="77" d="100"/>
        </p:scale>
        <p:origin x="-16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75BD-F198-4F14-A9E8-9E34F042F38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2CBED-449C-4E81-BFF6-469D9029A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CBED-449C-4E81-BFF6-469D9029A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548C-F8AD-4122-B656-012778430DF4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68706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2B34-2F22-4B6C-95FC-734AD6731FC6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9512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7F5-9227-415F-A3F1-4E44A7DBF5CB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92960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353-FAC0-4370-BC5B-821901B86DFB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94206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965C-9755-4843-AFB3-C4F8FC2D0FB1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91839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0B9-83ED-405B-8689-DF151641ED30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84159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74D1-3173-49BB-94BF-B5AE6DF39C62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9138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724-CD35-4CDA-8BF5-A3D22BD01E2B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12697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194E-D403-42F7-BF41-E2FB74803670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84536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A409-97EF-4849-BDC5-B4C3F6FA6C04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8754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443F-6349-4230-89D4-8AD1260241E4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76449"/>
      </p:ext>
    </p:extLst>
  </p:cSld>
  <p:clrMapOvr>
    <a:masterClrMapping/>
  </p:clrMapOvr>
  <p:transition spd="slow" advClick="0" advTm="2000"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2FB1-9A23-4C38-906B-E278E6697DA7}" type="datetime1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8E24-A903-43F2-B05E-DA356F2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 advClick="0" advTm="2000">
    <p:cover dir="l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18811"/>
            <a:ext cx="4608512" cy="1470025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-55084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u="sng" dirty="0" smtClean="0">
                <a:solidFill>
                  <a:schemeClr val="tx1"/>
                </a:solidFill>
                <a:latin typeface="+mj-lt"/>
              </a:rPr>
              <a:t>На   занятиях  </a:t>
            </a:r>
            <a:r>
              <a:rPr lang="ru-RU" sz="4800" u="sng" dirty="0" err="1" smtClean="0">
                <a:solidFill>
                  <a:schemeClr val="tx1"/>
                </a:solidFill>
                <a:latin typeface="+mj-lt"/>
              </a:rPr>
              <a:t>хореографиии</a:t>
            </a:r>
            <a:endParaRPr lang="ru-RU" sz="4800" u="sng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800" u="sng" dirty="0" smtClean="0">
                <a:solidFill>
                  <a:srgbClr val="FF0000"/>
                </a:solidFill>
                <a:latin typeface="+mj-lt"/>
              </a:rPr>
              <a:t>Мы изучаем </a:t>
            </a:r>
          </a:p>
          <a:p>
            <a:pPr>
              <a:lnSpc>
                <a:spcPct val="150000"/>
              </a:lnSpc>
            </a:pPr>
            <a:endParaRPr lang="ru-RU" sz="4800" u="sng" dirty="0" smtClean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ru-RU" sz="2000" u="sng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гыук\Downloads\позиции р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551"/>
            <a:ext cx="4247456" cy="35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ыук\Downloads\позиц но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68" y="3717032"/>
            <a:ext cx="47713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17">
        <p:cover/>
      </p:transition>
    </mc:Choice>
    <mc:Fallback xmlns="">
      <p:transition spd="slow" advClick="0" advTm="601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62619">
            <a:off x="6310503" y="3894690"/>
            <a:ext cx="994653" cy="56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852" y="0"/>
            <a:ext cx="9159852" cy="695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Упражнение «лягушка» 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Упражнение «кошечка»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Исходное положение- встать на колени, 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рямыми руками упереться в пол на уровне плеч.</a:t>
            </a:r>
          </a:p>
          <a:p>
            <a:pPr marL="0" indent="0">
              <a:buNone/>
            </a:pPr>
            <a:r>
              <a:rPr lang="ru-RU" sz="2000" dirty="0" smtClean="0"/>
              <a:t> Поднять голову, максимально прогнуть </a:t>
            </a:r>
          </a:p>
          <a:p>
            <a:pPr marL="0" indent="0">
              <a:buNone/>
            </a:pPr>
            <a:r>
              <a:rPr lang="ru-RU" sz="2000" dirty="0" smtClean="0"/>
              <a:t>спину (ласковая кошечка). Задержаться нужное </a:t>
            </a:r>
          </a:p>
          <a:p>
            <a:pPr marL="0" indent="0">
              <a:buNone/>
            </a:pPr>
            <a:r>
              <a:rPr lang="ru-RU" sz="2000" dirty="0" smtClean="0"/>
              <a:t>время. Опустить голову, максимально выгнуть</a:t>
            </a:r>
          </a:p>
          <a:p>
            <a:pPr marL="0" indent="0">
              <a:buNone/>
            </a:pPr>
            <a:r>
              <a:rPr lang="ru-RU" sz="2000" dirty="0" smtClean="0"/>
              <a:t>спину (сердитая кошечка).</a:t>
            </a:r>
          </a:p>
          <a:p>
            <a:pPr marL="0" indent="0">
              <a:buNone/>
            </a:pPr>
            <a:r>
              <a:rPr lang="ru-RU" sz="2000" dirty="0" smtClean="0"/>
              <a:t>    Задержаться нужное время.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Повторить нужное число раз.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3429000"/>
            <a:ext cx="2088233" cy="32509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14367"/>
            <a:ext cx="2712210" cy="272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90334"/>
            <a:ext cx="3686814" cy="2283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30" y="5290684"/>
            <a:ext cx="3672088" cy="15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6883"/>
      </p:ext>
    </p:extLst>
  </p:cSld>
  <p:clrMapOvr>
    <a:masterClrMapping/>
  </p:clrMapOvr>
  <p:transition spd="slow" advClick="0" advTm="5126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80928"/>
            <a:ext cx="3106688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98" y="0"/>
            <a:ext cx="9144797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Упражнение «Собака»</a:t>
            </a:r>
          </a:p>
          <a:p>
            <a:pPr marL="0" indent="0">
              <a:buNone/>
            </a:pPr>
            <a:r>
              <a:rPr lang="ru-RU" sz="2400" dirty="0" smtClean="0"/>
              <a:t>    Исходное положение- сесть на пятки, руки в упоре сзади, параллельно одна другой. Пальцы обращены в сторону от тела.</a:t>
            </a:r>
          </a:p>
          <a:p>
            <a:pPr marL="0" indent="0">
              <a:buNone/>
            </a:pPr>
            <a:r>
              <a:rPr lang="ru-RU" sz="2400" dirty="0" smtClean="0"/>
              <a:t>   Выгнуть спину и откинуть голову назад. Медленно подвинуть кисти рук насколько возможно.</a:t>
            </a:r>
          </a:p>
          <a:p>
            <a:pPr marL="0" indent="0">
              <a:buNone/>
            </a:pPr>
            <a:r>
              <a:rPr lang="ru-RU" sz="2400" dirty="0" smtClean="0"/>
              <a:t>  Задержаться нужное время.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Вернуться в исходное положение.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Повторить нужное число раз.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Дети садятся в исходное </a:t>
            </a:r>
          </a:p>
          <a:p>
            <a:pPr marL="0" indent="0">
              <a:buNone/>
            </a:pPr>
            <a:r>
              <a:rPr lang="ru-RU" sz="2400" dirty="0" smtClean="0"/>
              <a:t>положение.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-Когда у Карандаша получались хорошие </a:t>
            </a:r>
          </a:p>
          <a:p>
            <a:pPr marL="0" indent="0">
              <a:buNone/>
            </a:pPr>
            <a:r>
              <a:rPr lang="ru-RU" sz="2400" dirty="0" smtClean="0"/>
              <a:t>рисунки, он радовался, а когда что-то не</a:t>
            </a:r>
          </a:p>
          <a:p>
            <a:pPr marL="0" indent="0">
              <a:buNone/>
            </a:pPr>
            <a:r>
              <a:rPr lang="ru-RU" sz="2400" dirty="0" smtClean="0"/>
              <a:t>Получалось –огорчался, но любимое дело не </a:t>
            </a:r>
          </a:p>
          <a:p>
            <a:pPr marL="0" indent="0">
              <a:buNone/>
            </a:pPr>
            <a:r>
              <a:rPr lang="ru-RU" sz="2400" dirty="0" smtClean="0"/>
              <a:t>бросал. И с упорством рисовал снова и снова.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А по соседству жила Резинка- белая, чистая и очень аккуратная. Ее страстью было наводить чистоту.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283968" cy="20162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9158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111"/>
      </p:ext>
    </p:extLst>
  </p:cSld>
  <p:clrMapOvr>
    <a:masterClrMapping/>
  </p:clrMapOvr>
  <p:transition spd="slow" advClick="0" advTm="6398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744" y="2420888"/>
            <a:ext cx="2304256" cy="628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0232" y="2924944"/>
            <a:ext cx="2023964" cy="27972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3791" y="-15433"/>
            <a:ext cx="9147791" cy="69728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dirty="0" smtClean="0"/>
              <a:t>Малейший непорядок – и она и на с головой бросалась в дело.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-Ах, какое безобразие,- воскликнула она, увидев рисунки Карандаша на чем попало: в тетрадях, книгах, на полу.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Дети делятся на две группы: одни-Карандаши, другие-Резинки.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«Карандаши» принимают исходное положение, уже известное под названием «прямого угла».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</a:t>
            </a:r>
            <a:r>
              <a:rPr lang="ru-RU" sz="2000" dirty="0" smtClean="0"/>
              <a:t>Резинки» группируются в «комочек», то есть </a:t>
            </a:r>
          </a:p>
          <a:p>
            <a:pPr marL="0" indent="0">
              <a:buNone/>
            </a:pPr>
            <a:r>
              <a:rPr lang="ru-RU" sz="2000" dirty="0" smtClean="0"/>
              <a:t>Садятся на пятки, голову опускают вниз, руками </a:t>
            </a:r>
          </a:p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бхватывают колени 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Далее упражнения выполняют поочередно:</a:t>
            </a:r>
          </a:p>
          <a:p>
            <a:pPr marL="0" indent="0">
              <a:buNone/>
            </a:pPr>
            <a:r>
              <a:rPr lang="ru-RU" sz="2000" dirty="0" smtClean="0"/>
              <a:t>Карандаш-Резинка, Карандаш- Резинка и т. д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Нарисовал Карандаш летучую мышь в тетрадке. </a:t>
            </a:r>
          </a:p>
          <a:p>
            <a:pPr marL="0" indent="0">
              <a:buNone/>
            </a:pPr>
            <a:r>
              <a:rPr lang="ru-RU" sz="18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«Летучая мышь»</a:t>
            </a:r>
          </a:p>
          <a:p>
            <a:pPr marL="0" indent="0">
              <a:buNone/>
            </a:pPr>
            <a:r>
              <a:rPr lang="ru-RU" sz="2000" dirty="0" smtClean="0"/>
              <a:t>  Исходное положение- сесть в позу (прямого </a:t>
            </a:r>
          </a:p>
          <a:p>
            <a:pPr marL="0" indent="0">
              <a:buNone/>
            </a:pPr>
            <a:r>
              <a:rPr lang="ru-RU" sz="2000" dirty="0" smtClean="0"/>
              <a:t>угла), развести ноги в стороны как можно шире.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Наклониться вперед, стараясь коснуться 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одбородком пола. Руки развести в стороны 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араллельно полу. Задержаться нужное время.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2160" y="4365104"/>
            <a:ext cx="2169567" cy="42373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915816" cy="16561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13061"/>
            <a:ext cx="2699792" cy="1511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90" y="5125736"/>
            <a:ext cx="3450010" cy="17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4797"/>
      </p:ext>
    </p:extLst>
  </p:cSld>
  <p:clrMapOvr>
    <a:masterClrMapping/>
  </p:clrMapOvr>
  <p:transition spd="slow" advClick="0" advTm="687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230" y="3645024"/>
            <a:ext cx="1771985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8297" y="0"/>
            <a:ext cx="915229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dirty="0" smtClean="0"/>
              <a:t>«Непорядок», решила Резинка  и в мгновенье ока стерла рисунок. </a:t>
            </a:r>
          </a:p>
          <a:p>
            <a:pPr marL="0" indent="0">
              <a:buNone/>
            </a:pPr>
            <a:r>
              <a:rPr lang="ru-RU" sz="2000" dirty="0" smtClean="0"/>
              <a:t>   «Резинка» перекатом по полу докатываются до рисунков (Карандашей) и, </a:t>
            </a:r>
          </a:p>
          <a:p>
            <a:pPr marL="0" indent="0">
              <a:buNone/>
            </a:pPr>
            <a:r>
              <a:rPr lang="ru-RU" sz="2000" dirty="0"/>
              <a:t>д</a:t>
            </a:r>
            <a:r>
              <a:rPr lang="ru-RU" sz="2000" dirty="0" smtClean="0"/>
              <a:t>отронувшись до «Летучих мышей» (стерев их), откатываются назад.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- Изобразил Карандаш носорога. Резинка тут как тут.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«носорог».</a:t>
            </a:r>
          </a:p>
          <a:p>
            <a:pPr marL="0" indent="0">
              <a:buNone/>
            </a:pPr>
            <a:r>
              <a:rPr lang="ru-RU" sz="2000" dirty="0" smtClean="0"/>
              <a:t>    Исходное положение- лечь на спину, руки заложить за голову,  ноги выпрямить, пальцы ног вытянуть.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Поднять голову и плечи, одновременно поднять одну ногу,</a:t>
            </a:r>
          </a:p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гибая ее в колене. Стараться коленом коснуться </a:t>
            </a:r>
          </a:p>
          <a:p>
            <a:pPr marL="0" indent="0">
              <a:buNone/>
            </a:pPr>
            <a:r>
              <a:rPr lang="ru-RU" sz="2000" dirty="0" smtClean="0"/>
              <a:t>носа. Другая нога сохраняет прямое положение на 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олу.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Задержаться нужное время.</a:t>
            </a:r>
          </a:p>
          <a:p>
            <a:pPr marL="0" indent="0">
              <a:buNone/>
            </a:pPr>
            <a:r>
              <a:rPr lang="ru-RU" sz="2000" dirty="0" smtClean="0"/>
              <a:t>  Вернуться в исходное положение.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Затем проделать то же упражнение с другой ноги.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«Резинки» стирают и эти рисунки.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-Нарисует Карандаш улитку, а Резинка снова ее сотрет.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67" y="2996952"/>
            <a:ext cx="3310033" cy="2520280"/>
          </a:xfrm>
        </p:spPr>
      </p:pic>
    </p:spTree>
    <p:extLst>
      <p:ext uri="{BB962C8B-B14F-4D97-AF65-F5344CB8AC3E}">
        <p14:creationId xmlns:p14="http://schemas.microsoft.com/office/powerpoint/2010/main" val="2619575673"/>
      </p:ext>
    </p:extLst>
  </p:cSld>
  <p:clrMapOvr>
    <a:masterClrMapping/>
  </p:clrMapOvr>
  <p:transition spd="slow" advClick="0" advTm="7023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12" y="1772816"/>
            <a:ext cx="3106688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6924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«улитка»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Исходное положение- лечь на спину, ноги вместе, пальцы ног вытянуты. Руки лежат вдоль тела, ладонями вниз.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Медленно поднять прямые ноги, затем таз 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есь корпус в вертикальное положение,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ставаясь в опоре на плечах и руках.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останавливаясь, занести ноги за голову, пока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альцы не коснутся пола.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Задержаться нужное время.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Вернуться в исходное положение.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Повторить нужное число.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«Резинки» стирают «Улиток», и все дети садятся 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Исходное положение.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С этой минуты Резинка всюду следовала за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Карандашом. Карандаш совсем потерял покой. Как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всякий художник, он мечтал оставить после себя рисунки. И стал Карандаш побаиваться Резинки.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Группы детей меняются ролями)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836712"/>
            <a:ext cx="3744416" cy="20882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24" y="2924944"/>
            <a:ext cx="2841323" cy="26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7346"/>
      </p:ext>
    </p:extLst>
  </p:cSld>
  <p:clrMapOvr>
    <a:masterClrMapping/>
  </p:clrMapOvr>
  <p:transition spd="slow" advClick="0" advTm="8282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4653136"/>
            <a:ext cx="1152129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4625"/>
            <a:ext cx="9144000" cy="681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-Посмотрит Карандаш по сторонам – нет Резинки. И быстро нарисует,</a:t>
            </a:r>
          </a:p>
          <a:p>
            <a:pPr marL="0" indent="0">
              <a:buNone/>
            </a:pPr>
            <a:r>
              <a:rPr lang="ru-RU" sz="2400" dirty="0"/>
              <a:t>н</a:t>
            </a:r>
            <a:r>
              <a:rPr lang="ru-RU" sz="2400" dirty="0" smtClean="0"/>
              <a:t>апример, аиста. Но неугомонная Резинка тут как тут.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Упражнение «Аист»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Исходное положение-встать прямо, ноги вместе, руки опущены. Поднять левую ногу, согнув ее в колени, обхватить левой рукой щиколотку. Правую руку поднять вверх а ладонью вперед. Голова поднята.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Задержаться нужное время.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Вернуться в исходное положение.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Проделать то же другой ногой.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Повторить нужное число раз.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«Резинка стирает и этот рисунок»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 Карандаш совсем растерялся,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видев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риближающуюся Резинку, и от страха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арисовал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два хобота слона вместо положенного одного.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5405" y="3335757"/>
            <a:ext cx="3528392" cy="2562754"/>
          </a:xfrm>
        </p:spPr>
      </p:pic>
    </p:spTree>
    <p:extLst>
      <p:ext uri="{BB962C8B-B14F-4D97-AF65-F5344CB8AC3E}">
        <p14:creationId xmlns:p14="http://schemas.microsoft.com/office/powerpoint/2010/main" val="805402400"/>
      </p:ext>
    </p:extLst>
  </p:cSld>
  <p:clrMapOvr>
    <a:masterClrMapping/>
  </p:clrMapOvr>
  <p:transition spd="slow" advClick="0" advTm="8236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1916832"/>
            <a:ext cx="360040" cy="144016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485"/>
            <a:ext cx="9144000" cy="6853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«Слон»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Исходное положение- встать прямо, ноги вместе,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Прямые руки за спиной.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Наклониться вперед, стараясь прижать лоб к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Коленям. Ноги не сгибать. Прямые руки поднять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верх, притом вытянуть вперед до положения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араллельно полу (руки не соединены-«два хобота»)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Задержаться нужное время.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-Ну вот,- вконец расстроился Карандаш и виновато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Посмотрел на Резинку. Я сделал ошибку.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-Вот эту?-спросила Резинка и стерла один лишний хобот.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это время «Слоны» сцепляют прямые руки).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тут они увидели, какой хороший получился рисунок.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Все дети садятся в основное исходное положение.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Ведь  ты можешь стирать не все, а только  то, что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Нарисовала неправильно,-сказал Карандаш.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Резинка задумалась.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Я согласна,- наконец заявила она.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тех пор они не разлучаются. Стоит карандашу ошибиться.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Резинка тут как тут – сейчас же исправит ошибку.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3" y="548680"/>
            <a:ext cx="3203848" cy="327201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7112"/>
            <a:ext cx="255577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9563"/>
      </p:ext>
    </p:extLst>
  </p:cSld>
  <p:clrMapOvr>
    <a:masterClrMapping/>
  </p:clrMapOvr>
  <p:transition spd="slow" advClick="0" advTm="9407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2420888"/>
            <a:ext cx="720080" cy="43691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Теперь детям загадываются загадки.</a:t>
            </a:r>
          </a:p>
          <a:p>
            <a:pPr marL="0" indent="0">
              <a:buNone/>
            </a:pPr>
            <a:r>
              <a:rPr lang="ru-RU" sz="1800" dirty="0" smtClean="0"/>
              <a:t>Загадка 1</a:t>
            </a:r>
            <a:r>
              <a:rPr lang="ru-RU" sz="1800" b="1" dirty="0" smtClean="0"/>
              <a:t>. </a:t>
            </a:r>
            <a:r>
              <a:rPr lang="ru-RU" sz="1800" b="1" i="1" dirty="0" smtClean="0"/>
              <a:t>Нарисовал карандаш зверей в зоопарке, а Резинка </a:t>
            </a:r>
          </a:p>
          <a:p>
            <a:pPr marL="0" indent="0">
              <a:buNone/>
            </a:pPr>
            <a:r>
              <a:rPr lang="ru-RU" sz="1800" b="1" i="1" dirty="0" smtClean="0"/>
              <a:t>стерла все клетки, и звери остались где?...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(На свободе)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Загадка 2.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Карандаш нарисовал большой завод и много-много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ыма из труб. Резинка стерла дым, и воздух стал?...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(Гораздо чище)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Загадка 3.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Карандаш нарисовал дедушку  с бабушкой , а Резинка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Стерла морщинки у бабушки и бороду у дедушки, и они?...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(Помолодели)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И с тех пор Карандаш с Резинкой больше не спорили и жили дружно. Каждый из них делал свою часть работы- то, что умел только он. И рисунки у них получались просто замечательные.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Пусть и ваши карандаши и резинки живут дружно.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А вы фантазируйте, рисуйте , и мир вокруг вас будет удивительным, ярким, интересным.</a:t>
            </a:r>
          </a:p>
          <a:p>
            <a:pPr marL="0" indent="0">
              <a:buNone/>
            </a:pPr>
            <a:endParaRPr lang="ru-RU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</a:t>
            </a:r>
            <a:r>
              <a:rPr lang="ru-RU" b="1" i="1" dirty="0" smtClean="0">
                <a:solidFill>
                  <a:srgbClr val="FFC000"/>
                </a:solidFill>
              </a:rPr>
              <a:t>СПАСИБО ЗА ВНИМАНИЕ!!!!!!!!!!!!!!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3212976"/>
          </a:xfrm>
        </p:spPr>
      </p:pic>
    </p:spTree>
    <p:extLst>
      <p:ext uri="{BB962C8B-B14F-4D97-AF65-F5344CB8AC3E}">
        <p14:creationId xmlns:p14="http://schemas.microsoft.com/office/powerpoint/2010/main" val="1474519270"/>
      </p:ext>
    </p:extLst>
  </p:cSld>
  <p:clrMapOvr>
    <a:masterClrMapping/>
  </p:clrMapOvr>
  <p:transition spd="slow" advClick="0" advTm="6755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18288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Исполнитель: </a:t>
            </a:r>
            <a:br>
              <a:rPr lang="ru-RU" sz="2200" b="1" dirty="0"/>
            </a:br>
            <a:r>
              <a:rPr lang="ru-RU" sz="2200" b="1" dirty="0" smtClean="0"/>
              <a:t>Полушкина Марина Владимировна,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инструктор по физической </a:t>
            </a:r>
            <a:r>
              <a:rPr lang="ru-RU" sz="2200" b="1" dirty="0" smtClean="0"/>
              <a:t>культуре-хореографии  </a:t>
            </a:r>
            <a:r>
              <a:rPr lang="ru-RU" sz="2200" b="1" dirty="0"/>
              <a:t>МБДОУ № </a:t>
            </a:r>
            <a:r>
              <a:rPr lang="ru-RU" sz="2200" b="1" dirty="0" smtClean="0"/>
              <a:t>202 </a:t>
            </a:r>
            <a:r>
              <a:rPr lang="ru-RU" sz="2200" b="1" dirty="0"/>
              <a:t>г. </a:t>
            </a:r>
            <a:r>
              <a:rPr lang="ru-RU" sz="2200" b="1" dirty="0" smtClean="0"/>
              <a:t>Кемерово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en-US" sz="2200" b="1" dirty="0" smtClean="0"/>
              <a:t>polushkina.1976@mail.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355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379">
        <p:cover/>
      </p:transition>
    </mc:Choice>
    <mc:Fallback xmlns="">
      <p:transition spd="slow" advClick="0" advTm="2379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472608" cy="332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стретчинг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8024" y="620688"/>
            <a:ext cx="9035976" cy="6885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Упражнения</a:t>
            </a:r>
            <a:r>
              <a:rPr lang="ru-RU" dirty="0" smtClean="0">
                <a:solidFill>
                  <a:schemeClr val="tx1"/>
                </a:solidFill>
              </a:rPr>
              <a:t> такого типа носят близкие и понятные детям названия животных или имитационных действий и выполняются по ходу игры.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Стретчинг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комплекс статических растяжек, проводимых в игровой форме. Упражнения выполняются детьми самостоятельно, без воздействия со стороны. Они доступны всем, кому врачи не запрещают заниматься общефизической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подготовкой, и рассчитаны на вовлечение в работу всего организма, включая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сихику.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Игровой </a:t>
            </a:r>
            <a:r>
              <a:rPr lang="ru-RU" dirty="0" err="1" smtClean="0">
                <a:solidFill>
                  <a:srgbClr val="FF0000"/>
                </a:solidFill>
              </a:rPr>
              <a:t>стретчинг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можно отнести к длительным творческим играм, то есть к таким, в которые дети могут играть долгое время. В продолжительной игре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частично менять , усложнять содержание.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Подобные игры сплачивают ребят вокруг одной цели, объединяют общими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нтересами, вызывают совместные радостные переживания.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и любое занятие гимнастикой, </a:t>
            </a:r>
            <a:r>
              <a:rPr lang="ru-RU" dirty="0" err="1" smtClean="0">
                <a:solidFill>
                  <a:srgbClr val="FF0000"/>
                </a:solidFill>
              </a:rPr>
              <a:t>стретчинг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основываются на чередовании напряжения и расслабления мышц, таком, чтобы нагрузка на все тело ребенка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ыла равномерной. Сюда входят упражнения: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-два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 для мышц живота (прогиб назад);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-два три для мышц спины (наклоны вперед);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6220">
        <p:cover/>
      </p:transition>
    </mc:Choice>
    <mc:Fallback xmlns="">
      <p:transition spd="slow" advClick="0" advTm="622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6938"/>
            <a:ext cx="8712968" cy="481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-одно для укрепления позвоночника(повороты) 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-одно-два для укрепления мышц ног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-одно-два для стоп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-одно для равновесия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Группы занимающихся составляются из детей приблизительно одинакового возраста</a:t>
            </a:r>
            <a:r>
              <a:rPr lang="ru-RU" dirty="0" smtClean="0">
                <a:ea typeface="Calibri"/>
                <a:cs typeface="Times New Roman"/>
              </a:rPr>
              <a:t>. За </a:t>
            </a:r>
            <a:r>
              <a:rPr lang="ru-RU" dirty="0">
                <a:ea typeface="Calibri"/>
                <a:cs typeface="Times New Roman"/>
              </a:rPr>
              <a:t>одно занятие должно быть выполнено от 10 до 14 упражнений</a:t>
            </a:r>
            <a:r>
              <a:rPr lang="ru-RU" dirty="0" smtClean="0">
                <a:ea typeface="Calibri"/>
                <a:cs typeface="Times New Roman"/>
              </a:rPr>
              <a:t>. Движения </a:t>
            </a:r>
            <a:r>
              <a:rPr lang="ru-RU" dirty="0">
                <a:ea typeface="Calibri"/>
                <a:cs typeface="Times New Roman"/>
              </a:rPr>
              <a:t>подчиняются соответствующему музыкальному ритму</a:t>
            </a:r>
            <a:r>
              <a:rPr lang="ru-RU" dirty="0" smtClean="0">
                <a:ea typeface="Calibri"/>
                <a:cs typeface="Times New Roman"/>
              </a:rPr>
              <a:t>. Лучше, если </a:t>
            </a:r>
            <a:r>
              <a:rPr lang="ru-RU" dirty="0">
                <a:ea typeface="Calibri"/>
                <a:cs typeface="Times New Roman"/>
              </a:rPr>
              <a:t>избранная педагогом музыка будет стилистически однородной</a:t>
            </a:r>
            <a:r>
              <a:rPr lang="ru-RU" dirty="0" smtClean="0">
                <a:ea typeface="Calibri"/>
                <a:cs typeface="Times New Roman"/>
              </a:rPr>
              <a:t>. В процессе </a:t>
            </a:r>
            <a:r>
              <a:rPr lang="ru-RU" dirty="0">
                <a:ea typeface="Calibri"/>
                <a:cs typeface="Times New Roman"/>
              </a:rPr>
              <a:t>занятий дети </a:t>
            </a:r>
            <a:r>
              <a:rPr lang="ru-RU" dirty="0" smtClean="0">
                <a:ea typeface="Calibri"/>
                <a:cs typeface="Times New Roman"/>
              </a:rPr>
              <a:t>учатся </a:t>
            </a:r>
            <a:r>
              <a:rPr lang="ru-RU" dirty="0">
                <a:ea typeface="Calibri"/>
                <a:cs typeface="Times New Roman"/>
              </a:rPr>
              <a:t>быстро переключать </a:t>
            </a:r>
            <a:r>
              <a:rPr lang="ru-RU" dirty="0" smtClean="0">
                <a:ea typeface="Calibri"/>
                <a:cs typeface="Times New Roman"/>
              </a:rPr>
              <a:t>внимание. Сделав </a:t>
            </a:r>
            <a:r>
              <a:rPr lang="ru-RU" dirty="0">
                <a:ea typeface="Calibri"/>
                <a:cs typeface="Times New Roman"/>
              </a:rPr>
              <a:t>упражнение</a:t>
            </a:r>
            <a:r>
              <a:rPr lang="ru-RU" dirty="0" smtClean="0">
                <a:ea typeface="Calibri"/>
                <a:cs typeface="Times New Roman"/>
              </a:rPr>
              <a:t>, садятся </a:t>
            </a:r>
            <a:r>
              <a:rPr lang="ru-RU" dirty="0">
                <a:ea typeface="Calibri"/>
                <a:cs typeface="Times New Roman"/>
              </a:rPr>
              <a:t>в </a:t>
            </a:r>
            <a:r>
              <a:rPr lang="ru-RU" dirty="0" smtClean="0">
                <a:ea typeface="Calibri"/>
                <a:cs typeface="Times New Roman"/>
              </a:rPr>
              <a:t>позу (слушания, обязательно </a:t>
            </a:r>
            <a:r>
              <a:rPr lang="ru-RU" dirty="0">
                <a:ea typeface="Calibri"/>
                <a:cs typeface="Times New Roman"/>
              </a:rPr>
              <a:t>с прямой спиной)и слушают начало или продолжение сказки.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 </a:t>
            </a:r>
            <a:endParaRPr lang="ru-RU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0934533"/>
      </p:ext>
    </p:extLst>
  </p:cSld>
  <p:clrMapOvr>
    <a:masterClrMapping/>
  </p:clrMapOvr>
  <p:transition spd="slow" advClick="0" advTm="7655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778098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Сказка о Карандаше и Резинке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80728"/>
            <a:ext cx="9028444" cy="587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Дети садятс</a:t>
            </a:r>
            <a:r>
              <a:rPr lang="ru-RU" sz="1800" dirty="0"/>
              <a:t>я</a:t>
            </a:r>
            <a:r>
              <a:rPr lang="ru-RU" sz="1800" dirty="0" smtClean="0"/>
              <a:t> в исходное положения.</a:t>
            </a:r>
          </a:p>
          <a:p>
            <a:pPr marL="0" indent="0">
              <a:buNone/>
            </a:pPr>
            <a:r>
              <a:rPr lang="ru-RU" sz="1800" dirty="0" smtClean="0"/>
              <a:t>Педагог приступает к рассказу.</a:t>
            </a:r>
          </a:p>
          <a:p>
            <a:pPr marL="0" indent="0">
              <a:buNone/>
            </a:pPr>
            <a:r>
              <a:rPr lang="ru-RU" sz="1800" dirty="0" smtClean="0"/>
              <a:t>-Уверена, что вы все любите рисовать. </a:t>
            </a:r>
          </a:p>
          <a:p>
            <a:pPr marL="0" indent="0">
              <a:buNone/>
            </a:pPr>
            <a:r>
              <a:rPr lang="ru-RU" sz="1800" dirty="0" smtClean="0"/>
              <a:t>Тогда, здравствуй, юный художник! Да,</a:t>
            </a:r>
          </a:p>
          <a:p>
            <a:pPr marL="0" indent="0">
              <a:buNone/>
            </a:pPr>
            <a:r>
              <a:rPr lang="ru-RU" sz="1800" dirty="0"/>
              <a:t>и</a:t>
            </a:r>
            <a:r>
              <a:rPr lang="ru-RU" sz="1800" dirty="0" smtClean="0"/>
              <a:t>менно художник, потому что всякий, </a:t>
            </a:r>
            <a:r>
              <a:rPr lang="ru-RU" sz="1800" dirty="0"/>
              <a:t>к</a:t>
            </a:r>
            <a:r>
              <a:rPr lang="ru-RU" sz="1800" dirty="0" smtClean="0"/>
              <a:t>то умеет </a:t>
            </a:r>
          </a:p>
          <a:p>
            <a:pPr marL="0" indent="0">
              <a:buNone/>
            </a:pPr>
            <a:r>
              <a:rPr lang="ru-RU" sz="1800" dirty="0" smtClean="0"/>
              <a:t>придумывать и фантазировать, кто в своем воображении создает целый мир, может так себя называть. Но этого мало. Важно, чтобы не только ты сам считал себя художником, надо, чтобы это сказали о тебе другие. И в этом тебя поддержат карандаши, фломастеры, резинка-ластик. Если ты научишься правильно ими пользоваться, они помогут тебе нарисовать много интересного и удивительного. Ведь карандаши - это волшебные палочки, которые умеют творить чудеса. Но так устроен наш мир, что даже волшебству надо учиться.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FF0000"/>
                </a:solidFill>
              </a:rPr>
              <a:t>Представим, что наши ножки – карандаши.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Упражнение «ВОЛШЕБНЫЕ ПАЛОЧКИ»</a:t>
            </a:r>
          </a:p>
          <a:p>
            <a:pPr marL="0" indent="0">
              <a:buNone/>
            </a:pPr>
            <a:r>
              <a:rPr lang="ru-RU" sz="1800" dirty="0" smtClean="0"/>
              <a:t>Исходное положение – дети лежат на спине, руки спокойно</a:t>
            </a:r>
          </a:p>
          <a:p>
            <a:pPr marL="0" indent="0">
              <a:buNone/>
            </a:pPr>
            <a:r>
              <a:rPr lang="ru-RU" sz="1800" dirty="0" smtClean="0"/>
              <a:t>Вытянуты вдоль тела, ладонями вниз.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Медленно поднять обе ноги вверх и так же медленно возвратить их </a:t>
            </a:r>
          </a:p>
          <a:p>
            <a:pPr marL="0" indent="0">
              <a:buNone/>
            </a:pPr>
            <a:r>
              <a:rPr lang="ru-RU" sz="1800" dirty="0" smtClean="0"/>
              <a:t>в исходное положение. </a:t>
            </a:r>
          </a:p>
          <a:p>
            <a:pPr marL="0" indent="0">
              <a:buNone/>
            </a:pPr>
            <a:r>
              <a:rPr lang="ru-RU" sz="1800" dirty="0" smtClean="0"/>
              <a:t>Проделать  нужное число раз.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18" y="980728"/>
            <a:ext cx="3059830" cy="1512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95" y="4293096"/>
            <a:ext cx="2952328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69958"/>
      </p:ext>
    </p:extLst>
  </p:cSld>
  <p:clrMapOvr>
    <a:masterClrMapping/>
  </p:clrMapOvr>
  <p:transition spd="slow" advClick="0" advTm="5901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6256" y="5157192"/>
            <a:ext cx="184360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283"/>
          <a:stretch>
            <a:fillRect/>
          </a:stretch>
        </p:blipFill>
        <p:spPr>
          <a:xfrm>
            <a:off x="5004048" y="1556792"/>
            <a:ext cx="4151332" cy="18335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8928992" cy="6408712"/>
          </a:xfrm>
        </p:spPr>
        <p:txBody>
          <a:bodyPr>
            <a:norm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800" dirty="0" smtClean="0"/>
              <a:t>Карандаши, как и люди, делятся по характеру на мягкие и твердые. Изобразим их.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  </a:t>
            </a:r>
            <a:r>
              <a:rPr lang="ru-RU" sz="1800" dirty="0" smtClean="0">
                <a:solidFill>
                  <a:srgbClr val="FF0000"/>
                </a:solidFill>
              </a:rPr>
              <a:t>Упражнения «Мягкие и твердые карандаши» </a:t>
            </a:r>
          </a:p>
          <a:p>
            <a:r>
              <a:rPr lang="ru-RU" sz="1800" dirty="0" smtClean="0"/>
              <a:t>   Исходное положение – лежа на спине Руки вытянуты вверх над головой.</a:t>
            </a:r>
          </a:p>
          <a:p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FF0000"/>
                </a:solidFill>
              </a:rPr>
              <a:t>«Твердый карандаш»- </a:t>
            </a:r>
            <a:r>
              <a:rPr lang="ru-RU" sz="1800" dirty="0" smtClean="0"/>
              <a:t>изо всех сил вытянуться на полу, туго натянуть руки и ноги. Задержаться в таком положении нужное время.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  «Мягкий карандаш»- </a:t>
            </a:r>
            <a:r>
              <a:rPr lang="ru-RU" sz="1800" dirty="0" smtClean="0"/>
              <a:t>расслабить все мышцы.</a:t>
            </a:r>
          </a:p>
          <a:p>
            <a:r>
              <a:rPr lang="ru-RU" sz="1800" dirty="0" smtClean="0"/>
              <a:t>Повторить  нужное число раз.</a:t>
            </a:r>
          </a:p>
          <a:p>
            <a:r>
              <a:rPr lang="ru-RU" sz="1800" dirty="0" smtClean="0"/>
              <a:t>   - Так же, как и люди, карандаши бывают </a:t>
            </a:r>
          </a:p>
          <a:p>
            <a:r>
              <a:rPr lang="ru-RU" sz="1800" dirty="0" smtClean="0"/>
              <a:t>Молодыми и старыми. Только люди с годами </a:t>
            </a:r>
          </a:p>
          <a:p>
            <a:r>
              <a:rPr lang="ru-RU" sz="1800" dirty="0" smtClean="0"/>
              <a:t>растут, а карандаши, наоборот, уменьшаются,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тановятся короче. Как же это у них получается?</a:t>
            </a:r>
          </a:p>
          <a:p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Упражнение «Молодые и старые карандаши»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Исходное положение – сесть в позу ( прямого угла). Пальцы ног вытянуты. Руки в упоре сзади. </a:t>
            </a:r>
            <a:endParaRPr lang="ru-RU" sz="1800" dirty="0"/>
          </a:p>
          <a:p>
            <a:r>
              <a:rPr lang="ru-RU" sz="1800" dirty="0" smtClean="0"/>
              <a:t>   Поднять туго натянутые ноги в вертикальное положение «молодые карандаши». </a:t>
            </a:r>
          </a:p>
          <a:p>
            <a:r>
              <a:rPr lang="ru-RU" sz="1800" dirty="0" smtClean="0"/>
              <a:t>Задержаться в этом положении нужное время.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72364"/>
            <a:ext cx="3491880" cy="18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0958"/>
      </p:ext>
    </p:extLst>
  </p:cSld>
  <p:clrMapOvr>
    <a:masterClrMapping/>
  </p:clrMapOvr>
  <p:transition spd="slow" advClick="0" advTm="634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204" y="5661248"/>
            <a:ext cx="1561964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-12246"/>
            <a:ext cx="9144000" cy="69696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Перекатиться на спину, ноги согнуть в </a:t>
            </a:r>
            <a:r>
              <a:rPr lang="ru-RU" sz="2000" dirty="0"/>
              <a:t>к</a:t>
            </a:r>
            <a:r>
              <a:rPr lang="ru-RU" sz="2000" dirty="0" smtClean="0"/>
              <a:t>оленях, пятки максимально приблизить к ягодицам. Обхватить колени руками, голову </a:t>
            </a:r>
          </a:p>
          <a:p>
            <a:r>
              <a:rPr lang="ru-RU" sz="2000" dirty="0" smtClean="0"/>
              <a:t>прижать к коленям «старые карандаши».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Вернуться в исходное положение. </a:t>
            </a:r>
          </a:p>
          <a:p>
            <a:r>
              <a:rPr lang="ru-RU" sz="2000" dirty="0" smtClean="0"/>
              <a:t>   Повторить нужное число раз.</a:t>
            </a:r>
          </a:p>
          <a:p>
            <a:r>
              <a:rPr lang="ru-RU" sz="2000" dirty="0" smtClean="0"/>
              <a:t>   </a:t>
            </a:r>
            <a:r>
              <a:rPr lang="ru-RU" sz="2000" dirty="0"/>
              <a:t>В</a:t>
            </a:r>
            <a:r>
              <a:rPr lang="ru-RU" sz="2000" dirty="0" smtClean="0"/>
              <a:t>ернуться в исходное для комплекса данных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пражнений положение.</a:t>
            </a:r>
          </a:p>
          <a:p>
            <a:r>
              <a:rPr lang="ru-RU" sz="2000" dirty="0" smtClean="0"/>
              <a:t>   - Давайте теперь сочиним и сыграем сказку</a:t>
            </a:r>
          </a:p>
          <a:p>
            <a:r>
              <a:rPr lang="ru-RU" sz="2000" dirty="0" smtClean="0"/>
              <a:t>о Карандаше. Жил-был Карандаш, который </a:t>
            </a:r>
          </a:p>
          <a:p>
            <a:r>
              <a:rPr lang="ru-RU" sz="2000" dirty="0" smtClean="0"/>
              <a:t>Больше всего на свете любил рисовать. И если люди живут в доме, то и у карандаша есть свой домик- коробка.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«Коробка с карандашами»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Исходное положение- сесть в позу (прямого угла).  </a:t>
            </a:r>
          </a:p>
          <a:p>
            <a:r>
              <a:rPr lang="ru-RU" sz="2000" dirty="0" smtClean="0"/>
              <a:t>     Руки поднять вверх, ладонями вперед. Не сгибая</a:t>
            </a:r>
          </a:p>
          <a:p>
            <a:r>
              <a:rPr lang="ru-RU" sz="2000" dirty="0" smtClean="0"/>
              <a:t>ног, нагнуться, старясь прямыми руками достать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альцы ног. Грудью коснуться ног. Задержаться нужное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ремя. Медленно вернуться в исходное положение.</a:t>
            </a:r>
          </a:p>
          <a:p>
            <a:r>
              <a:rPr lang="ru-RU" sz="2000" dirty="0" smtClean="0"/>
              <a:t>    Повторить нужное число раз.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940152" y="404664"/>
            <a:ext cx="3038128" cy="182237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520280" cy="1491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3573016"/>
            <a:ext cx="3024336" cy="2081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5433721"/>
            <a:ext cx="2989966" cy="14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10903"/>
      </p:ext>
    </p:extLst>
  </p:cSld>
  <p:clrMapOvr>
    <a:masterClrMapping/>
  </p:clrMapOvr>
  <p:transition spd="slow" advClick="0" advTm="9329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941168"/>
            <a:ext cx="2699792" cy="498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4"/>
            <a:ext cx="9144000" cy="6857966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 -</a:t>
            </a:r>
            <a:r>
              <a:rPr lang="ru-RU" sz="2000" dirty="0" smtClean="0"/>
              <a:t>Карандаш рисовал все подряд, все, что попадалось на глаза: людей, животных, дома, деревья. Увидит рыбку в пруду – и тут же нарисует.</a:t>
            </a:r>
          </a:p>
          <a:p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Упражнение «Рыбка»</a:t>
            </a:r>
          </a:p>
          <a:p>
            <a:r>
              <a:rPr lang="ru-RU" sz="2000" dirty="0" smtClean="0"/>
              <a:t>     Исходное положение – лечь ничком, ноги вместе, руки согнуть в локтях ладони положить на пол на уровне плеч.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Плавно, без рывков, разгибая руки, поднять голову, грудь. Одновременно, сгибая ноги в коленях, постараться дотянуться ступнями до головы.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Задержаться нужное время.</a:t>
            </a:r>
          </a:p>
          <a:p>
            <a:r>
              <a:rPr lang="ru-RU" sz="2000" dirty="0" smtClean="0"/>
              <a:t>     Вернуться в исходное положение.</a:t>
            </a:r>
          </a:p>
          <a:p>
            <a:r>
              <a:rPr lang="ru-RU" sz="2000" dirty="0" smtClean="0"/>
              <a:t>     Повторить нужное количество раз. </a:t>
            </a:r>
          </a:p>
          <a:p>
            <a:r>
              <a:rPr lang="ru-RU" sz="2000" dirty="0" smtClean="0"/>
              <a:t>    - Заметит Карандаш змейку, и вот она уже </a:t>
            </a:r>
          </a:p>
          <a:p>
            <a:r>
              <a:rPr lang="ru-RU" sz="2000" dirty="0" smtClean="0"/>
              <a:t>как живая.</a:t>
            </a:r>
          </a:p>
          <a:p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Упражнения «Змея»</a:t>
            </a:r>
          </a:p>
          <a:p>
            <a:r>
              <a:rPr lang="ru-RU" sz="2000" dirty="0" smtClean="0"/>
              <a:t>     Исходное положение- лечь ничком на пол, ноги вместе,</a:t>
            </a:r>
          </a:p>
          <a:p>
            <a:r>
              <a:rPr lang="ru-RU" sz="2000" dirty="0" smtClean="0"/>
              <a:t>ладони на полу на уровне плеч. </a:t>
            </a:r>
          </a:p>
          <a:p>
            <a:r>
              <a:rPr lang="ru-RU" sz="2000" dirty="0" smtClean="0"/>
              <a:t>    Медленно поднимаясь на руках, поднять сначала 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олову, затем грудь. Прогнуться насколько возможно.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Задержаться нужное время 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Медленно вернуться в исходное положение.</a:t>
            </a:r>
          </a:p>
          <a:p>
            <a:r>
              <a:rPr lang="ru-RU" sz="2000" dirty="0" smtClean="0"/>
              <a:t>   Повторить нужное число раз.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148064" y="2492896"/>
            <a:ext cx="3888432" cy="20882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25" y="4913784"/>
            <a:ext cx="26642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4953"/>
      </p:ext>
    </p:extLst>
  </p:cSld>
  <p:clrMapOvr>
    <a:masterClrMapping/>
  </p:clrMapOvr>
  <p:transition spd="slow" advClick="0" advTm="5923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9567"/>
            <a:ext cx="227464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21343"/>
          <a:stretch>
            <a:fillRect/>
          </a:stretch>
        </p:blipFill>
        <p:spPr>
          <a:xfrm>
            <a:off x="6019990" y="0"/>
            <a:ext cx="3112334" cy="2912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-99392"/>
            <a:ext cx="8651895" cy="506531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Упражнение «бабочка»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>
                <a:solidFill>
                  <a:srgbClr val="FF0000"/>
                </a:solidFill>
              </a:rPr>
              <a:t>Упражнение «рыбка»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" y="620688"/>
            <a:ext cx="3900822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18756"/>
            <a:ext cx="3779912" cy="28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5884"/>
      </p:ext>
    </p:extLst>
  </p:cSld>
  <p:clrMapOvr>
    <a:masterClrMapping/>
  </p:clrMapOvr>
  <p:transition spd="slow" advClick="0" advTm="5512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2000</Words>
  <Application>Microsoft Office PowerPoint</Application>
  <PresentationFormat>Экран (4:3)</PresentationFormat>
  <Paragraphs>212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     </vt:lpstr>
      <vt:lpstr>    Исполнитель:  Полушкина Марина Владимировна,  инструктор по физической культуре-хореографии  МБДОУ № 202 г. Кемерово  polushkina.1976@mail.   </vt:lpstr>
      <vt:lpstr>Игровой стретчинг</vt:lpstr>
      <vt:lpstr>Презентация PowerPoint</vt:lpstr>
      <vt:lpstr>Сказка о Карандаше и Резинке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гыук</dc:creator>
  <cp:lastModifiedBy>Пользователь</cp:lastModifiedBy>
  <cp:revision>141</cp:revision>
  <dcterms:created xsi:type="dcterms:W3CDTF">2017-01-28T12:07:16Z</dcterms:created>
  <dcterms:modified xsi:type="dcterms:W3CDTF">2020-09-08T05:36:13Z</dcterms:modified>
</cp:coreProperties>
</file>