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2" r:id="rId3"/>
    <p:sldId id="268" r:id="rId4"/>
    <p:sldId id="301" r:id="rId5"/>
    <p:sldId id="302" r:id="rId6"/>
    <p:sldId id="303" r:id="rId7"/>
    <p:sldId id="305" r:id="rId8"/>
    <p:sldId id="304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306" r:id="rId19"/>
    <p:sldId id="297" r:id="rId20"/>
    <p:sldId id="298" r:id="rId21"/>
    <p:sldId id="275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9" r:id="rId37"/>
    <p:sldId id="292" r:id="rId38"/>
    <p:sldId id="293" r:id="rId39"/>
    <p:sldId id="294" r:id="rId40"/>
    <p:sldId id="295" r:id="rId41"/>
    <p:sldId id="300" r:id="rId42"/>
    <p:sldId id="296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8532E-99DD-4AC6-8209-420877E57E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256D2-E619-4ACD-829A-C353FFEBE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8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33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693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345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054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094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191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537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7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95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60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13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472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650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20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80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79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3AF-8538-47A7-9454-31082396DE9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27F9-3E76-409B-84A4-3704DF44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9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3AF-8538-47A7-9454-31082396DE9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27F9-3E76-409B-84A4-3704DF44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0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3AF-8538-47A7-9454-31082396DE9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27F9-3E76-409B-84A4-3704DF44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2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3AF-8538-47A7-9454-31082396DE9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27F9-3E76-409B-84A4-3704DF44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0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3AF-8538-47A7-9454-31082396DE9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27F9-3E76-409B-84A4-3704DF44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3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3AF-8538-47A7-9454-31082396DE9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27F9-3E76-409B-84A4-3704DF44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7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3AF-8538-47A7-9454-31082396DE9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27F9-3E76-409B-84A4-3704DF44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3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3AF-8538-47A7-9454-31082396DE9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27F9-3E76-409B-84A4-3704DF44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8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3AF-8538-47A7-9454-31082396DE9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27F9-3E76-409B-84A4-3704DF44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4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3AF-8538-47A7-9454-31082396DE9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27F9-3E76-409B-84A4-3704DF44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5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3AF-8538-47A7-9454-31082396DE9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27F9-3E76-409B-84A4-3704DF44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5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BB3AF-8538-47A7-9454-31082396DE9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27F9-3E76-409B-84A4-3704DF443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5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letidor.ru/psihologiya/zlost-eto-khorosho-agressiya-plokho-pochemu-nelzya-rugat-rebenka-za-negativnye-emocii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letidor.ru/psihologiya/vyrastit-nevrotika-10-vrednykh-sovetov-dlya-roditelei-ne-delaite-tak.htm?utm_source=readmoreintopic&amp;utm_medium=readmoreoutoftopic&amp;utm_campaign=analytic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letidor.ru/psihologiya/kogda-zabota-prevrashaetsya-v-opasnuyu-giperopeku-5-oshibok-roditelei.ht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letidor.ru/psihologiya/vopros-ekspertam-chto-delat-esli-ne-sderzhalsya-i-shlepnul-rebenka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letidor.ru/psihologiya/obektom-travli-mozhet-stat-lyuboi-rebenok-6-sovetov-kak-perezhit-bullin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letidor.ru/psihologiya/obekt-nasmeshek-v-chem-opasnost-bullinga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tidor.ru/psihologiya/vyrastit-domashnego-nasilnika-4-rokovye-oshibki-pri-vospitanii-synovei.htm?utm_source=readmoreintopic&amp;utm_medium=readmoreoutoftopic&amp;utm_campaign=analytics" TargetMode="External"/><Relationship Id="rId2" Type="http://schemas.openxmlformats.org/officeDocument/2006/relationships/hyperlink" Target="https://letidor.ru/psihologiya/vyrastit-zhertvu-5-rokovykh-oshibok-pri-vospitanii-rebenk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49996"/>
            <a:ext cx="9144000" cy="2053974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Буллинг в школе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и дома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91969"/>
            <a:ext cx="9144000" cy="1655762"/>
          </a:xfrm>
        </p:spPr>
        <p:txBody>
          <a:bodyPr>
            <a:norm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Педагог-психолог: Докучаева Наталья Анатольевна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0341" y="338667"/>
            <a:ext cx="5991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КОГОБУ «Центр дистанционного образования детей»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Профильный ресурсный центр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Областная служба психолого-педагогической помощи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33" y="4741096"/>
            <a:ext cx="1693333" cy="20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242047" y="314138"/>
            <a:ext cx="11214847" cy="62480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273050" algn="just">
              <a:spcBef>
                <a:spcPts val="0"/>
              </a:spcBef>
              <a:buClr>
                <a:srgbClr val="000099"/>
              </a:buClr>
              <a:buSzPts val="2000"/>
              <a:buNone/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неразвитые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социальные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навыки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–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часто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имеют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ни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одного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близкого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друга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успешнее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общаются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взрослыми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нежели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сверстниками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spcBef>
                <a:spcPts val="480"/>
              </a:spcBef>
              <a:buClr>
                <a:srgbClr val="000099"/>
              </a:buClr>
              <a:buSzPts val="2400"/>
              <a:buNone/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страх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перед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школой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неуспешность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учебе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часто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формирует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у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детей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отрицательное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отношение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к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школе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целом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страх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посещения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отдельных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предметов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что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воспринимается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окружающими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иногда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как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повышенная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тревожность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неуверенность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провоцируя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агрессию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>
              <a:spcBef>
                <a:spcPts val="480"/>
              </a:spcBef>
              <a:buClr>
                <a:srgbClr val="000099"/>
              </a:buClr>
              <a:buSzPts val="2400"/>
              <a:buNone/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отсутствие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опыта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жизни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коллективе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домашние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дети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spcBef>
                <a:spcPts val="480"/>
              </a:spcBef>
              <a:buClr>
                <a:srgbClr val="000099"/>
              </a:buClr>
              <a:buSzPts val="2400"/>
              <a:buNone/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болезни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эпилепсию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тики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заикание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энурез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недержание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мочи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),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энкопрез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недержание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кала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), </a:t>
            </a:r>
            <a:r>
              <a:rPr lang="en-US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нарушения</a:t>
            </a:r>
            <a:r>
              <a:rPr lang="en-US" dirty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речи</a:t>
            </a:r>
            <a:r>
              <a:rPr lang="ru-RU" dirty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273050" indent="-273050" algn="just">
              <a:spcBef>
                <a:spcPts val="480"/>
              </a:spcBef>
              <a:buClr>
                <a:srgbClr val="000099"/>
              </a:buClr>
              <a:buSzPts val="2400"/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низкий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интеллект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трудности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обучении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095501" y="214312"/>
            <a:ext cx="8124825" cy="12954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3600"/>
            </a:pP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Поведение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жертвы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определяется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следующим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показателям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11376211" cy="51367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ru-RU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5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школьные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принадлежности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учебники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тетради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личные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вещи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часто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бывают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разбросаны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классу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спрятаны</a:t>
            </a:r>
            <a:r>
              <a:rPr lang="en-US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3500" dirty="0">
              <a:sym typeface="Times New Roman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ru-RU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– </a:t>
            </a:r>
            <a:r>
              <a:rPr lang="en-US" sz="35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уроках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ведет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себя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скрытно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боязливо</a:t>
            </a:r>
            <a:r>
              <a:rPr lang="en-US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lang="ru-RU" sz="35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ru-RU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-US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отвечает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классе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начинают</a:t>
            </a:r>
            <a:endParaRPr lang="ru-RU" sz="35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ru-RU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-US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распространяться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шум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помехи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комментарии</a:t>
            </a:r>
            <a:r>
              <a:rPr lang="en-US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35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sz="3500" dirty="0"/>
          </a:p>
          <a:p>
            <a:pPr marL="0" indent="0" algn="just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ru-RU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5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</a:t>
            </a:r>
            <a:r>
              <a:rPr lang="en-US" sz="3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перемены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столовой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держится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стороне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других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школьников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скрывается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убегает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сверстников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старших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школьников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старается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находиться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недалеко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учителей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взрослых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3500" dirty="0"/>
          </a:p>
        </p:txBody>
      </p:sp>
      <p:pic>
        <p:nvPicPr>
          <p:cNvPr id="4" name="Google Shape;140;p21" descr="stock-photo-young-school-boy-bullying-another-in-school-playground-1641910"/>
          <p:cNvPicPr preferRelativeResize="0"/>
          <p:nvPr/>
        </p:nvPicPr>
        <p:blipFill rotWithShape="1">
          <a:blip r:embed="rId3">
            <a:alphaModFix/>
          </a:blip>
          <a:srcRect b="8450"/>
          <a:stretch/>
        </p:blipFill>
        <p:spPr>
          <a:xfrm>
            <a:off x="0" y="2803712"/>
            <a:ext cx="2808287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5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255495" y="404813"/>
            <a:ext cx="11497234" cy="60483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ru-RU" sz="35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sz="35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его</a:t>
            </a:r>
            <a:r>
              <a:rPr lang="en-US" sz="35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оскорбляют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дразнят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дают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обидные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прозвища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ru-RU" sz="35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sz="35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</a:t>
            </a:r>
            <a:r>
              <a:rPr lang="en-US" sz="35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других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детей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реагирует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глупой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улыбкой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старается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отшутиться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убежать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плачет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ru-RU" sz="35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sz="35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хорошо</a:t>
            </a:r>
            <a:r>
              <a:rPr lang="en-US" sz="35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ладит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учителями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и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плохо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сверстниками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ru-RU" sz="35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sz="35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опаздывает</a:t>
            </a:r>
            <a:r>
              <a:rPr lang="en-US" sz="35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началу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занятий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или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поздно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покидает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школу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ru-RU" sz="35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sz="35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</a:t>
            </a:r>
            <a:r>
              <a:rPr lang="en-US" sz="35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время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групповых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игр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занятий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его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игнорируют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или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выбирают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последним</a:t>
            </a:r>
            <a:r>
              <a:rPr lang="en-US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en-US" sz="35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9" name="Google Shape;139;p21" descr="bully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0547" y="1574986"/>
            <a:ext cx="3857064" cy="247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22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Мотивация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буллинга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5701553" y="1357312"/>
            <a:ext cx="6320118" cy="550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буллинг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получил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мотивацию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достаточно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зародиться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чувствам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зависть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неприязнь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желание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наоборот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справедливости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жажда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власти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lang="ru-RU" dirty="0">
              <a:sym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самоутверждение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lang="ru-RU" dirty="0">
              <a:sym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чувство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лидерства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т. п. 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Причём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проявлении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мотивов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самоутверждение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дойти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даже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садизма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0" y="1862272"/>
            <a:ext cx="5253318" cy="350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3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296987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Родственные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буллингу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проявления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2540000" y="2136401"/>
            <a:ext cx="9011024" cy="4103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  <a:buSzPts val="2800"/>
              <a:buFont typeface="Arial"/>
              <a:buChar char="•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Моббинг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происходит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от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слова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mob (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толпа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 и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обозначает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психологическую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коллективную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травлю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одного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человека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или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даже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групп</a:t>
            </a:r>
            <a:r>
              <a:rPr lang="ru-RU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ы</a:t>
            </a:r>
            <a:r>
              <a:rPr lang="en-US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людей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русской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среды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все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действия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родственные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моббингу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буллингу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называются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просто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гонения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травля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преследование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притеснение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002"/>
            <a:ext cx="2540000" cy="199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3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Участники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буллинга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9753600" cy="35903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Принимают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активное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участие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буллинге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всегда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три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группы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детей</a:t>
            </a:r>
            <a:r>
              <a:rPr lang="en-US" sz="32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sz="4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 </a:t>
            </a:r>
            <a:r>
              <a:rPr lang="en-US" sz="4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жертва</a:t>
            </a:r>
            <a:r>
              <a:rPr lang="en-US" sz="4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</a:t>
            </a:r>
            <a:endParaRPr lang="ru-RU" sz="4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sz="4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 </a:t>
            </a:r>
            <a:r>
              <a:rPr lang="en-US" sz="4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агрессор</a:t>
            </a:r>
            <a:r>
              <a:rPr lang="en-US" sz="4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40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булли</a:t>
            </a:r>
            <a:r>
              <a:rPr lang="en-US" sz="40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),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sz="4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 </a:t>
            </a:r>
            <a:r>
              <a:rPr lang="en-US" sz="4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наблюдатели</a:t>
            </a:r>
            <a:r>
              <a:rPr lang="en-US" sz="40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6" descr="https://images.unian.net/photos/2017_12/thumb_files/1000_545_1513676108-949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3611" y="2874310"/>
            <a:ext cx="5697071" cy="328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21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/>
        </p:nvSpPr>
        <p:spPr>
          <a:xfrm>
            <a:off x="2881312" y="3357562"/>
            <a:ext cx="6596062" cy="646112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FF0000"/>
              </a:buClr>
              <a:buSzPts val="3600"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Булли в школе, если в семье…</a:t>
            </a:r>
            <a:endParaRPr/>
          </a:p>
        </p:txBody>
      </p:sp>
      <p:cxnSp>
        <p:nvCxnSpPr>
          <p:cNvPr id="188" name="Google Shape;188;p27"/>
          <p:cNvCxnSpPr/>
          <p:nvPr/>
        </p:nvCxnSpPr>
        <p:spPr>
          <a:xfrm>
            <a:off x="6453187" y="4000501"/>
            <a:ext cx="1071562" cy="714375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89" name="Google Shape;189;p27"/>
          <p:cNvCxnSpPr/>
          <p:nvPr/>
        </p:nvCxnSpPr>
        <p:spPr>
          <a:xfrm rot="-5400000">
            <a:off x="7524750" y="1857375"/>
            <a:ext cx="2000250" cy="85725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90" name="Google Shape;190;p27"/>
          <p:cNvCxnSpPr/>
          <p:nvPr/>
        </p:nvCxnSpPr>
        <p:spPr>
          <a:xfrm flipH="1">
            <a:off x="4024313" y="4071938"/>
            <a:ext cx="1285875" cy="714375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91" name="Google Shape;191;p27"/>
          <p:cNvCxnSpPr/>
          <p:nvPr/>
        </p:nvCxnSpPr>
        <p:spPr>
          <a:xfrm rot="5400000" flipH="1">
            <a:off x="2488406" y="1535906"/>
            <a:ext cx="2000250" cy="1357312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92" name="Google Shape;192;p27"/>
          <p:cNvCxnSpPr/>
          <p:nvPr/>
        </p:nvCxnSpPr>
        <p:spPr>
          <a:xfrm rot="5400000">
            <a:off x="5202238" y="4822826"/>
            <a:ext cx="1500187" cy="1587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93" name="Google Shape;193;p27"/>
          <p:cNvSpPr txBox="1"/>
          <p:nvPr/>
        </p:nvSpPr>
        <p:spPr>
          <a:xfrm>
            <a:off x="1952626" y="4786312"/>
            <a:ext cx="18573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 одного из родителей</a:t>
            </a:r>
            <a:endParaRPr/>
          </a:p>
        </p:txBody>
      </p:sp>
      <p:sp>
        <p:nvSpPr>
          <p:cNvPr id="194" name="Google Shape;194;p27"/>
          <p:cNvSpPr txBox="1"/>
          <p:nvPr/>
        </p:nvSpPr>
        <p:spPr>
          <a:xfrm>
            <a:off x="7024687" y="285751"/>
            <a:ext cx="335756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матери отмечается негативное отношение к жизни</a:t>
            </a:r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1881188" y="214313"/>
            <a:ext cx="32146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Властные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авторитарные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родители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другие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члены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семьи</a:t>
            </a:r>
            <a:endParaRPr dirty="0"/>
          </a:p>
        </p:txBody>
      </p:sp>
      <p:sp>
        <p:nvSpPr>
          <p:cNvPr id="196" name="Google Shape;196;p27"/>
          <p:cNvSpPr txBox="1"/>
          <p:nvPr/>
        </p:nvSpPr>
        <p:spPr>
          <a:xfrm>
            <a:off x="7596188" y="4714875"/>
            <a:ext cx="2714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Конфликтные </a:t>
            </a:r>
            <a:endParaRPr/>
          </a:p>
          <a:p>
            <a:pPr>
              <a:buClr>
                <a:schemeClr val="dk1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семейные отношения </a:t>
            </a:r>
            <a:endParaRPr/>
          </a:p>
        </p:txBody>
      </p:sp>
      <p:sp>
        <p:nvSpPr>
          <p:cNvPr id="197" name="Google Shape;197;p27"/>
          <p:cNvSpPr txBox="1"/>
          <p:nvPr/>
        </p:nvSpPr>
        <p:spPr>
          <a:xfrm>
            <a:off x="3881438" y="5643562"/>
            <a:ext cx="43576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Генетическая предрасположенность </a:t>
            </a:r>
            <a:endParaRPr/>
          </a:p>
          <a:p>
            <a:pPr>
              <a:buClr>
                <a:schemeClr val="dk1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насилию</a:t>
            </a:r>
            <a:endParaRPr/>
          </a:p>
        </p:txBody>
      </p:sp>
      <p:pic>
        <p:nvPicPr>
          <p:cNvPr id="198" name="Google Shape;198;p27" descr="G:\ДОКУМЕНТЫ\НАСИЛИЕ В ШКОЛЕ\bully1~s600x6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8687" y="1285875"/>
            <a:ext cx="2786062" cy="19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7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1994647" y="0"/>
            <a:ext cx="8229600" cy="124488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Психологический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портрет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агрессора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672353" y="1000126"/>
            <a:ext cx="11147612" cy="29264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ru-RU" sz="4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4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Неуравновешенность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самовлюбленность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sz="4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ru-RU" sz="4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4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Чрезмерная</a:t>
            </a:r>
            <a:r>
              <a:rPr lang="en-US" sz="4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злоба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враждебность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желание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почесать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кулаки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sz="4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ru-RU" sz="4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4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Возвышенное</a:t>
            </a:r>
            <a:r>
              <a:rPr lang="en-US" sz="4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положение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4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обществе</a:t>
            </a:r>
            <a:r>
              <a:rPr lang="ru-RU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000" dirty="0"/>
          </a:p>
        </p:txBody>
      </p:sp>
      <p:pic>
        <p:nvPicPr>
          <p:cNvPr id="4" name="Picture 5" descr="F:\xS-iy19VwQ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49" y="4297179"/>
            <a:ext cx="2755637" cy="183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добавка\7c7f3a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6790" y="4883546"/>
            <a:ext cx="320193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user\Desktop\добавка\t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8655" y="4086775"/>
            <a:ext cx="3073524" cy="20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4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Преследователи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9483"/>
            <a:ext cx="10515600" cy="5032375"/>
          </a:xfrm>
        </p:spPr>
        <p:txBody>
          <a:bodyPr>
            <a:normAutofit fontScale="47500" lnSpcReduction="20000"/>
          </a:bodyPr>
          <a:lstStyle/>
          <a:p>
            <a:pPr marL="0" lvl="0" indent="0" algn="just">
              <a:buNone/>
            </a:pP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Несамостоятельные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легко поддающиеся влиянию окружающих, безынициативные дети; </a:t>
            </a:r>
          </a:p>
          <a:p>
            <a:pPr marL="0" lvl="0" indent="0" algn="just">
              <a:buNone/>
            </a:pP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Дети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всегда стремятся следовать правилам, неким стандартам (очень прилежные и законопослушные); </a:t>
            </a:r>
            <a:endParaRPr lang="ru-RU" sz="5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Дети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склонные признавать свою ответственность за происходящее (чаще всего считают виноватыми других); </a:t>
            </a:r>
          </a:p>
          <a:p>
            <a:pPr marL="0" lvl="0" indent="0" algn="just">
              <a:buNone/>
            </a:pP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Часто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подверженные жесткому контролю со стороны старших 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(их родители очень требовательны и склонны применять физические наказания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Эгоцентричные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умеющие ставить себя на место другого (в беседах часто говорят: «Я и не подумал об этом»); </a:t>
            </a:r>
          </a:p>
          <a:p>
            <a:pPr marL="0" lvl="0" indent="0" algn="just">
              <a:buNone/>
            </a:pP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уверенные в себе, очень дорожащие «дружбой», оказанным доверием со стороны лидеров класса; </a:t>
            </a:r>
          </a:p>
          <a:p>
            <a:pPr marL="0" lvl="0" indent="0" algn="just">
              <a:buNone/>
            </a:pP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Трусливые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озлобленные дети.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4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жертвы </a:t>
            </a:r>
            <a:r>
              <a:rPr lang="ru-RU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259" y="1628800"/>
            <a:ext cx="10022541" cy="4945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Беззащитность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Низкая самооценка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Высокая агрессивность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Психологические и социальные проблемы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4" y="2944906"/>
            <a:ext cx="4258236" cy="240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65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3185553" y="306388"/>
            <a:ext cx="8429625" cy="289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SzPts val="2800"/>
            </a:pPr>
            <a:r>
              <a:rPr lang="en-US" sz="35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Буллинг</a:t>
            </a:r>
            <a:r>
              <a:rPr lang="en-US" sz="35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длительное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физическое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психическое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насилие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стороны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индивида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группы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отношении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индивида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способного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защитить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себя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данной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ситуации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500" dirty="0"/>
          </a:p>
        </p:txBody>
      </p:sp>
      <p:sp>
        <p:nvSpPr>
          <p:cNvPr id="109" name="Google Shape;109;p16"/>
          <p:cNvSpPr txBox="1"/>
          <p:nvPr/>
        </p:nvSpPr>
        <p:spPr>
          <a:xfrm>
            <a:off x="591671" y="2841531"/>
            <a:ext cx="11023507" cy="401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450850" algn="just">
              <a:buClr>
                <a:srgbClr val="000000"/>
              </a:buClr>
              <a:buSzPts val="2400"/>
            </a:pP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жестокого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обращения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физически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психически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сильный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группа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таковых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получает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удовольствие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причиняя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насмехаясь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добиваясь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покорности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уступок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завладевая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имуществом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слабого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Пострадавшие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чаще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испытывают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стыд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неуверенность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себе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предпочитают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сообщать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издевательствах</a:t>
            </a: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 dirty="0"/>
          </a:p>
        </p:txBody>
      </p:sp>
      <p:pic>
        <p:nvPicPr>
          <p:cNvPr id="4" name="Google Shape;103;p15" descr="C:\Users\Наталия\Desktop\image-bully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177" y="824706"/>
            <a:ext cx="2656353" cy="185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2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032" y="1651919"/>
            <a:ext cx="10732368" cy="4325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Их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«союзниками» или «зрителями». Ими могут быть как дети, так и взрослые – технический персонал или учителя, которые не вмешиваются, когда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у них на глазах.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53" y="4123758"/>
            <a:ext cx="3816294" cy="254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0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/>
        </p:nvSpPr>
        <p:spPr>
          <a:xfrm>
            <a:off x="2207279" y="207963"/>
            <a:ext cx="8072437" cy="1077912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Последствия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школьного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насилия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жертвы</a:t>
            </a:r>
            <a:endParaRPr dirty="0"/>
          </a:p>
        </p:txBody>
      </p:sp>
      <p:sp>
        <p:nvSpPr>
          <p:cNvPr id="213" name="Google Shape;213;p29"/>
          <p:cNvSpPr txBox="1"/>
          <p:nvPr/>
        </p:nvSpPr>
        <p:spPr>
          <a:xfrm>
            <a:off x="599514" y="2078107"/>
            <a:ext cx="3286685" cy="8564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25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Падение</a:t>
            </a:r>
            <a:r>
              <a:rPr lang="en-US" sz="25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самооценки</a:t>
            </a:r>
            <a:r>
              <a:rPr lang="en-US" sz="25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5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затравленность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5029059" y="1755052"/>
            <a:ext cx="3008220" cy="93436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25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Проблемы</a:t>
            </a:r>
            <a:r>
              <a:rPr lang="en-US" sz="25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5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учёбе</a:t>
            </a:r>
            <a:r>
              <a:rPr lang="en-US" sz="25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5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поведении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8037279" y="5758620"/>
            <a:ext cx="2437980" cy="924568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25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Суицидальные</a:t>
            </a:r>
            <a:r>
              <a:rPr lang="en-US" sz="25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намерения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6" name="Google Shape;216;p29" descr="G:\ДОКУМЕНТЫ\НАСИЛИЕ В ШКОЛЕ\bullyL2810_468x3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6377" y="2819858"/>
            <a:ext cx="3446089" cy="237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Google Shape;213;p29"/>
          <p:cNvSpPr txBox="1"/>
          <p:nvPr/>
        </p:nvSpPr>
        <p:spPr>
          <a:xfrm>
            <a:off x="1608044" y="5435563"/>
            <a:ext cx="2786062" cy="87110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ru-RU" sz="2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Расстройство психики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214;p29"/>
          <p:cNvSpPr txBox="1"/>
          <p:nvPr/>
        </p:nvSpPr>
        <p:spPr>
          <a:xfrm>
            <a:off x="8734985" y="2934586"/>
            <a:ext cx="2950509" cy="857486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ru-RU" sz="2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Сложности во взаимоотношениях 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214;p29"/>
          <p:cNvSpPr txBox="1"/>
          <p:nvPr/>
        </p:nvSpPr>
        <p:spPr>
          <a:xfrm>
            <a:off x="1152315" y="3516453"/>
            <a:ext cx="2633662" cy="480766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ru-RU" sz="2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Болезни 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1559859" y="274637"/>
            <a:ext cx="8650941" cy="11430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Последствия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агрессии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булли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268941" y="1600200"/>
            <a:ext cx="11147612" cy="49006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Сам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булли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страдает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негативных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последствий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en-US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Душа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таких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детей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повреждается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а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рассудок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помутнён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en-US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Если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взрослой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жизни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таких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булли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посещает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раскаяние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признаются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том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что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совесть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мучает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даёт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покоя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совершенные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действия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Им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очень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стыдно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и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бы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многое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сделали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чтобы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никогда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совершать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подобных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действий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сожалению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большая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часть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хулиганов-булли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взрослой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жизни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связывается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криминалом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Весомая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часть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них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попадает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под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судимости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en-US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Жизнь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перекошена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так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или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иначе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отклонение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нормального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гармоничного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развития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личности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3600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Последствия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пассивных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участников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буллинга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очевидцев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1"/>
          </p:nvPr>
        </p:nvSpPr>
        <p:spPr>
          <a:xfrm>
            <a:off x="295835" y="1600200"/>
            <a:ext cx="11120718" cy="49006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пассивно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стороны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наблюдают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моббингом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буллингом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вмешиваются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тоже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попадают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воздействие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насилия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свойственно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чувство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indent="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dirty="0"/>
          </a:p>
          <a:p>
            <a:pPr marL="0" indent="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беспомощности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dirty="0"/>
          </a:p>
          <a:p>
            <a:pPr marL="0" indent="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вины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из-за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бездействия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пассивного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злодействе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indent="20638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Такие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мысли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вряд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сделают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психику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здоровой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Сердце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вынуждено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ожесточиться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иначе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ему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трудно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выдержать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голос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совести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которую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постоянно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заглушают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Тогда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жертва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очевидцев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предстаёт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ином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свете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виновата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заслужила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365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быть в случаях обнаружения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353" y="1834381"/>
            <a:ext cx="9999168" cy="483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Оставаться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спокойным и контролировать ситуацию в случае обнаружения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классном коллективе.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Отнестись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случаю или к рассказу 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серьезно.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Оказать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потерпевшему.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Показать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обидчику (агрессору,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своё отношение к ситуации.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Обсудить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коллективом учеников и учителей определившуюся проблему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привлечь родительскую общественность.</a:t>
            </a:r>
          </a:p>
          <a:p>
            <a:endParaRPr lang="ru-RU" b="1" dirty="0" smtClean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3FDAED-E342-C846-A79E-E2AD7CEB3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521" y="2750501"/>
            <a:ext cx="1157594" cy="201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08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 idx="4294967295"/>
          </p:nvPr>
        </p:nvSpPr>
        <p:spPr>
          <a:xfrm>
            <a:off x="1524000" y="142875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3200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Если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ребенок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подтвердил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Вам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разговоре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что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жертва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буллинга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…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4294967295"/>
          </p:nvPr>
        </p:nvSpPr>
        <p:spPr>
          <a:xfrm>
            <a:off x="268941" y="1125538"/>
            <a:ext cx="11389659" cy="5355944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2730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None/>
            </a:pPr>
            <a:r>
              <a:rPr lang="en-US" sz="1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Скажите</a:t>
            </a:r>
            <a:r>
              <a:rPr lang="en-US" sz="24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ребенку</a:t>
            </a:r>
            <a:r>
              <a:rPr lang="en-US" sz="2400" b="1" i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indent="-273050">
              <a:lnSpc>
                <a:spcPct val="100000"/>
              </a:lnSpc>
              <a:spcBef>
                <a:spcPts val="480"/>
              </a:spcBef>
              <a:buClr>
                <a:srgbClr val="9BBB59"/>
              </a:buClr>
              <a:buSzPts val="2400"/>
              <a:buFont typeface="Noto Sans Symbols"/>
              <a:buChar char="⚫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тебе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верю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поможет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ребенку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состоянии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помочь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ему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проблемой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dirty="0"/>
          </a:p>
          <a:p>
            <a:pPr marL="273050" indent="-273050">
              <a:lnSpc>
                <a:spcPct val="100000"/>
              </a:lnSpc>
              <a:spcBef>
                <a:spcPts val="480"/>
              </a:spcBef>
              <a:buClr>
                <a:srgbClr val="9BBB59"/>
              </a:buClr>
              <a:buSzPts val="2400"/>
              <a:buFont typeface="Noto Sans Symbols"/>
              <a:buChar char="⚫"/>
            </a:pP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Мне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жаль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тобой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случилось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поможет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ребенку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пытаетесь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чувства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dirty="0"/>
          </a:p>
          <a:p>
            <a:pPr marL="273050" indent="-273050">
              <a:lnSpc>
                <a:spcPct val="100000"/>
              </a:lnSpc>
              <a:spcBef>
                <a:spcPts val="480"/>
              </a:spcBef>
              <a:buClr>
                <a:srgbClr val="9BBB59"/>
              </a:buClr>
              <a:buSzPts val="2400"/>
              <a:buFont typeface="Noto Sans Symbols"/>
              <a:buChar char="⚫"/>
            </a:pP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твоя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вина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дайте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ребенку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одинок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подобной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ситуации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многие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сверстники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сталкиваются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разными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вариантами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запугивания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агрессии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тот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иной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момент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взросления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dirty="0"/>
          </a:p>
          <a:p>
            <a:pPr marL="273050" indent="-273050">
              <a:lnSpc>
                <a:spcPct val="100000"/>
              </a:lnSpc>
              <a:spcBef>
                <a:spcPts val="480"/>
              </a:spcBef>
              <a:buClr>
                <a:srgbClr val="9BBB59"/>
              </a:buClr>
              <a:buSzPts val="2400"/>
              <a:buFont typeface="Noto Sans Symbols"/>
              <a:buChar char="⚫"/>
            </a:pP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Хорошо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мне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этом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сказал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поможет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ребенку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правильно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сделал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обратившись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помощью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поддержкой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dirty="0"/>
          </a:p>
          <a:p>
            <a:pPr marL="273050" indent="-273050">
              <a:lnSpc>
                <a:spcPct val="100000"/>
              </a:lnSpc>
              <a:spcBef>
                <a:spcPts val="480"/>
              </a:spcBef>
              <a:buClr>
                <a:srgbClr val="9BBB59"/>
              </a:buClr>
              <a:buSzPts val="2400"/>
              <a:buFont typeface="Noto Sans Symbols"/>
              <a:buChar char="⚫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</a:t>
            </a:r>
            <a:r>
              <a:rPr lang="en-US" sz="24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люблю</a:t>
            </a:r>
            <a:r>
              <a:rPr lang="en-US" sz="24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тебя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постараюсь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сделать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тебе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больше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угрожала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опасность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поможет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ребенку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надеждой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посмотреть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будущее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ощутить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защиту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54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травля: почему ребенка обижают в собственной семье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Домашняя травля: почему ребенка обижают в собственной семь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1637"/>
            <a:ext cx="7110412" cy="43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8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024" y="49492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«Можно было и лучше», «А вот сын тети Кати», «Не придумывай», «Тебе показалось», «Ты делаешь все, чтобы довести меня до инфаркта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Какие-то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«ради блага ребенка», другие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откровенно про несправедливость 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агрессию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04" y="2576465"/>
            <a:ext cx="6091108" cy="394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7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Обесценивание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родственники обращают внимание только на ошибки и не замечают успехов.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Ребенку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говорят, что можно было сделать лучше, быстрее, качественнее.</a:t>
            </a:r>
          </a:p>
          <a:p>
            <a:endParaRPr lang="ru-RU" dirty="0"/>
          </a:p>
        </p:txBody>
      </p:sp>
      <p:pic>
        <p:nvPicPr>
          <p:cNvPr id="4" name="Рисунок 3" descr="https://letidor.ru/thumb/0x100/filters:quality(75):no_upscale()/imgs/2021/03/17/12/4565033/8921deef5dab7652b3680a55b9d00b0c5e71851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59" y="4141694"/>
            <a:ext cx="3998259" cy="258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07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домашнего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Газлайтинг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тоже вариант обесценивания, при котором ребенку говорят, что его переживания не важны, а ситуаций, про которые он рассказывает, не было.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3499734"/>
            <a:ext cx="4581805" cy="304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13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/>
        </p:nvSpPr>
        <p:spPr>
          <a:xfrm>
            <a:off x="4024312" y="357188"/>
            <a:ext cx="33782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FF0000"/>
              </a:buClr>
              <a:buSzPts val="4400"/>
            </a:pPr>
            <a:r>
              <a:rPr lang="en-US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Статистика:</a:t>
            </a:r>
            <a:endParaRPr/>
          </a:p>
        </p:txBody>
      </p:sp>
      <p:sp>
        <p:nvSpPr>
          <p:cNvPr id="146" name="Google Shape;146;p22"/>
          <p:cNvSpPr txBox="1"/>
          <p:nvPr/>
        </p:nvSpPr>
        <p:spPr>
          <a:xfrm>
            <a:off x="497541" y="1143001"/>
            <a:ext cx="11040035" cy="2232211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2400"/>
            </a:pPr>
            <a:r>
              <a:rPr lang="ru-RU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данным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зарубежных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отечественных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психологов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буллинг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явление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достаточно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распространенное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школе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10%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регулярно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неделю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чаще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и 55%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эпизодически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времени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подвергаются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издевательствам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стороны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одноклассников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26%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матерей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считают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своих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жертвами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издевательств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pic>
        <p:nvPicPr>
          <p:cNvPr id="147" name="Google Shape;147;p22" descr="https://ulearn2bu.files.wordpress.com/2014/04/bullying_a_kid_1600_wht_904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750" y="3500437"/>
            <a:ext cx="3357562" cy="3148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4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Формы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129" y="169068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Игнорирование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Некоторые родители не обращают внимания на чувства и переживания ребенка, они говорят ему, что он расстраивается из-за ерунды, а проблема, которую он себе придумал, не стоит и выеденного яйца.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мамы и папы считают, что раз они старше, то лучше знают, что нужно ребенку.</a:t>
            </a:r>
          </a:p>
          <a:p>
            <a:endParaRPr lang="ru-RU" dirty="0"/>
          </a:p>
        </p:txBody>
      </p:sp>
      <p:pic>
        <p:nvPicPr>
          <p:cNvPr id="4" name="Рисунок 3" descr="Домашняя травля: почему ребенка обижают в собственной семь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82" y="4101354"/>
            <a:ext cx="3924300" cy="248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Формы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96435" y="1648230"/>
            <a:ext cx="6723530" cy="31089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такой опасный, а ребенок такой маленький и вряд ли сможет справиться со всеми сложностями»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так рассуждают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гиперопекающие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родители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другие родственники.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5" y="1648229"/>
            <a:ext cx="4598893" cy="280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5495" y="4422434"/>
            <a:ext cx="114344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стараются уберечь, подстелить ему соломки в любой ситуации. Думают, что без их помощи и поддержки ребенок никак не справится. Когда близкие контролируют каждый шаг ребенка и стараются быть включенными во все его дела, они подавляют его личность, полностью лишают свободы.</a:t>
            </a:r>
          </a:p>
        </p:txBody>
      </p:sp>
    </p:spTree>
    <p:extLst>
      <p:ext uri="{BB962C8B-B14F-4D97-AF65-F5344CB8AC3E}">
        <p14:creationId xmlns:p14="http://schemas.microsoft.com/office/powerpoint/2010/main" val="11752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Формы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765" y="168116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Вербальная 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родители и другие родственники считают, что только они могут сказать всю «правду» ребенку, и, не стесняясь в выражениях, говорят о лишнем или недостаточном весе, неаккуратности, отсутствии каких-то навыков или стремлений.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5" y="4107522"/>
            <a:ext cx="4894729" cy="260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5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Формы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6529" y="157013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Подзатыльники, шлепки,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толчки – многие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 видят ничего страшного в таких 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физических наказаниях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Они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 так: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же не избиваем и не наносим физических увечий»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для ребенка, которому дали пощечину, нет большой разницы между легким шлепком и наказанием ремнем.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физическое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– вмешательство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личное пространство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6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4275" y="1005354"/>
            <a:ext cx="960773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Нездоровая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в семье отражается на всех сферах жизни ребенка. На родительском примере он строит отношения с окружающим миром. Если нет других примеров, он тоже начинает взаимодействовать с миром через насилие и </a:t>
            </a:r>
            <a:r>
              <a:rPr lang="ru-RU" sz="3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буллинг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309281"/>
            <a:ext cx="2158439" cy="1682563"/>
          </a:xfrm>
          <a:prstGeom prst="rect">
            <a:avLst/>
          </a:prstGeom>
        </p:spPr>
      </p:pic>
      <p:pic>
        <p:nvPicPr>
          <p:cNvPr id="6" name="Рисунок 5" descr="Домашняя травля: почему ребенка обижают в собственной семь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1" y="4283028"/>
            <a:ext cx="4383742" cy="2467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53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домашнего агрессора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6518" y="1479176"/>
            <a:ext cx="10977282" cy="49350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Жажда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Буллинг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про авторитет. Таким образом один из членов семьи пытается показать, кто главный.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Агрессор не стремится договориться или дать что-то взамен. Это всегда игра в одни ворота. Все должны делать так, как он сказал, и то, что он хочет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Ему кажется, что без подчинения он не имеет значения.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травлю и унижение агрессор поднимает себя в своих собственных глазах.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Человек не умеет выстраивать нормальные отношения, поэтому через подавление стремится удержать ребенка рядом с собой.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0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сказывается травля на детской психике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3364" y="1395320"/>
            <a:ext cx="6768353" cy="34994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самым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безопасным местом в жизни ребенка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в случае с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буллингом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становится угрозой. 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Жертве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семейной травли не хочется идти домой, поэтому он пропадает у друзей или на кружках. Дома же старается быть максимально незаметным и удобным, поэтому делает все, что ему говорят.</a:t>
            </a:r>
          </a:p>
          <a:p>
            <a:pPr marL="0" indent="0" algn="just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letidor.ru/thumb/0x100/filters:quality(75):no_upscale()/imgs/2020/05/28/15/3931412/9b5143332b5589bf7edf0ec1eace8f317b69601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263"/>
            <a:ext cx="4349563" cy="243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5139" y="5131547"/>
            <a:ext cx="11568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которых травят дома, имеют очень низкую самооценку и живут без мотивации что-либо делать.</a:t>
            </a:r>
          </a:p>
        </p:txBody>
      </p:sp>
    </p:spTree>
    <p:extLst>
      <p:ext uri="{BB962C8B-B14F-4D97-AF65-F5344CB8AC3E}">
        <p14:creationId xmlns:p14="http://schemas.microsoft.com/office/powerpoint/2010/main" val="17530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4748"/>
            <a:ext cx="10515600" cy="670299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прекратить травлю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9282" y="1385047"/>
            <a:ext cx="11044518" cy="47919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себя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агрессор вы сами, постарайтесь изменить свое поведение. Поговорите с ребенком. Объясните, что не хотели причинить ему вред, а действовали из лучших побуждений, но ваши методы оказались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плохими.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Извинитесь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и скажите, что постараетесь все исправить.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Начните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малого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откажитесь от принуждения и физической агрессии, если они есть, предложите ребенку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 и старайтесь выбирать выражения.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5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576" y="36512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прекратить травлю ребенка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047" y="157013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Буллинг продолжается с молчаливого одобрения остальных членов семьи.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Агрессор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 в своей силе и правоте, поэтому давит и на вас, и на ребенка.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оказать ему сопротивление, он теряется и понимает, что его власть держится только на страхе и молчаливом согласии остальных членов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41" y="4223896"/>
            <a:ext cx="3742484" cy="249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6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прекратить травлю ребенка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153" y="169068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Прекратите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в роли агрессора выступает бабушка или ваша сестра, объясните, что в вашей семье отношения строятся на других принципах и, если они хотят общаться с вами, придется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договариваться.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они не готовы идти на компромисс, подумайте, нужны ли вам такие отношения.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обязаны общаться с теми, кто отравляет вашу жизнь.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6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Виды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7541" y="1484784"/>
            <a:ext cx="11187953" cy="5373216"/>
          </a:xfrm>
        </p:spPr>
        <p:txBody>
          <a:bodyPr/>
          <a:lstStyle/>
          <a:p>
            <a:pPr>
              <a:buNone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</a:t>
            </a:r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проявляется побоями, иногда даже намеренным членовредительством. 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5" name="Picture 2" descr="G:\ДОКУМЕНТЫ\НАСИЛИЕ В ШКОЛЕ\violence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6" y="3143248"/>
            <a:ext cx="4485698" cy="332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прекратить травлю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Поддержите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с сыном или дочерью, обсудите его чувства и мысли по поводу того, что происходит в семье. Покажите ему, что вы на его стороне и никогда не дадите его в обиду.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12" y="3205586"/>
            <a:ext cx="4667250" cy="310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7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647" y="69607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Психологическая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нужна всем участникам: и агрессору, и жертве, и свидетелям.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вините себя. Ошибки допускают абсолютно все родители. Намного важнее, как вы на них отреагируете и какие выводы из ситуации вынесете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93" y="3365126"/>
            <a:ext cx="4592171" cy="295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9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/>
        </p:nvSpPr>
        <p:spPr>
          <a:xfrm>
            <a:off x="2595563" y="4357687"/>
            <a:ext cx="70008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3300"/>
              </a:buClr>
              <a:buSzPts val="3600"/>
            </a:pPr>
            <a:r>
              <a:rPr lang="en-US" sz="3600" b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Буллинг проще предупредить, чем остановить!</a:t>
            </a:r>
            <a:endParaRPr/>
          </a:p>
        </p:txBody>
      </p:sp>
      <p:sp>
        <p:nvSpPr>
          <p:cNvPr id="284" name="Google Shape;284;p40"/>
          <p:cNvSpPr txBox="1"/>
          <p:nvPr/>
        </p:nvSpPr>
        <p:spPr>
          <a:xfrm>
            <a:off x="6667500" y="214313"/>
            <a:ext cx="2571750" cy="39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40" descr="C:\Users\Наталия\Desktop\shutterstock_108383702-617x4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5626" y="428625"/>
            <a:ext cx="5876925" cy="370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41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1340768"/>
            <a:ext cx="8496944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Поведенческий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Это бойкот, сплетни (распространение заведомо ложных слухов, выставляющих жертву в невыгодном свете), игнорирование, изоляция в коллективе, интриги, шантаж, вымогательства, создание неприятностей (крадут личные вещи, портят дневник, тетради).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user\Desktop\Новая папка\izgoj.jpg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719" y="3993182"/>
            <a:ext cx="3819758" cy="286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4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357166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1285860"/>
            <a:ext cx="8229600" cy="4801720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Вербальная агрессия</a:t>
            </a:r>
          </a:p>
          <a:p>
            <a:pPr lvl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в постоянных насмешках,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подколах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оскорблениях, окриках и даже проклятиях.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Новая папка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6" y="2928934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Новая папка\ребенка-обижают-в-школе-1024x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0" y="3286124"/>
            <a:ext cx="436370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87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4024" y="1340768"/>
            <a:ext cx="8946776" cy="52337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</a:t>
            </a:r>
            <a:endParaRPr lang="en-US" sz="3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насмешки</a:t>
            </a:r>
            <a:r>
              <a:rPr lang="ru-RU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присвоение кличек, бесконечные замечания и необъективные оценки, высмеивание, унижение в присутствии других детей и пр</a:t>
            </a:r>
            <a:r>
              <a:rPr lang="ru-RU" sz="35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algn="just">
              <a:buClr>
                <a:schemeClr val="dk1"/>
              </a:buClr>
              <a:buSzPts val="1800"/>
            </a:pPr>
            <a:r>
              <a:rPr lang="ru-RU" sz="3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отторжение, изоляция, отказ от общения с жертвой (с ребенком отказываются играть, заниматься, не хотят с ним сидеть за одной партой, не приглашают на дни рождения и т. д.)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dk1"/>
              </a:buClr>
              <a:buSzPts val="1800"/>
            </a:pPr>
            <a:endParaRPr lang="ru-RU" dirty="0"/>
          </a:p>
          <a:p>
            <a:pPr lvl="0">
              <a:buNone/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978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5233768"/>
          </a:xfrm>
        </p:spPr>
        <p:txBody>
          <a:bodyPr/>
          <a:lstStyle/>
          <a:p>
            <a:pPr algn="just">
              <a:buNone/>
            </a:pP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Проявляется в травле при помощи социальных сетей или посылании оскорблений на электронный адрес. Сюда входит съемка и выкладывание неприглядного видео в общий доступ.</a:t>
            </a:r>
          </a:p>
          <a:p>
            <a:pPr lvl="0"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pic>
        <p:nvPicPr>
          <p:cNvPr id="4" name="Picture 8" descr="F:\1455525745_podrostki-i-kompyuternye-i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496585"/>
            <a:ext cx="4199166" cy="319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50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3000"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Наиболее часто </a:t>
            </a:r>
            <a:r>
              <a:rPr lang="en-US" sz="3000" b="1" i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жертвами </a:t>
            </a: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школьного буллинга становятся дети, имеющие: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98612" y="1250763"/>
            <a:ext cx="8229600" cy="54727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30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физические</a:t>
            </a:r>
            <a:r>
              <a:rPr lang="en-US" sz="3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недостатки</a:t>
            </a:r>
            <a:r>
              <a:rPr lang="en-US" sz="3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носящие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очки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сниженным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слухом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двигательными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нарушениями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ДЦП),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защитить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себя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слабее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своих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ровесников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3000" dirty="0"/>
          </a:p>
          <a:p>
            <a:pPr marL="342900" indent="-342900" algn="just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0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особенности</a:t>
            </a:r>
            <a:r>
              <a:rPr lang="en-US" sz="3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поведения</a:t>
            </a:r>
            <a:r>
              <a:rPr lang="en-US" sz="3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замкнутые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чувствительные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застенчивые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тревожные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импульсивным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поведением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уверенные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несчастные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имеют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низкое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самоуважение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3000" dirty="0"/>
          </a:p>
          <a:p>
            <a:pPr marL="342900" indent="-342900" algn="just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0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особенности</a:t>
            </a:r>
            <a:r>
              <a:rPr lang="en-US" sz="3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внешности</a:t>
            </a:r>
            <a:r>
              <a:rPr lang="en-US" sz="3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рыжие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волосы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веснушки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оттопыренные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уши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кривые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ноги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особая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головы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тела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полнота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худоба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и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т.д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.;</a:t>
            </a:r>
            <a:endParaRPr sz="3000" dirty="0"/>
          </a:p>
        </p:txBody>
      </p:sp>
      <p:pic>
        <p:nvPicPr>
          <p:cNvPr id="122" name="Google Shape;122;p18" descr="d6bcb062e4374edfb1ad0cf06a2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622" y="2628993"/>
            <a:ext cx="3563378" cy="207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7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1349</Words>
  <Application>Microsoft Office PowerPoint</Application>
  <PresentationFormat>Широкоэкранный</PresentationFormat>
  <Paragraphs>172</Paragraphs>
  <Slides>42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Noto Sans Symbols</vt:lpstr>
      <vt:lpstr>Times New Roman</vt:lpstr>
      <vt:lpstr>Тема Office</vt:lpstr>
      <vt:lpstr>Буллинг в школе  и дома</vt:lpstr>
      <vt:lpstr>Презентация PowerPoint</vt:lpstr>
      <vt:lpstr>Презентация PowerPoint</vt:lpstr>
      <vt:lpstr> Виды буллинга</vt:lpstr>
      <vt:lpstr>Виды буллинга</vt:lpstr>
      <vt:lpstr>Виды буллинга</vt:lpstr>
      <vt:lpstr>Виды буллинга</vt:lpstr>
      <vt:lpstr>Виды буллинга</vt:lpstr>
      <vt:lpstr>Наиболее часто жертвами школьного буллинга становятся дети, имеющие: </vt:lpstr>
      <vt:lpstr>Презентация PowerPoint</vt:lpstr>
      <vt:lpstr>Поведение жертвы определяется по следующим показателям:</vt:lpstr>
      <vt:lpstr>Презентация PowerPoint</vt:lpstr>
      <vt:lpstr>Мотивация буллинга</vt:lpstr>
      <vt:lpstr>Родственные буллингу проявления </vt:lpstr>
      <vt:lpstr>Участники буллинга</vt:lpstr>
      <vt:lpstr>Презентация PowerPoint</vt:lpstr>
      <vt:lpstr>Психологический портрет агрессора:</vt:lpstr>
      <vt:lpstr>Преследователи</vt:lpstr>
      <vt:lpstr>Характеристика жертвы буллинга</vt:lpstr>
      <vt:lpstr>Свидетели буллинга </vt:lpstr>
      <vt:lpstr>Презентация PowerPoint</vt:lpstr>
      <vt:lpstr>Последствия агрессии для булли </vt:lpstr>
      <vt:lpstr>Последствия для пассивных участников буллинга – очевидцев </vt:lpstr>
      <vt:lpstr>Как быть в случаях обнаружения буллинга</vt:lpstr>
      <vt:lpstr>Если ребенок подтвердил Вам в разговоре, что он жертва буллинга…</vt:lpstr>
      <vt:lpstr>Домашняя травля: почему ребенка обижают в собственной семье </vt:lpstr>
      <vt:lpstr>Презентация PowerPoint</vt:lpstr>
      <vt:lpstr>Формы домашнего буллинга</vt:lpstr>
      <vt:lpstr>Формы домашнего буллинга</vt:lpstr>
      <vt:lpstr>  Формы домашнего буллинга</vt:lpstr>
      <vt:lpstr>  Формы домашнего буллинга</vt:lpstr>
      <vt:lpstr>  Формы домашнего буллинга</vt:lpstr>
      <vt:lpstr>  Формы домашнего буллинга</vt:lpstr>
      <vt:lpstr>Презентация PowerPoint</vt:lpstr>
      <vt:lpstr>Мотивы домашнего агрессора</vt:lpstr>
      <vt:lpstr>Как сказывается травля на детской психике </vt:lpstr>
      <vt:lpstr>Как прекратить травлю ребенка </vt:lpstr>
      <vt:lpstr> Как прекратить травлю ребенка </vt:lpstr>
      <vt:lpstr> Как прекратить травлю ребенка </vt:lpstr>
      <vt:lpstr> Как прекратить травлю ребенка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психологии</dc:title>
  <dc:creator>1</dc:creator>
  <cp:lastModifiedBy>Учитель</cp:lastModifiedBy>
  <cp:revision>33</cp:revision>
  <dcterms:created xsi:type="dcterms:W3CDTF">2023-05-29T08:29:25Z</dcterms:created>
  <dcterms:modified xsi:type="dcterms:W3CDTF">2024-01-22T06:04:00Z</dcterms:modified>
</cp:coreProperties>
</file>