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70" r:id="rId4"/>
    <p:sldId id="273" r:id="rId5"/>
    <p:sldId id="275" r:id="rId6"/>
    <p:sldId id="260" r:id="rId7"/>
    <p:sldId id="263" r:id="rId8"/>
    <p:sldId id="262" r:id="rId9"/>
    <p:sldId id="261" r:id="rId10"/>
    <p:sldId id="276" r:id="rId11"/>
    <p:sldId id="265" r:id="rId12"/>
    <p:sldId id="268" r:id="rId13"/>
    <p:sldId id="267" r:id="rId14"/>
    <p:sldId id="278" r:id="rId15"/>
    <p:sldId id="279" r:id="rId16"/>
    <p:sldId id="280" r:id="rId17"/>
    <p:sldId id="283" r:id="rId18"/>
    <p:sldId id="284" r:id="rId19"/>
    <p:sldId id="286" r:id="rId20"/>
    <p:sldId id="288" r:id="rId21"/>
    <p:sldId id="296" r:id="rId22"/>
    <p:sldId id="292" r:id="rId23"/>
    <p:sldId id="291" r:id="rId24"/>
    <p:sldId id="293" r:id="rId25"/>
    <p:sldId id="295" r:id="rId26"/>
    <p:sldId id="298" r:id="rId27"/>
    <p:sldId id="302" r:id="rId28"/>
    <p:sldId id="301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C09-6616-41C8-B7C3-6B59D808957F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FF7A176-3687-4304-89CF-9B30AF9A0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876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C09-6616-41C8-B7C3-6B59D808957F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FF7A176-3687-4304-89CF-9B30AF9A0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240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C09-6616-41C8-B7C3-6B59D808957F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FF7A176-3687-4304-89CF-9B30AF9A0A1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17387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C09-6616-41C8-B7C3-6B59D808957F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FF7A176-3687-4304-89CF-9B30AF9A0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42747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C09-6616-41C8-B7C3-6B59D808957F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FF7A176-3687-4304-89CF-9B30AF9A0A1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84224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C09-6616-41C8-B7C3-6B59D808957F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FF7A176-3687-4304-89CF-9B30AF9A0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039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C09-6616-41C8-B7C3-6B59D808957F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A176-3687-4304-89CF-9B30AF9A0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4320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C09-6616-41C8-B7C3-6B59D808957F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A176-3687-4304-89CF-9B30AF9A0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23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C09-6616-41C8-B7C3-6B59D808957F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A176-3687-4304-89CF-9B30AF9A0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75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C09-6616-41C8-B7C3-6B59D808957F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FF7A176-3687-4304-89CF-9B30AF9A0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572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C09-6616-41C8-B7C3-6B59D808957F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FF7A176-3687-4304-89CF-9B30AF9A0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758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C09-6616-41C8-B7C3-6B59D808957F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FF7A176-3687-4304-89CF-9B30AF9A0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092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C09-6616-41C8-B7C3-6B59D808957F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A176-3687-4304-89CF-9B30AF9A0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840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C09-6616-41C8-B7C3-6B59D808957F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A176-3687-4304-89CF-9B30AF9A0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492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C09-6616-41C8-B7C3-6B59D808957F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7A176-3687-4304-89CF-9B30AF9A0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2915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C09-6616-41C8-B7C3-6B59D808957F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FF7A176-3687-4304-89CF-9B30AF9A0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55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B30C09-6616-41C8-B7C3-6B59D808957F}" type="datetimeFigureOut">
              <a:rPr lang="ru-RU" smtClean="0"/>
              <a:t>28.10.2019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FF7A176-3687-4304-89CF-9B30AF9A0A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731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festival.1september.ru/" TargetMode="External"/><Relationship Id="rId2" Type="http://schemas.openxmlformats.org/officeDocument/2006/relationships/hyperlink" Target="http://lib.ru/KIDS/SHATALOW/shatalov.txt" TargetMode="Externa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46415" y="1064028"/>
            <a:ext cx="10432472" cy="3649288"/>
          </a:xfrm>
        </p:spPr>
        <p:txBody>
          <a:bodyPr>
            <a:normAutofit fontScale="90000"/>
          </a:bodyPr>
          <a:lstStyle/>
          <a:p>
            <a:r>
              <a:rPr lang="ru-RU" alt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alt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alt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alt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Технология интенсификации обучения на основе схемных и знаковых моделей на уроках русского языка и литературы</a:t>
            </a:r>
            <a:r>
              <a:rPr lang="ru-RU" alt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alt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alt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altLang="ru-RU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1185" y="4713317"/>
            <a:ext cx="9293427" cy="1190346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Учитель русского языка и литературы МАОУ СОШ № 16 </a:t>
            </a:r>
            <a:r>
              <a:rPr lang="ru-RU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г.Екатеринбург</a:t>
            </a:r>
            <a:r>
              <a:rPr lang="ru-RU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r>
              <a:rPr lang="ru-RU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Оганесян Лиана </a:t>
            </a:r>
            <a:r>
              <a:rPr lang="ru-RU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Жановна</a:t>
            </a:r>
            <a:endParaRPr lang="ru-RU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7743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4568" y="191194"/>
            <a:ext cx="11787448" cy="6593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Особенности методики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2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Главной заслугой </a:t>
            </a:r>
            <a:r>
              <a:rPr lang="ru-RU" sz="3200" b="0" i="0" dirty="0" err="1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В.Ф.Шаталова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является разработка системы учебной деятельности школьников, обеспечивающей достаточно полную и всеобщую активность на уроке. Это достигается созданием определенного динамического стереотипа деятельности учащихся.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2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Основу стереотипа учебной деятельности представляют </a:t>
            </a:r>
            <a:r>
              <a:rPr lang="ru-RU" sz="3200" b="0" i="0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опорные конспекты (сигналы) 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наглядные схемы, в которых закодирован учебный материал. Работа с опорными сигналами имеет четкие этапы и сопровождается еще целым рядом приемов и принципиальных методических решений.</a:t>
            </a:r>
            <a:endParaRPr lang="ru-RU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67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4800">
                <a:solidFill>
                  <a:srgbClr val="660066"/>
                </a:solidFill>
              </a:rPr>
              <a:t/>
            </a:r>
            <a:br>
              <a:rPr lang="ru-RU" altLang="ru-RU" sz="4800">
                <a:solidFill>
                  <a:srgbClr val="660066"/>
                </a:solidFill>
              </a:rPr>
            </a:br>
            <a:endParaRPr lang="ru-RU" altLang="ru-RU" sz="4800">
              <a:solidFill>
                <a:srgbClr val="660066"/>
              </a:solidFill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415636" y="1205345"/>
            <a:ext cx="11380124" cy="5353397"/>
          </a:xfrm>
        </p:spPr>
        <p:txBody>
          <a:bodyPr>
            <a:noAutofit/>
          </a:bodyPr>
          <a:lstStyle/>
          <a:p>
            <a:pPr marL="457200" indent="-457200">
              <a:buFontTx/>
              <a:buAutoNum type="arabicPeriod"/>
            </a:pPr>
            <a:r>
              <a:rPr lang="ru-RU" altLang="ru-RU" sz="32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Изучение теории в классе:</a:t>
            </a:r>
            <a:r>
              <a:rPr lang="ru-RU" altLang="ru-RU" sz="32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457200" indent="-457200"/>
            <a:r>
              <a:rPr lang="ru-RU" altLang="ru-RU" sz="3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altLang="ru-RU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обычное объяснение у доски (с мелом, </a:t>
            </a:r>
            <a:r>
              <a:rPr lang="ru-RU" altLang="ru-RU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 наглядностью);</a:t>
            </a:r>
          </a:p>
          <a:p>
            <a:pPr marL="457200" indent="-457200"/>
            <a:r>
              <a:rPr lang="ru-RU" altLang="ru-RU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</a:t>
            </a:r>
            <a:r>
              <a:rPr lang="ru-RU" altLang="ru-RU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оздание опорного конспекта;</a:t>
            </a:r>
          </a:p>
          <a:p>
            <a:pPr marL="457200" indent="-457200"/>
            <a:r>
              <a:rPr lang="ru-RU" altLang="ru-RU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</a:t>
            </a:r>
            <a:r>
              <a:rPr lang="ru-RU" altLang="ru-RU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ндивидуальная работа учащихся над своими конспектами;</a:t>
            </a:r>
          </a:p>
          <a:p>
            <a:pPr marL="457200" indent="-457200"/>
            <a:r>
              <a:rPr lang="ru-RU" altLang="ru-RU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</a:t>
            </a:r>
            <a:r>
              <a:rPr lang="ru-RU" altLang="ru-RU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ронтальное закрепление</a:t>
            </a:r>
            <a:endParaRPr lang="ru-RU" altLang="ru-RU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None/>
            </a:pPr>
            <a:r>
              <a:rPr lang="ru-RU" altLang="ru-RU" sz="3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2.</a:t>
            </a:r>
            <a:r>
              <a:rPr lang="ru-RU" altLang="ru-RU" sz="32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altLang="ru-RU" sz="3200" b="1" i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Самостоятельная работа дома:</a:t>
            </a:r>
            <a:r>
              <a:rPr lang="ru-RU" altLang="ru-RU" sz="32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altLang="ru-RU" sz="3200" dirty="0" smtClean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57200" indent="-457200">
              <a:buNone/>
            </a:pPr>
            <a:r>
              <a:rPr lang="ru-RU" altLang="ru-RU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опорный </a:t>
            </a:r>
            <a:r>
              <a:rPr lang="ru-RU" altLang="ru-RU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конспект + учебник + повторение.</a:t>
            </a:r>
          </a:p>
          <a:p>
            <a:pPr marL="457200" indent="-457200"/>
            <a:endParaRPr lang="ru-RU" altLang="ru-RU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9332" name="WordArt 4"/>
          <p:cNvSpPr>
            <a:spLocks noChangeArrowheads="1" noChangeShapeType="1" noTextEdit="1"/>
          </p:cNvSpPr>
          <p:nvPr/>
        </p:nvSpPr>
        <p:spPr bwMode="auto">
          <a:xfrm>
            <a:off x="3287714" y="404814"/>
            <a:ext cx="5545137" cy="860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80008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Этапы работы:</a:t>
            </a:r>
          </a:p>
        </p:txBody>
      </p:sp>
    </p:spTree>
    <p:extLst>
      <p:ext uri="{BB962C8B-B14F-4D97-AF65-F5344CB8AC3E}">
        <p14:creationId xmlns:p14="http://schemas.microsoft.com/office/powerpoint/2010/main" val="1359102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5884" y="182881"/>
            <a:ext cx="10490661" cy="6543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32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Первое повторение 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фронтальный контроль усвоения конспекта: все учащиеся воспроизводят конспект по памяти, после письменной работы громкий опрос.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Устное проговаривание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опорного конспекта – необходимый этап внешней речевой деятельности, усвоение которого происходит во время различных видов опроса.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32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Второе повторение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обобщение и систематизация: уроки взаимоконтроля, использование всех видов контроля (у доски, письменно и др.), </a:t>
            </a:r>
            <a:r>
              <a:rPr lang="ru-RU" sz="32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взаимоопрос</a:t>
            </a:r>
            <a:r>
              <a:rPr lang="ru-RU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и взаимопомощь.</a:t>
            </a:r>
          </a:p>
        </p:txBody>
      </p:sp>
    </p:spTree>
    <p:extLst>
      <p:ext uri="{BB962C8B-B14F-4D97-AF65-F5344CB8AC3E}">
        <p14:creationId xmlns:p14="http://schemas.microsoft.com/office/powerpoint/2010/main" val="2790258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1" y="689956"/>
            <a:ext cx="9735588" cy="1047404"/>
          </a:xfrm>
        </p:spPr>
        <p:txBody>
          <a:bodyPr>
            <a:normAutofit fontScale="90000"/>
          </a:bodyPr>
          <a:lstStyle/>
          <a:p>
            <a:r>
              <a:rPr lang="ru-RU" altLang="ru-RU" sz="48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Памятка </a:t>
            </a:r>
            <a:r>
              <a:rPr lang="ru-RU" altLang="ru-RU" sz="48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учащемуся: </a:t>
            </a:r>
            <a:r>
              <a:rPr lang="ru-RU" altLang="ru-RU" sz="4800" dirty="0">
                <a:solidFill>
                  <a:srgbClr val="660066"/>
                </a:solidFill>
              </a:rPr>
              <a:t/>
            </a:r>
            <a:br>
              <a:rPr lang="ru-RU" altLang="ru-RU" sz="4800" dirty="0">
                <a:solidFill>
                  <a:srgbClr val="660066"/>
                </a:solidFill>
              </a:rPr>
            </a:br>
            <a:r>
              <a:rPr lang="ru-RU" altLang="ru-RU" sz="4800" dirty="0">
                <a:solidFill>
                  <a:srgbClr val="660066"/>
                </a:solidFill>
              </a:rPr>
              <a:t/>
            </a:r>
            <a:br>
              <a:rPr lang="ru-RU" altLang="ru-RU" sz="4800" dirty="0">
                <a:solidFill>
                  <a:srgbClr val="660066"/>
                </a:solidFill>
              </a:rPr>
            </a:br>
            <a:r>
              <a:rPr lang="ru-RU" altLang="ru-RU" sz="6000" dirty="0">
                <a:solidFill>
                  <a:srgbClr val="66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altLang="ru-RU" sz="6000" dirty="0">
                <a:solidFill>
                  <a:srgbClr val="660066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ru-RU" altLang="ru-RU" sz="6000" dirty="0">
              <a:solidFill>
                <a:srgbClr val="660066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idx="1"/>
          </p:nvPr>
        </p:nvSpPr>
        <p:spPr>
          <a:xfrm>
            <a:off x="615141" y="1637607"/>
            <a:ext cx="10738659" cy="453935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altLang="ru-RU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Вспомни объяснение учителя, используя конспект. </a:t>
            </a:r>
          </a:p>
          <a:p>
            <a:pPr>
              <a:lnSpc>
                <a:spcPct val="90000"/>
              </a:lnSpc>
            </a:pPr>
            <a:r>
              <a:rPr lang="ru-RU" altLang="ru-RU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Прочти заданный материал по книге. </a:t>
            </a:r>
          </a:p>
          <a:p>
            <a:pPr>
              <a:lnSpc>
                <a:spcPct val="90000"/>
              </a:lnSpc>
            </a:pPr>
            <a:r>
              <a:rPr lang="ru-RU" altLang="ru-RU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Сопоставь прочитанный материал с конспектом. </a:t>
            </a:r>
          </a:p>
          <a:p>
            <a:pPr>
              <a:lnSpc>
                <a:spcPct val="90000"/>
              </a:lnSpc>
            </a:pPr>
            <a:r>
              <a:rPr lang="ru-RU" altLang="ru-RU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Расскажи материал учебника с помощью конспекта. </a:t>
            </a:r>
          </a:p>
          <a:p>
            <a:pPr>
              <a:lnSpc>
                <a:spcPct val="90000"/>
              </a:lnSpc>
            </a:pPr>
            <a:r>
              <a:rPr lang="ru-RU" altLang="ru-RU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Запомни наизусть конспект как опору рассказа. </a:t>
            </a:r>
          </a:p>
          <a:p>
            <a:pPr>
              <a:lnSpc>
                <a:spcPct val="90000"/>
              </a:lnSpc>
            </a:pPr>
            <a:r>
              <a:rPr lang="ru-RU" altLang="ru-RU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Воспроизведи письменно конспект и сравни с образцом. </a:t>
            </a:r>
          </a:p>
          <a:p>
            <a:pPr>
              <a:lnSpc>
                <a:spcPct val="90000"/>
              </a:lnSpc>
            </a:pPr>
            <a:endParaRPr lang="ru-RU" altLang="ru-RU" sz="28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90000"/>
              </a:lnSpc>
            </a:pPr>
            <a:endParaRPr lang="ru-RU" altLang="ru-RU" b="1" dirty="0"/>
          </a:p>
        </p:txBody>
      </p:sp>
    </p:spTree>
    <p:extLst>
      <p:ext uri="{BB962C8B-B14F-4D97-AF65-F5344CB8AC3E}">
        <p14:creationId xmlns:p14="http://schemas.microsoft.com/office/powerpoint/2010/main" val="305842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6910" y="407324"/>
            <a:ext cx="10390908" cy="723207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Вывод:</a:t>
            </a:r>
            <a:endParaRPr lang="ru-RU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5513" y="1130531"/>
            <a:ext cx="10888286" cy="5046432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400" dirty="0" smtClean="0"/>
              <a:t>		</a:t>
            </a:r>
            <a:r>
              <a:rPr lang="ru-RU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Систематическая работа с опорными конспектами и сигналами повышает интерес к предмету, учебную активность учащихся, обеспечивает глубокое и прочное усвоение знаний, развивает мышление, память и речь учащихся, способствуют воспитанию честности, прилежного и добросовестного отношения к учебному труду. </a:t>
            </a:r>
          </a:p>
          <a:p>
            <a:pPr algn="just">
              <a:buNone/>
            </a:pPr>
            <a:r>
              <a:rPr lang="ru-RU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 Важная особенность обучения - создание условий для продуктивной деятельности по использованию знаний, их обобщению и систематизации. </a:t>
            </a:r>
          </a:p>
          <a:p>
            <a:pPr algn="just">
              <a:buNone/>
            </a:pPr>
            <a:r>
              <a:rPr lang="ru-RU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Подобная организация учебного процесса развивает мыслительные способности учащихся, заставляет их быть внимательными, учит анализировать, сравнивать, выделять главное, превращает из пассивных слушателей на уроке в активных участников.</a:t>
            </a:r>
          </a:p>
          <a:p>
            <a:pPr algn="just">
              <a:buNone/>
            </a:pPr>
            <a:r>
              <a:rPr lang="ru-RU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ru-RU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59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5389" y="964276"/>
            <a:ext cx="10889673" cy="315052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Примеры опорных сигналов по русскому языку</a:t>
            </a:r>
            <a:endParaRPr lang="ru-RU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83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9300095"/>
              </p:ext>
            </p:extLst>
          </p:nvPr>
        </p:nvGraphicFramePr>
        <p:xfrm>
          <a:off x="3165763" y="467841"/>
          <a:ext cx="6858000" cy="4615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ocument" r:id="rId3" imgW="9953344" imgH="6701194" progId="Word.Document.8">
                  <p:embed/>
                </p:oleObj>
              </mc:Choice>
              <mc:Fallback>
                <p:oleObj name="Document" r:id="rId3" imgW="9953344" imgH="6701194" progId="Word.Document.8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5763" y="467841"/>
                        <a:ext cx="6858000" cy="46152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22465" y="4962698"/>
            <a:ext cx="92645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Обобщение тем “Буквы И, У, А после шипящих”, “Мягкий знак на конце существительных”, “Разделительный </a:t>
            </a:r>
            <a:r>
              <a:rPr lang="ru-RU" b="1" dirty="0" err="1"/>
              <a:t>ъ</a:t>
            </a:r>
            <a:r>
              <a:rPr lang="ru-RU" b="1" dirty="0"/>
              <a:t>”. Читается эта схема так: твёрдый знак пишется перед буквами Е, Ё, Ю, Я только после приставок. Мягкий знак пишется после шипящих на конце существительных только 3 склонения. После шипящих пишутся буквы И, У, А. Исключения: жюри, брошюра, парашют. 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219499" y="304800"/>
            <a:ext cx="2061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Приложение 1</a:t>
            </a:r>
          </a:p>
        </p:txBody>
      </p:sp>
    </p:spTree>
    <p:extLst>
      <p:ext uri="{BB962C8B-B14F-4D97-AF65-F5344CB8AC3E}">
        <p14:creationId xmlns:p14="http://schemas.microsoft.com/office/powerpoint/2010/main" val="124601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38844" y="1180406"/>
            <a:ext cx="963445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</a:t>
            </a:r>
          </a:p>
          <a:p>
            <a:r>
              <a:rPr lang="ru-RU" sz="2000" b="0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000" b="0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              И </a:t>
            </a:r>
          </a:p>
          <a:p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                                                    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                         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sz="2000" b="0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Ы</a:t>
            </a:r>
            <a:endParaRPr lang="ru-RU" sz="1400" b="0" i="0" dirty="0" smtClean="0"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1.в              :  Ц</a:t>
            </a:r>
            <a:r>
              <a:rPr lang="ru-RU" sz="2000" b="0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И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РК                                            1. в</a:t>
            </a:r>
            <a:r>
              <a:rPr lang="ru-RU" sz="2000" b="0" i="0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3200" b="0" i="0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</a:rPr>
              <a:t>^</a:t>
            </a:r>
            <a:r>
              <a:rPr lang="ru-RU" sz="32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   ЛИСИЦ</a:t>
            </a:r>
            <a:r>
              <a:rPr lang="ru-RU" sz="2000" b="0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Ы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</a:t>
            </a:r>
            <a:endParaRPr lang="ru-RU" sz="1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2. на – </a:t>
            </a:r>
            <a:r>
              <a:rPr lang="ru-RU" sz="2000" b="0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ЦИЯ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АКА</a:t>
            </a:r>
            <a:r>
              <a:rPr lang="ru-RU" sz="2000" b="0" i="0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ЦИЯ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                    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              2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 :   ОГУРЦ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Ы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</a:rPr>
              <a:t>       </a:t>
            </a:r>
            <a:endParaRPr lang="ru-RU" sz="1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Исключения:  Ц</a:t>
            </a:r>
            <a:r>
              <a:rPr lang="ru-RU" sz="2000" b="0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Ы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ГАН,</a:t>
            </a:r>
            <a:endParaRPr lang="ru-RU" sz="1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</a:t>
            </a:r>
            <a:r>
              <a:rPr lang="ru-RU" sz="2000" b="0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Ы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ПОЧКИ,</a:t>
            </a:r>
            <a:endParaRPr lang="ru-RU" sz="1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</a:t>
            </a:r>
            <a:r>
              <a:rPr lang="ru-RU" sz="2000" b="0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Ы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ПЛЕНОК, Ц</a:t>
            </a:r>
            <a:r>
              <a:rPr lang="ru-RU" sz="2000" b="0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Ы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КНУТЬ,</a:t>
            </a:r>
            <a:endParaRPr lang="ru-RU" sz="1400" b="0" i="0" dirty="0" smtClean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</a:t>
            </a:r>
            <a:r>
              <a:rPr lang="ru-RU" sz="2000" b="0" i="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Ы</a:t>
            </a:r>
            <a:r>
              <a:rPr lang="ru-RU" sz="20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Ц.</a:t>
            </a:r>
            <a:endParaRPr lang="ru-RU" sz="14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Арка 2"/>
          <p:cNvSpPr/>
          <p:nvPr/>
        </p:nvSpPr>
        <p:spPr>
          <a:xfrm>
            <a:off x="1687485" y="2269375"/>
            <a:ext cx="548640" cy="241069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508866" y="2669891"/>
            <a:ext cx="382384" cy="2161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1138842" y="4806571"/>
            <a:ext cx="100168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/>
              <a:t>Изучение темы “Правописание гласных И – Ы после Ц ” .Читается эта схема так: буква И после Ц пишется в следующих случаях:1) в корне слов; 2) в заимствованных словах, оканчивающихся на –ЦИЯ. Буква Ы пишется 1) в суффиксе –ЫН; 2)в окончаниях существительных; 3)в словах-исключениях: цыган, на цыпочках, цыплёнок, цыкнуть, цыц.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64808" y="266590"/>
            <a:ext cx="1915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Приложение 2</a:t>
            </a:r>
            <a:endParaRPr lang="ru-RU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320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bigslide.ru/images/6/5860/960/img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245" y="448887"/>
            <a:ext cx="8084012" cy="6063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356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4931646"/>
              </p:ext>
            </p:extLst>
          </p:nvPr>
        </p:nvGraphicFramePr>
        <p:xfrm>
          <a:off x="1371601" y="181953"/>
          <a:ext cx="9792392" cy="5976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Document" r:id="rId3" imgW="9973780" imgH="6719455" progId="Word.Document.8">
                  <p:embed/>
                </p:oleObj>
              </mc:Choice>
              <mc:Fallback>
                <p:oleObj name="Document" r:id="rId3" imgW="9973780" imgH="6719455" progId="Word.Document.8">
                  <p:embed/>
                  <p:pic>
                    <p:nvPicPr>
                      <p:cNvPr id="30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1" y="181953"/>
                        <a:ext cx="9792392" cy="59763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30779" y="181953"/>
            <a:ext cx="3633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Приложение </a:t>
            </a:r>
            <a:r>
              <a:rPr lang="ru-RU" dirty="0" smtClean="0">
                <a:solidFill>
                  <a:srgbClr val="FF0000"/>
                </a:solidFill>
              </a:rPr>
              <a:t>3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85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3886200" cy="273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313096" y="5214451"/>
            <a:ext cx="30153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/>
              <a:t>Виктор Федорович Шаталов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508567" y="476610"/>
            <a:ext cx="6096000" cy="526297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0" i="0" dirty="0" smtClean="0">
                <a:solidFill>
                  <a:srgbClr val="424242"/>
                </a:solidFill>
                <a:effectLst/>
                <a:latin typeface="Verdana" panose="020B0604030504040204" pitchFamily="34" charset="0"/>
              </a:rPr>
              <a:t>Виктор Фёдорович Шаталов – педагог-новатор, народный учитель СССР разработал и реализовал в своей педагогической практике технологию интенсивного обучения на основе опорных конспектов или опорных схем. По доминирующему методу технология является объяснительно-иллюстративной, но, учитывая отличительные признаки данной технологии, её с полным основанием можно отнести к группе личностно-ориентированных технологий.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690374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8915" y="345661"/>
            <a:ext cx="10515600" cy="85684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Правописание Н и НН в отглагольных прилагательных и причастиях</a:t>
            </a:r>
            <a:br>
              <a:rPr lang="ru-RU" sz="2000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                           </a:t>
            </a:r>
            <a:r>
              <a:rPr lang="ru-RU" sz="20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Прилагательное или причастие?</a:t>
            </a:r>
            <a:endParaRPr lang="ru-RU" sz="20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701" y="1358096"/>
            <a:ext cx="7897091" cy="444211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 rot="10800000" flipV="1">
            <a:off x="374073" y="1173430"/>
            <a:ext cx="2186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Приложение 4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9408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4039985" y="390699"/>
            <a:ext cx="3906982" cy="13882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 У П</a:t>
            </a:r>
            <a:endParaRPr lang="ru-RU" sz="4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2775035" y="1575624"/>
            <a:ext cx="2013096" cy="1234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6109853" y="1629296"/>
            <a:ext cx="83128" cy="1579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stCxn id="2" idx="5"/>
          </p:cNvCxnSpPr>
          <p:nvPr/>
        </p:nvCxnSpPr>
        <p:spPr>
          <a:xfrm>
            <a:off x="7374803" y="1575624"/>
            <a:ext cx="1960390" cy="1259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241294" y="2809699"/>
            <a:ext cx="309795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Согласование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 rot="10800000" flipH="1" flipV="1">
            <a:off x="4916977" y="2809699"/>
            <a:ext cx="255200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</a:t>
            </a:r>
            <a:r>
              <a:rPr lang="ru-RU" dirty="0" smtClean="0"/>
              <a:t>правление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441567" y="2782864"/>
            <a:ext cx="2527069" cy="9144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Примыкание </a:t>
            </a:r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751513" y="3383280"/>
            <a:ext cx="0" cy="611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163782" y="4002578"/>
            <a:ext cx="3175463" cy="802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Меняется главное слово – меняется зависимое</a:t>
            </a:r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6263635" y="3620193"/>
            <a:ext cx="12471" cy="382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4971006" y="3994624"/>
            <a:ext cx="2610199" cy="8101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Меняется главное- не меняется зависимое</a:t>
            </a:r>
            <a:endParaRPr lang="ru-RU" dirty="0"/>
          </a:p>
        </p:txBody>
      </p:sp>
      <p:cxnSp>
        <p:nvCxnSpPr>
          <p:cNvPr id="23" name="Прямая со стрелкой 22"/>
          <p:cNvCxnSpPr>
            <a:stCxn id="12" idx="2"/>
          </p:cNvCxnSpPr>
          <p:nvPr/>
        </p:nvCxnSpPr>
        <p:spPr>
          <a:xfrm>
            <a:off x="9705102" y="3697265"/>
            <a:ext cx="0" cy="322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8441566" y="3954959"/>
            <a:ext cx="2855429" cy="8894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Зависимое слово – неизменяемая часть речи</a:t>
            </a:r>
            <a:endParaRPr lang="ru-RU" dirty="0"/>
          </a:p>
        </p:txBody>
      </p:sp>
      <p:cxnSp>
        <p:nvCxnSpPr>
          <p:cNvPr id="26" name="Прямая со стрелкой 25"/>
          <p:cNvCxnSpPr>
            <a:stCxn id="15" idx="2"/>
          </p:cNvCxnSpPr>
          <p:nvPr/>
        </p:nvCxnSpPr>
        <p:spPr>
          <a:xfrm flipH="1">
            <a:off x="2751513" y="4804755"/>
            <a:ext cx="1" cy="7065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21" idx="2"/>
          </p:cNvCxnSpPr>
          <p:nvPr/>
        </p:nvCxnSpPr>
        <p:spPr>
          <a:xfrm>
            <a:off x="6276106" y="4804754"/>
            <a:ext cx="0" cy="656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9869280" y="4860865"/>
            <a:ext cx="1" cy="594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1645919" y="5511338"/>
            <a:ext cx="2394065" cy="11055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Широкая равнина</a:t>
            </a:r>
          </a:p>
          <a:p>
            <a:pPr algn="ctr"/>
            <a:r>
              <a:rPr lang="ru-RU" dirty="0" smtClean="0"/>
              <a:t>Мой друг</a:t>
            </a:r>
          </a:p>
          <a:p>
            <a:pPr algn="ctr"/>
            <a:r>
              <a:rPr lang="ru-RU" dirty="0" smtClean="0"/>
              <a:t>Читающий мальчик 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4588626" y="5486399"/>
            <a:ext cx="3050770" cy="1130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Пойду в театр</a:t>
            </a:r>
          </a:p>
          <a:p>
            <a:pPr algn="ctr"/>
            <a:r>
              <a:rPr lang="ru-RU" dirty="0" smtClean="0"/>
              <a:t>Написать картину</a:t>
            </a:r>
          </a:p>
          <a:p>
            <a:pPr algn="ctr"/>
            <a:r>
              <a:rPr lang="ru-RU" dirty="0" smtClean="0"/>
              <a:t>Мастерство художника</a:t>
            </a:r>
            <a:endParaRPr lang="ru-RU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8418703" y="5498867"/>
            <a:ext cx="2855429" cy="11055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Бегло читать</a:t>
            </a:r>
          </a:p>
          <a:p>
            <a:pPr algn="ctr"/>
            <a:r>
              <a:rPr lang="ru-RU" dirty="0" smtClean="0"/>
              <a:t>Желание помириться</a:t>
            </a:r>
          </a:p>
          <a:p>
            <a:pPr algn="ctr"/>
            <a:r>
              <a:rPr lang="ru-RU" dirty="0" smtClean="0"/>
              <a:t>Читать лёжа</a:t>
            </a:r>
            <a:endParaRPr lang="ru-RU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663866" y="647797"/>
            <a:ext cx="1617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Приложение 5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8165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9789" y="1529543"/>
            <a:ext cx="9501447" cy="243285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Примеры </a:t>
            </a:r>
            <a:b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опорных сигналов-конспектов </a:t>
            </a:r>
            <a:b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 русской литературе</a:t>
            </a:r>
            <a:endParaRPr lang="ru-RU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69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704687"/>
              </p:ext>
            </p:extLst>
          </p:nvPr>
        </p:nvGraphicFramePr>
        <p:xfrm>
          <a:off x="906088" y="92075"/>
          <a:ext cx="9767454" cy="676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Document" r:id="rId3" imgW="6499368" imgH="10113963" progId="Word.Document.8">
                  <p:embed/>
                </p:oleObj>
              </mc:Choice>
              <mc:Fallback>
                <p:oleObj name="Document" r:id="rId3" imgW="6499368" imgH="10113963" progId="Word.Document.8">
                  <p:embed/>
                  <p:pic>
                    <p:nvPicPr>
                      <p:cNvPr id="1024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088" y="92075"/>
                        <a:ext cx="9767454" cy="676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84662" y="92075"/>
            <a:ext cx="1617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Приложение 6</a:t>
            </a:r>
          </a:p>
        </p:txBody>
      </p:sp>
    </p:spTree>
    <p:extLst>
      <p:ext uri="{BB962C8B-B14F-4D97-AF65-F5344CB8AC3E}">
        <p14:creationId xmlns:p14="http://schemas.microsoft.com/office/powerpoint/2010/main" val="91563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3229492" y="187039"/>
            <a:ext cx="5956072" cy="7502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М.А.Булгаков</a:t>
            </a:r>
            <a:endParaRPr lang="ru-RU" dirty="0" smtClean="0"/>
          </a:p>
          <a:p>
            <a:pPr algn="ctr"/>
            <a:r>
              <a:rPr lang="ru-RU" dirty="0" smtClean="0"/>
              <a:t>«Мастер и Маргарита»</a:t>
            </a:r>
            <a:endParaRPr lang="ru-RU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 flipH="1">
            <a:off x="6055819" y="937261"/>
            <a:ext cx="8313" cy="407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2450173" y="1088969"/>
            <a:ext cx="7323513" cy="706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История создания</a:t>
            </a:r>
            <a:r>
              <a:rPr lang="ru-RU" dirty="0" smtClean="0"/>
              <a:t>: 1928-1940 гг., писал 12 лет, сжёг рукопись,8 редакций, множество вариантов названий </a:t>
            </a:r>
            <a:endParaRPr lang="ru-RU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 flipH="1">
            <a:off x="3366655" y="1744633"/>
            <a:ext cx="997528" cy="723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7337017" y="1553443"/>
            <a:ext cx="1080655" cy="723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Прямоугольник 32"/>
          <p:cNvSpPr/>
          <p:nvPr/>
        </p:nvSpPr>
        <p:spPr>
          <a:xfrm>
            <a:off x="2461602" y="1992982"/>
            <a:ext cx="2177935" cy="7065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Жанр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роман-миф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538602" y="2091058"/>
            <a:ext cx="3999463" cy="10094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Композиция</a:t>
            </a:r>
            <a:r>
              <a:rPr lang="ru-RU" dirty="0" smtClean="0"/>
              <a:t>- роман в романе</a:t>
            </a:r>
          </a:p>
          <a:p>
            <a:pPr algn="ctr"/>
            <a:r>
              <a:rPr lang="ru-RU" dirty="0" smtClean="0"/>
              <a:t>           1)роман о Понтии Пилате</a:t>
            </a:r>
          </a:p>
          <a:p>
            <a:pPr algn="ctr"/>
            <a:r>
              <a:rPr lang="ru-RU" dirty="0" smtClean="0"/>
              <a:t>2)роман о мастере</a:t>
            </a:r>
            <a:endParaRPr lang="ru-RU" dirty="0"/>
          </a:p>
        </p:txBody>
      </p:sp>
      <p:cxnSp>
        <p:nvCxnSpPr>
          <p:cNvPr id="36" name="Прямая со стрелкой 35"/>
          <p:cNvCxnSpPr/>
          <p:nvPr/>
        </p:nvCxnSpPr>
        <p:spPr>
          <a:xfrm>
            <a:off x="5995551" y="1218854"/>
            <a:ext cx="45720" cy="2136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4783717" y="2487330"/>
            <a:ext cx="2502131" cy="5985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Сюжетные линии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 flipV="1">
            <a:off x="5995550" y="2106236"/>
            <a:ext cx="0" cy="627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H="1">
            <a:off x="3546158" y="3076398"/>
            <a:ext cx="1230284" cy="606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6035037" y="3451861"/>
            <a:ext cx="0" cy="7232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7180110" y="2900265"/>
            <a:ext cx="955964" cy="6068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1868017" y="3328206"/>
            <a:ext cx="2710984" cy="665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Философская</a:t>
            </a:r>
          </a:p>
          <a:p>
            <a:pPr algn="ctr"/>
            <a:r>
              <a:rPr lang="ru-RU" dirty="0" err="1" smtClean="0"/>
              <a:t>Иешуа,Понтий</a:t>
            </a:r>
            <a:r>
              <a:rPr lang="ru-RU" dirty="0" smtClean="0"/>
              <a:t> Пилат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4718253" y="3328206"/>
            <a:ext cx="2618764" cy="665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Любовная</a:t>
            </a:r>
          </a:p>
          <a:p>
            <a:pPr algn="ctr"/>
            <a:r>
              <a:rPr lang="ru-RU" dirty="0" smtClean="0"/>
              <a:t>Мастер, Маргарита</a:t>
            </a:r>
            <a:endParaRPr lang="ru-RU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7383777" y="3328207"/>
            <a:ext cx="4154288" cy="6650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Мистическая и сатирическая</a:t>
            </a:r>
          </a:p>
          <a:p>
            <a:pPr algn="ctr"/>
            <a:r>
              <a:rPr lang="ru-RU" dirty="0" err="1" smtClean="0"/>
              <a:t>Воланд</a:t>
            </a:r>
            <a:r>
              <a:rPr lang="ru-RU" dirty="0" smtClean="0"/>
              <a:t>, его свита и москвичи</a:t>
            </a:r>
          </a:p>
          <a:p>
            <a:pPr algn="ctr"/>
            <a:endParaRPr lang="ru-RU" dirty="0"/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6008020" y="3910332"/>
            <a:ext cx="33251" cy="4883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4330928" y="4280519"/>
            <a:ext cx="3449782" cy="4530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002060"/>
                </a:solidFill>
              </a:rPr>
              <a:t>Хронотоп</a:t>
            </a:r>
            <a:r>
              <a:rPr lang="ru-RU" dirty="0" smtClean="0">
                <a:solidFill>
                  <a:srgbClr val="002060"/>
                </a:solidFill>
              </a:rPr>
              <a:t>(время и место)</a:t>
            </a:r>
            <a:endParaRPr lang="ru-RU" dirty="0">
              <a:solidFill>
                <a:srgbClr val="002060"/>
              </a:solidFill>
            </a:endParaRPr>
          </a:p>
        </p:txBody>
      </p:sp>
      <p:cxnSp>
        <p:nvCxnSpPr>
          <p:cNvPr id="62" name="Прямая со стрелкой 61"/>
          <p:cNvCxnSpPr/>
          <p:nvPr/>
        </p:nvCxnSpPr>
        <p:spPr>
          <a:xfrm flipH="1">
            <a:off x="3956858" y="4676134"/>
            <a:ext cx="761395" cy="2616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6903724" y="4652638"/>
            <a:ext cx="887377" cy="3086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59" idx="2"/>
          </p:cNvCxnSpPr>
          <p:nvPr/>
        </p:nvCxnSpPr>
        <p:spPr>
          <a:xfrm>
            <a:off x="6055819" y="4733561"/>
            <a:ext cx="16878" cy="4256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1529542" y="4903235"/>
            <a:ext cx="2907121" cy="5652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Древний мир</a:t>
            </a:r>
          </a:p>
          <a:p>
            <a:pPr algn="ctr"/>
            <a:r>
              <a:rPr lang="ru-RU" dirty="0"/>
              <a:t>(</a:t>
            </a:r>
            <a:r>
              <a:rPr lang="ru-RU" dirty="0" err="1" smtClean="0"/>
              <a:t>Ершалаим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70" name="Прямоугольник 69"/>
          <p:cNvSpPr/>
          <p:nvPr/>
        </p:nvSpPr>
        <p:spPr>
          <a:xfrm>
            <a:off x="4720083" y="4948495"/>
            <a:ext cx="2663694" cy="602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Современный мир</a:t>
            </a:r>
          </a:p>
          <a:p>
            <a:pPr algn="ctr"/>
            <a:r>
              <a:rPr lang="ru-RU" dirty="0" smtClean="0"/>
              <a:t>(Москва)</a:t>
            </a:r>
            <a:endParaRPr lang="ru-RU" dirty="0"/>
          </a:p>
        </p:txBody>
      </p:sp>
      <p:sp>
        <p:nvSpPr>
          <p:cNvPr id="71" name="Прямоугольник 70"/>
          <p:cNvSpPr/>
          <p:nvPr/>
        </p:nvSpPr>
        <p:spPr>
          <a:xfrm>
            <a:off x="7647459" y="4875198"/>
            <a:ext cx="2716437" cy="6317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Полусторонний</a:t>
            </a:r>
            <a:r>
              <a:rPr lang="ru-RU" dirty="0" smtClean="0"/>
              <a:t> мир</a:t>
            </a:r>
          </a:p>
          <a:p>
            <a:pPr algn="ctr"/>
            <a:r>
              <a:rPr lang="ru-RU" dirty="0" smtClean="0"/>
              <a:t>(вечный)</a:t>
            </a:r>
            <a:endParaRPr lang="ru-RU" dirty="0"/>
          </a:p>
        </p:txBody>
      </p:sp>
      <p:sp>
        <p:nvSpPr>
          <p:cNvPr id="75" name="Прямоугольник 74"/>
          <p:cNvSpPr/>
          <p:nvPr/>
        </p:nvSpPr>
        <p:spPr>
          <a:xfrm>
            <a:off x="241069" y="5695604"/>
            <a:ext cx="5370022" cy="959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r>
              <a:rPr lang="ru-RU" dirty="0" smtClean="0">
                <a:solidFill>
                  <a:srgbClr val="002060"/>
                </a:solidFill>
              </a:rPr>
              <a:t>Темы</a:t>
            </a:r>
            <a:r>
              <a:rPr lang="ru-RU" dirty="0" smtClean="0"/>
              <a:t>:   о любви;</a:t>
            </a:r>
          </a:p>
          <a:p>
            <a:pPr algn="ctr"/>
            <a:r>
              <a:rPr lang="ru-RU" dirty="0"/>
              <a:t>о</a:t>
            </a:r>
            <a:r>
              <a:rPr lang="ru-RU" dirty="0" smtClean="0"/>
              <a:t> смысле жизни;</a:t>
            </a:r>
          </a:p>
          <a:p>
            <a:pPr algn="ctr"/>
            <a:r>
              <a:rPr lang="ru-RU" dirty="0" smtClean="0"/>
              <a:t>о добре и зле</a:t>
            </a:r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6791498" y="5648622"/>
            <a:ext cx="4314306" cy="10325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Проблемы</a:t>
            </a:r>
            <a:r>
              <a:rPr lang="ru-RU" dirty="0" smtClean="0"/>
              <a:t>: любовь, смысл жизни, добро и зло, вера и безверие, власть, личный выбор, истинное искусство</a:t>
            </a:r>
            <a:endParaRPr lang="ru-RU" dirty="0"/>
          </a:p>
        </p:txBody>
      </p:sp>
      <p:sp>
        <p:nvSpPr>
          <p:cNvPr id="77" name="Прямоугольник 76"/>
          <p:cNvSpPr/>
          <p:nvPr/>
        </p:nvSpPr>
        <p:spPr>
          <a:xfrm>
            <a:off x="150906" y="528735"/>
            <a:ext cx="19605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Приложение 7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2679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895600" y="152400"/>
          <a:ext cx="7010400" cy="670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Document" r:id="rId3" imgW="7867618" imgH="9003285" progId="Word.Document.8">
                  <p:embed/>
                </p:oleObj>
              </mc:Choice>
              <mc:Fallback>
                <p:oleObj name="Document" r:id="rId3" imgW="7867618" imgH="9003285" progId="Word.Document.8">
                  <p:embed/>
                  <p:pic>
                    <p:nvPicPr>
                      <p:cNvPr id="819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52400"/>
                        <a:ext cx="7010400" cy="670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0575" y="152400"/>
            <a:ext cx="3045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Приложение 8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99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9665" y="207818"/>
            <a:ext cx="10024947" cy="111390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Вывод:</a:t>
            </a:r>
            <a:endParaRPr lang="ru-RU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05196" y="1787236"/>
            <a:ext cx="11024062" cy="4422978"/>
          </a:xfrm>
        </p:spPr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3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Систематическая работа с опорными конспектами и сигналами повышает интерес к предмету, учебную активность учащихся, обеспечивает глубокое и прочное усвоение знаний, развивает мышление, память и речь учащихся, способствуют воспитанию честности, прилежного и добросовестного отношения к учебному труду. </a:t>
            </a:r>
          </a:p>
          <a:p>
            <a:pPr algn="just">
              <a:buNone/>
            </a:pPr>
            <a:r>
              <a:rPr lang="ru-RU" sz="3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 Важная особенность обучения - создание условий для продуктивной деятельности по использованию знаний, их обобщению и систематизации. </a:t>
            </a:r>
          </a:p>
          <a:p>
            <a:pPr algn="just">
              <a:buNone/>
            </a:pPr>
            <a:r>
              <a:rPr lang="ru-RU" sz="3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	Подобная организация учебного процесса развивает мыслительные способности учащихся, заставляет их быть внимательными, учит анализировать, сравнивать, выделять главное, превращает из пассивных слушателей на уроке в активных участников.</a:t>
            </a:r>
          </a:p>
          <a:p>
            <a:pPr algn="just">
              <a:buNone/>
            </a:pPr>
            <a:r>
              <a:rPr lang="ru-RU" sz="33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ru-RU" sz="33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70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13411" y="257695"/>
            <a:ext cx="10773294" cy="4281053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Литература:</a:t>
            </a:r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1)</a:t>
            </a:r>
            <a:r>
              <a:rPr lang="ru-RU" b="1" dirty="0"/>
              <a:t> </a:t>
            </a:r>
            <a:r>
              <a:rPr lang="ru-RU" sz="13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Виктор Федорович Шаталов, ученый педагог, народный учитель СССР, заведующий лабораторией проблем интенсификации учебно-воспитательного процесса НИИ содержания и методов обучения АПН СССР в Донецке</a:t>
            </a:r>
            <a:r>
              <a:rPr lang="ru-RU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3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http://lib.ru/KIDS/SHATALOW/shatalov.txt</a:t>
            </a:r>
            <a:r>
              <a:rPr lang="ru-RU" sz="13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(электронная версия книги)</a:t>
            </a:r>
            <a:r>
              <a:rPr lang="ru-RU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13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2)Технология </a:t>
            </a: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интенсификации обучения на основе схемных и знаковых моделей учебного материала</a:t>
            </a:r>
            <a:br>
              <a:rPr lang="ru-RU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Артемьева Людмила Васильевна, учитель русского языка и литературы</a:t>
            </a: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http://festival.1september.ru/</a:t>
            </a: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Фестиваль педагогических идей – «Открытый урок</a:t>
            </a:r>
            <a: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</a:t>
            </a:r>
            <a:br>
              <a:rPr lang="ru-RU" sz="1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16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3)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</a:t>
            </a:r>
            <a:r>
              <a:rPr lang="ru-RU" sz="20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</a:t>
            </a:r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применении опорных конспектов и схем на уроках русского языка и </a:t>
            </a:r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литературы»</a:t>
            </a:r>
            <a:b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Александрова </a:t>
            </a:r>
            <a:r>
              <a:rPr lang="ru-RU" sz="2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Г.Н., учитель русского языка и литературы г. Тамбов</a:t>
            </a:r>
            <a:br>
              <a:rPr lang="ru-RU" sz="2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Сайт ТОИПКРО</a:t>
            </a:r>
            <a:br>
              <a:rPr lang="ru-RU" sz="2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b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88847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782888" y="1989138"/>
            <a:ext cx="6858000" cy="42672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ru-RU" sz="5400" b="1">
                <a:solidFill>
                  <a:srgbClr val="660066"/>
                </a:solidFill>
              </a:rPr>
              <a:t> </a:t>
            </a:r>
            <a:r>
              <a:rPr lang="ru-RU" altLang="ru-RU" sz="5400" b="1" i="1">
                <a:solidFill>
                  <a:srgbClr val="660066"/>
                </a:solidFill>
              </a:rPr>
              <a:t>Спасибо </a:t>
            </a:r>
          </a:p>
          <a:p>
            <a:pPr algn="ctr">
              <a:buFontTx/>
              <a:buNone/>
            </a:pPr>
            <a:r>
              <a:rPr lang="ru-RU" altLang="ru-RU" sz="5400" b="1" i="1">
                <a:solidFill>
                  <a:srgbClr val="660066"/>
                </a:solidFill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400983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1476" y="1471353"/>
            <a:ext cx="9703724" cy="2338647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Теоретическая интерпретация изученного опыта</a:t>
            </a:r>
            <a:r>
              <a:rPr lang="ru-RU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ru-RU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3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6415" y="748145"/>
            <a:ext cx="8886305" cy="1537855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Целевые ориентации этой технологии</a:t>
            </a:r>
            <a:endParaRPr lang="ru-RU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4029" y="2626823"/>
            <a:ext cx="10282844" cy="342314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	</a:t>
            </a:r>
            <a:r>
              <a:rPr lang="ru-RU" sz="4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Обучение всех детей, с любыми индивидуальными данными, формирование ЗУН.</a:t>
            </a:r>
          </a:p>
          <a:p>
            <a:pPr>
              <a:buNone/>
            </a:pPr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10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Новизна</a:t>
            </a:r>
            <a:endParaRPr lang="ru-RU" sz="5400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9011" y="1690688"/>
            <a:ext cx="10954789" cy="4486275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всех этапах учитель выступает как организатор и руководитель процесса, а ученики выполняют роль самостоятельного исследователя проблем, разрешение которых приводит к определенной структуре знаний, умений и навыков.</a:t>
            </a:r>
          </a:p>
          <a:p>
            <a:pPr algn="just"/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Продуктивность опыта заключается в том, что такая система работы позволяет создавать между учителем и учащимися атмосферу сотрудничества и взаимодействия, учит взаимоконтролю и самоконтролю, умению добывать знания, обобщать и делать выводы, воздействовать на эмоциональную сферу личности.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187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4" y="981075"/>
            <a:ext cx="7083425" cy="505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3988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073" y="382385"/>
            <a:ext cx="11446625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Verdana" panose="020B0604030504040204" pitchFamily="34" charset="0"/>
              </a:rPr>
              <a:t>Основные принципы технологии:</a:t>
            </a:r>
            <a:endParaRPr lang="ru-RU" sz="2800" dirty="0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0" i="0" dirty="0" smtClean="0">
                <a:solidFill>
                  <a:srgbClr val="000000"/>
                </a:solidFill>
                <a:effectLst/>
                <a:latin typeface="Tahoma" panose="020B0604030504040204" pitchFamily="34" charset="0"/>
              </a:rPr>
              <a:t>-   </a:t>
            </a:r>
            <a:r>
              <a:rPr lang="ru-RU" sz="28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многократное повторение, обязательный поэтапный контроль, высокий уровень трудности, изучение крупными блоками, динамический стереотип деятельности, применение опор, ориентировочной основы действий;</a:t>
            </a:r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8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   личностно-ориентированный подход;</a:t>
            </a:r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8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   гуманизм (все дети талантливы);</a:t>
            </a:r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8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   ученье без принуждения;</a:t>
            </a:r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8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бесконфликтность учебной ситуации, гласность успехов каждого, открытие перспективы для исправления, роста, успеха;</a:t>
            </a:r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2800" b="0" i="0" dirty="0" smtClean="0">
                <a:solidFill>
                  <a:srgbClr val="00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соединение обучения и воспитания.</a:t>
            </a:r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829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5389" y="390698"/>
            <a:ext cx="114216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424242"/>
                </a:solidFill>
                <a:latin typeface="Verdana" panose="020B0604030504040204" pitchFamily="34" charset="0"/>
              </a:rPr>
              <a:t>О</a:t>
            </a:r>
            <a:r>
              <a:rPr lang="ru-RU" sz="2000" b="1" i="0" dirty="0" smtClean="0">
                <a:solidFill>
                  <a:srgbClr val="424242"/>
                </a:solidFill>
                <a:effectLst/>
                <a:latin typeface="Verdana" panose="020B0604030504040204" pitchFamily="34" charset="0"/>
              </a:rPr>
              <a:t>сновные дидактические понятия технологии, введённые </a:t>
            </a:r>
            <a:r>
              <a:rPr lang="ru-RU" sz="2000" b="1" i="0" dirty="0" err="1" smtClean="0">
                <a:solidFill>
                  <a:srgbClr val="424242"/>
                </a:solidFill>
                <a:effectLst/>
                <a:latin typeface="Verdana" panose="020B0604030504040204" pitchFamily="34" charset="0"/>
              </a:rPr>
              <a:t>В.Ф.Шаталовым</a:t>
            </a:r>
            <a:r>
              <a:rPr lang="ru-RU" sz="2000" b="1" i="0" dirty="0" smtClean="0">
                <a:solidFill>
                  <a:srgbClr val="424242"/>
                </a:solidFill>
                <a:effectLst/>
                <a:latin typeface="Verdana" panose="020B0604030504040204" pitchFamily="34" charset="0"/>
              </a:rPr>
              <a:t>:</a:t>
            </a:r>
            <a:endParaRPr lang="ru-RU" sz="2000" dirty="0"/>
          </a:p>
        </p:txBody>
      </p:sp>
      <p:cxnSp>
        <p:nvCxnSpPr>
          <p:cNvPr id="4" name="Прямая со стрелкой 3"/>
          <p:cNvCxnSpPr/>
          <p:nvPr/>
        </p:nvCxnSpPr>
        <p:spPr>
          <a:xfrm flipH="1">
            <a:off x="1396538" y="856211"/>
            <a:ext cx="2543695" cy="20199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997635" y="856211"/>
            <a:ext cx="66502" cy="3017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82386" y="2876203"/>
            <a:ext cx="2477192" cy="25520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Опора</a:t>
            </a:r>
            <a:r>
              <a:rPr lang="ru-RU" dirty="0"/>
              <a:t>, это ориентировочная основа учебной деятельности ученика, способ внешней организации его мыслительной деятельности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855029" y="3133902"/>
            <a:ext cx="3890356" cy="31980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Опорный </a:t>
            </a:r>
            <a:r>
              <a:rPr lang="ru-RU" b="1" dirty="0">
                <a:solidFill>
                  <a:srgbClr val="002060"/>
                </a:solidFill>
              </a:rPr>
              <a:t>сигнал</a:t>
            </a:r>
            <a:r>
              <a:rPr lang="ru-RU" dirty="0"/>
              <a:t> представлен ассоциативным символом (цифрой, условным знаком, схемой, рисунком), заменяющим смысловое значение содержания познавательного блока;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001896" y="3237808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8379229" y="2877995"/>
            <a:ext cx="3557847" cy="3408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Опорный </a:t>
            </a:r>
            <a:r>
              <a:rPr lang="ru-RU" b="1" dirty="0">
                <a:solidFill>
                  <a:srgbClr val="002060"/>
                </a:solidFill>
              </a:rPr>
              <a:t>конспект</a:t>
            </a:r>
            <a:r>
              <a:rPr lang="ru-RU" dirty="0"/>
              <a:t>, это система опорных сигналов в виде краткого условного конспекта, представляющего собой наглядную конструкцию, отражающую систему понятий, причинно-следственных связей, </a:t>
            </a:r>
            <a:r>
              <a:rPr lang="ru-RU" dirty="0" smtClean="0"/>
              <a:t>фактов </a:t>
            </a:r>
            <a:r>
              <a:rPr lang="ru-RU" dirty="0"/>
              <a:t>изучаемого познавательного блока.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8661862" y="724994"/>
            <a:ext cx="1920240" cy="23631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6805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5018" y="399011"/>
            <a:ext cx="1083148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0" dirty="0" smtClean="0">
                <a:solidFill>
                  <a:srgbClr val="FF0000"/>
                </a:solidFill>
                <a:effectLst/>
                <a:latin typeface="Verdana" panose="020B0604030504040204" pitchFamily="34" charset="0"/>
              </a:rPr>
              <a:t>Отличительные особенности технологии:</a:t>
            </a:r>
            <a:endParaRPr lang="ru-RU" sz="2800" b="0" i="0" dirty="0" smtClean="0">
              <a:solidFill>
                <a:srgbClr val="FF0000"/>
              </a:solidFill>
              <a:effectLst/>
              <a:latin typeface="Verdana" panose="020B0604030504040204" pitchFamily="34" charset="0"/>
            </a:endParaRPr>
          </a:p>
          <a:p>
            <a:pPr marL="457200" indent="-457200">
              <a:buFontTx/>
              <a:buChar char="-"/>
            </a:pPr>
            <a:r>
              <a:rPr lang="ru-RU" sz="2800" b="0" i="0" dirty="0" smtClean="0">
                <a:solidFill>
                  <a:srgbClr val="424242"/>
                </a:solidFill>
                <a:effectLst/>
                <a:latin typeface="Verdana" panose="020B0604030504040204" pitchFamily="34" charset="0"/>
              </a:rPr>
              <a:t>изучение содержания учебного предмета осуществляется крупными познавательными блоками;</a:t>
            </a:r>
          </a:p>
          <a:p>
            <a:pPr marL="457200" indent="-457200">
              <a:buFontTx/>
              <a:buChar char="-"/>
            </a:pPr>
            <a:endParaRPr lang="ru-RU" sz="2800" b="0" i="0" dirty="0" smtClean="0">
              <a:solidFill>
                <a:srgbClr val="424242"/>
              </a:solidFill>
              <a:effectLst/>
              <a:latin typeface="Verdana" panose="020B0604030504040204" pitchFamily="34" charset="0"/>
            </a:endParaRPr>
          </a:p>
          <a:p>
            <a:pPr marL="457200" indent="-457200">
              <a:buFontTx/>
              <a:buChar char="-"/>
            </a:pPr>
            <a:r>
              <a:rPr lang="ru-RU" sz="2800" b="0" i="0" dirty="0" smtClean="0">
                <a:solidFill>
                  <a:srgbClr val="424242"/>
                </a:solidFill>
                <a:effectLst/>
                <a:latin typeface="Verdana" panose="020B0604030504040204" pitchFamily="34" charset="0"/>
              </a:rPr>
              <a:t>смысловая группировка учебного материала небольшими познавательными блоками (поблочная </a:t>
            </a:r>
            <a:r>
              <a:rPr lang="ru-RU" sz="2800" b="0" i="0" dirty="0" err="1" smtClean="0">
                <a:solidFill>
                  <a:srgbClr val="424242"/>
                </a:solidFill>
                <a:effectLst/>
                <a:latin typeface="Verdana" panose="020B0604030504040204" pitchFamily="34" charset="0"/>
              </a:rPr>
              <a:t>компановка</a:t>
            </a:r>
            <a:r>
              <a:rPr lang="ru-RU" sz="2800" b="0" i="0" dirty="0" smtClean="0">
                <a:solidFill>
                  <a:srgbClr val="424242"/>
                </a:solidFill>
                <a:effectLst/>
                <a:latin typeface="Verdana" panose="020B0604030504040204" pitchFamily="34" charset="0"/>
              </a:rPr>
              <a:t> материала);</a:t>
            </a:r>
          </a:p>
          <a:p>
            <a:pPr marL="457200" indent="-457200">
              <a:buFontTx/>
              <a:buChar char="-"/>
            </a:pPr>
            <a:endParaRPr lang="ru-RU" sz="2800" b="0" i="0" dirty="0" smtClean="0">
              <a:solidFill>
                <a:srgbClr val="424242"/>
              </a:solidFill>
              <a:effectLst/>
              <a:latin typeface="Verdana" panose="020B0604030504040204" pitchFamily="34" charset="0"/>
            </a:endParaRPr>
          </a:p>
          <a:p>
            <a:pPr marL="457200" indent="-457200">
              <a:buFontTx/>
              <a:buChar char="-"/>
            </a:pPr>
            <a:r>
              <a:rPr lang="ru-RU" sz="2800" b="0" i="0" dirty="0" smtClean="0">
                <a:solidFill>
                  <a:srgbClr val="424242"/>
                </a:solidFill>
                <a:effectLst/>
                <a:latin typeface="Verdana" panose="020B0604030504040204" pitchFamily="34" charset="0"/>
              </a:rPr>
              <a:t>выражение содержания учебного материала в виде опорных схем-конспектов;</a:t>
            </a:r>
          </a:p>
          <a:p>
            <a:pPr marL="457200" indent="-457200">
              <a:buFontTx/>
              <a:buChar char="-"/>
            </a:pPr>
            <a:endParaRPr lang="ru-RU" sz="2800" b="0" i="0" dirty="0" smtClean="0">
              <a:solidFill>
                <a:srgbClr val="424242"/>
              </a:solidFill>
              <a:effectLst/>
              <a:latin typeface="Verdana" panose="020B0604030504040204" pitchFamily="34" charset="0"/>
            </a:endParaRPr>
          </a:p>
          <a:p>
            <a:r>
              <a:rPr lang="ru-RU" sz="2800" b="0" i="0" dirty="0" smtClean="0">
                <a:solidFill>
                  <a:srgbClr val="424242"/>
                </a:solidFill>
                <a:effectLst/>
                <a:latin typeface="Verdana" panose="020B0604030504040204" pitchFamily="34" charset="0"/>
              </a:rPr>
              <a:t>-  полная и практически всеобщая активность учащихся в процессе познавательной деятельности.</a:t>
            </a:r>
            <a:endParaRPr lang="ru-RU" sz="2800" b="0" i="0" dirty="0">
              <a:solidFill>
                <a:srgbClr val="424242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876924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191</TotalTime>
  <Words>755</Words>
  <Application>Microsoft Office PowerPoint</Application>
  <PresentationFormat>Широкоэкранный</PresentationFormat>
  <Paragraphs>124</Paragraphs>
  <Slides>28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6" baseType="lpstr">
      <vt:lpstr>Arial</vt:lpstr>
      <vt:lpstr>Century Gothic</vt:lpstr>
      <vt:lpstr>Tahoma</vt:lpstr>
      <vt:lpstr>Times New Roman</vt:lpstr>
      <vt:lpstr>Verdana</vt:lpstr>
      <vt:lpstr>Wingdings 3</vt:lpstr>
      <vt:lpstr>Легкий дым</vt:lpstr>
      <vt:lpstr>Document</vt:lpstr>
      <vt:lpstr>   Технология интенсификации обучения на основе схемных и знаковых моделей на уроках русского языка и литературы  </vt:lpstr>
      <vt:lpstr>Презентация PowerPoint</vt:lpstr>
      <vt:lpstr>Теоретическая интерпретация изученного опыта </vt:lpstr>
      <vt:lpstr>Целевые ориентации этой технологии</vt:lpstr>
      <vt:lpstr>Новизна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         Памятка учащемуся:    </vt:lpstr>
      <vt:lpstr>Вывод:</vt:lpstr>
      <vt:lpstr>     Примеры опорных сигналов по русскому языку</vt:lpstr>
      <vt:lpstr>Презентация PowerPoint</vt:lpstr>
      <vt:lpstr>Презентация PowerPoint</vt:lpstr>
      <vt:lpstr>Презентация PowerPoint</vt:lpstr>
      <vt:lpstr>Презентация PowerPoint</vt:lpstr>
      <vt:lpstr>       Правописание Н и НН в отглагольных прилагательных и причастиях                                   Прилагательное или причастие?</vt:lpstr>
      <vt:lpstr>Презентация PowerPoint</vt:lpstr>
      <vt:lpstr>Примеры  опорных сигналов-конспектов  по русской литературе</vt:lpstr>
      <vt:lpstr>Презентация PowerPoint</vt:lpstr>
      <vt:lpstr>Презентация PowerPoint</vt:lpstr>
      <vt:lpstr>Презентация PowerPoint</vt:lpstr>
      <vt:lpstr>Вывод:</vt:lpstr>
      <vt:lpstr>Литература: 1) Виктор Федорович Шаталов, ученый педагог, народный учитель СССР, заведующий лабораторией проблем интенсификации учебно-воспитательного процесса НИИ содержания и методов обучения АПН СССР в Донецке http://lib.ru/KIDS/SHATALOW/shatalov.txt (электронная версия книги)  2)Технология интенсификации обучения на основе схемных и знаковых моделей учебного материала Артемьева Людмила Васильевна, учитель русского языка и литературы http://festival.1september.ru/ Фестиваль педагогических идей – «Открытый урок»  3) «О применении опорных конспектов и схем на уроках русского языка и литературы» Александрова Г.Н., учитель русского языка и литературы г. Тамбов Сайт ТОИПКРО   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Самвел Абрамян</dc:creator>
  <cp:lastModifiedBy>Самвел Абрамян</cp:lastModifiedBy>
  <cp:revision>19</cp:revision>
  <dcterms:created xsi:type="dcterms:W3CDTF">2019-10-28T12:41:44Z</dcterms:created>
  <dcterms:modified xsi:type="dcterms:W3CDTF">2019-10-28T15:54:42Z</dcterms:modified>
</cp:coreProperties>
</file>