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9" r:id="rId2"/>
    <p:sldId id="1176" r:id="rId3"/>
    <p:sldId id="1184" r:id="rId4"/>
    <p:sldId id="1178" r:id="rId5"/>
    <p:sldId id="1179" r:id="rId6"/>
    <p:sldId id="1180" r:id="rId7"/>
    <p:sldId id="1181" r:id="rId8"/>
    <p:sldId id="1182" r:id="rId9"/>
    <p:sldId id="1183" r:id="rId10"/>
    <p:sldId id="1185" r:id="rId11"/>
    <p:sldId id="1186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FFEFBE-0C9B-469F-9F83-61E297037B85}">
          <p14:sldIdLst>
            <p14:sldId id="479"/>
            <p14:sldId id="1176"/>
            <p14:sldId id="1184"/>
            <p14:sldId id="1178"/>
            <p14:sldId id="1179"/>
            <p14:sldId id="1180"/>
            <p14:sldId id="1181"/>
            <p14:sldId id="1182"/>
            <p14:sldId id="1183"/>
            <p14:sldId id="1185"/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999" userDrawn="1">
          <p15:clr>
            <a:srgbClr val="A4A3A4"/>
          </p15:clr>
        </p15:guide>
        <p15:guide id="3" pos="5269" userDrawn="1">
          <p15:clr>
            <a:srgbClr val="A4A3A4"/>
          </p15:clr>
        </p15:guide>
        <p15:guide id="4" orient="horz" pos="1842" userDrawn="1">
          <p15:clr>
            <a:srgbClr val="A4A3A4"/>
          </p15:clr>
        </p15:guide>
        <p15:guide id="5" orient="horz" pos="1933" userDrawn="1">
          <p15:clr>
            <a:srgbClr val="A4A3A4"/>
          </p15:clr>
        </p15:guide>
        <p15:guide id="6" orient="horz" pos="3566" userDrawn="1">
          <p15:clr>
            <a:srgbClr val="A4A3A4"/>
          </p15:clr>
        </p15:guide>
        <p15:guide id="7" pos="7537" userDrawn="1">
          <p15:clr>
            <a:srgbClr val="A4A3A4"/>
          </p15:clr>
        </p15:guide>
        <p15:guide id="8" pos="7219" userDrawn="1">
          <p15:clr>
            <a:srgbClr val="A4A3A4"/>
          </p15:clr>
        </p15:guide>
        <p15:guide id="9" pos="3636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10"/>
    <a:srgbClr val="FFD9B7"/>
    <a:srgbClr val="FFB9B7"/>
    <a:srgbClr val="FFB9AD"/>
    <a:srgbClr val="8A91A5"/>
    <a:srgbClr val="4B66CA"/>
    <a:srgbClr val="C7CAD3"/>
    <a:srgbClr val="6420CD"/>
    <a:srgbClr val="9B3DC4"/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770" autoAdjust="0"/>
  </p:normalViewPr>
  <p:slideViewPr>
    <p:cSldViewPr snapToGrid="0">
      <p:cViewPr varScale="1">
        <p:scale>
          <a:sx n="95" d="100"/>
          <a:sy n="95" d="100"/>
        </p:scale>
        <p:origin x="784" y="45"/>
      </p:cViewPr>
      <p:guideLst>
        <p:guide orient="horz" pos="3317"/>
        <p:guide pos="3999"/>
        <p:guide pos="5269"/>
        <p:guide orient="horz" pos="1842"/>
        <p:guide orient="horz" pos="1933"/>
        <p:guide orient="horz" pos="3566"/>
        <p:guide pos="7537"/>
        <p:guide pos="7219"/>
        <p:guide pos="3636"/>
        <p:guide pos="3840"/>
      </p:guideLst>
    </p:cSldViewPr>
  </p:slideViewPr>
  <p:outlineViewPr>
    <p:cViewPr>
      <p:scale>
        <a:sx n="33" d="100"/>
        <a:sy n="33" d="100"/>
      </p:scale>
      <p:origin x="0" y="5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9D5BA9B-CD48-01EC-643C-DF1CE9089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72EBBE-9C23-8482-91C4-930FD22F1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213A-5F56-D140-8BC4-443CF20C6D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88A1D9-CE27-890E-CC8E-0BDD6FEE8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D632849-5A60-8DB7-751B-B5FE010DF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91FD-2826-8540-9F71-44EEAF58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60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2A7A-EF65-424F-B017-6175C254DC92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B9860-BD60-D744-84C1-C071B5E7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2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rzd/pbl/9acb59eb-b82b-11ed-9ff8-005056b7ac52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disk.yandex.ru/i/DhrkV89IlBNBP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disk.rzd/pbl/6b402a77-b82b-11ed-9ff8-005056b7ac52" TargetMode="External"/><Relationship Id="rId4" Type="http://schemas.openxmlformats.org/officeDocument/2006/relationships/hyperlink" Target="https://disk.yandex.ru/d/hMhjkj-k1zf_zg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emf"/><Relationship Id="rId7" Type="http://schemas.openxmlformats.org/officeDocument/2006/relationships/hyperlink" Target="https://disk.rzd/pbl/c91bcf59-b82b-11ed-9ff8-005056b7ac52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isk.yandex.ru/d/km4jdmdNJ2ZPKg" TargetMode="External"/><Relationship Id="rId5" Type="http://schemas.openxmlformats.org/officeDocument/2006/relationships/hyperlink" Target="https://company.rzd.ru/ru/9403/page/103290?id=18515" TargetMode="External"/><Relationship Id="rId4" Type="http://schemas.openxmlformats.org/officeDocument/2006/relationships/hyperlink" Target="https://company.rzd.ru/ru/9403/page/103290?id=10398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hyperlink" Target="https://qr-online.ru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93A841A-DB23-A362-B496-85DDD1C1D359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СОДЕРЖАНИЕ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A230C3-6A98-7025-7EF6-15E2AE872636}"/>
              </a:ext>
            </a:extLst>
          </p:cNvPr>
          <p:cNvSpPr/>
          <p:nvPr userDrawn="1"/>
        </p:nvSpPr>
        <p:spPr>
          <a:xfrm>
            <a:off x="1056011" y="3429000"/>
            <a:ext cx="1387784" cy="157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D8CEE4-C68F-B13C-57D6-A9A25E4D356F}"/>
              </a:ext>
            </a:extLst>
          </p:cNvPr>
          <p:cNvSpPr txBox="1"/>
          <p:nvPr userDrawn="1"/>
        </p:nvSpPr>
        <p:spPr>
          <a:xfrm>
            <a:off x="1056000" y="2694383"/>
            <a:ext cx="138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2–32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533A2B-6998-91C5-7B61-80587027BDD6}"/>
              </a:ext>
            </a:extLst>
          </p:cNvPr>
          <p:cNvSpPr txBox="1"/>
          <p:nvPr userDrawn="1"/>
        </p:nvSpPr>
        <p:spPr>
          <a:xfrm>
            <a:off x="944746" y="3894344"/>
            <a:ext cx="161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ДЛЯ ВСЕХ ЦЕЛЕВЫХ АУДИТОРИЙ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CEA350-F4D9-0489-8859-FB853EBC1D90}"/>
              </a:ext>
            </a:extLst>
          </p:cNvPr>
          <p:cNvSpPr txBox="1"/>
          <p:nvPr userDrawn="1"/>
        </p:nvSpPr>
        <p:spPr>
          <a:xfrm>
            <a:off x="5330453" y="1445618"/>
            <a:ext cx="14899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kern="1200" spc="6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СЛАЙДЫ</a:t>
            </a:r>
            <a:endParaRPr lang="ru-RU" sz="1500" spc="6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7566ED1-67B1-20D4-3DD3-F7F09DFD07A1}"/>
              </a:ext>
            </a:extLst>
          </p:cNvPr>
          <p:cNvCxnSpPr>
            <a:cxnSpLocks/>
          </p:cNvCxnSpPr>
          <p:nvPr userDrawn="1"/>
        </p:nvCxnSpPr>
        <p:spPr>
          <a:xfrm>
            <a:off x="866827" y="1869513"/>
            <a:ext cx="10465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D2499C-ED9D-64BC-A139-0C5F27D73D89}"/>
              </a:ext>
            </a:extLst>
          </p:cNvPr>
          <p:cNvCxnSpPr/>
          <p:nvPr userDrawn="1"/>
        </p:nvCxnSpPr>
        <p:spPr>
          <a:xfrm>
            <a:off x="866827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56F9D5E-A043-94B9-4179-6CDA556B9EDC}"/>
              </a:ext>
            </a:extLst>
          </p:cNvPr>
          <p:cNvCxnSpPr/>
          <p:nvPr userDrawn="1"/>
        </p:nvCxnSpPr>
        <p:spPr>
          <a:xfrm>
            <a:off x="2603029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7B8192C-2A9E-9F36-E61C-4C6395197998}"/>
              </a:ext>
            </a:extLst>
          </p:cNvPr>
          <p:cNvCxnSpPr/>
          <p:nvPr userDrawn="1"/>
        </p:nvCxnSpPr>
        <p:spPr>
          <a:xfrm>
            <a:off x="4339231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2924CE0-BB58-1E70-98D2-643A5AA5199B}"/>
              </a:ext>
            </a:extLst>
          </p:cNvPr>
          <p:cNvCxnSpPr/>
          <p:nvPr userDrawn="1"/>
        </p:nvCxnSpPr>
        <p:spPr>
          <a:xfrm>
            <a:off x="6075433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A3FCDBD-1311-EB87-C29A-8458552ADCB3}"/>
              </a:ext>
            </a:extLst>
          </p:cNvPr>
          <p:cNvCxnSpPr/>
          <p:nvPr userDrawn="1"/>
        </p:nvCxnSpPr>
        <p:spPr>
          <a:xfrm>
            <a:off x="7811635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A19ABFF-2E4D-3CF7-2559-185440599E32}"/>
              </a:ext>
            </a:extLst>
          </p:cNvPr>
          <p:cNvCxnSpPr/>
          <p:nvPr userDrawn="1"/>
        </p:nvCxnSpPr>
        <p:spPr>
          <a:xfrm>
            <a:off x="9547837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80BA1A37-6F0F-69B8-4EFC-F68D43FFA2B4}"/>
              </a:ext>
            </a:extLst>
          </p:cNvPr>
          <p:cNvCxnSpPr>
            <a:cxnSpLocks/>
          </p:cNvCxnSpPr>
          <p:nvPr userDrawn="1"/>
        </p:nvCxnSpPr>
        <p:spPr>
          <a:xfrm>
            <a:off x="11332029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7E5E2E6-E74F-31CD-CCEE-09410830537D}"/>
              </a:ext>
            </a:extLst>
          </p:cNvPr>
          <p:cNvSpPr/>
          <p:nvPr userDrawn="1"/>
        </p:nvSpPr>
        <p:spPr>
          <a:xfrm>
            <a:off x="2794018" y="3429000"/>
            <a:ext cx="1387784" cy="157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62DF628-7776-BC79-22FE-C742945C14CE}"/>
              </a:ext>
            </a:extLst>
          </p:cNvPr>
          <p:cNvSpPr txBox="1"/>
          <p:nvPr userDrawn="1"/>
        </p:nvSpPr>
        <p:spPr>
          <a:xfrm>
            <a:off x="2641994" y="2694383"/>
            <a:ext cx="169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33–64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EA554B-558A-2E0A-3648-B7795CF78F90}"/>
              </a:ext>
            </a:extLst>
          </p:cNvPr>
          <p:cNvSpPr txBox="1"/>
          <p:nvPr userDrawn="1"/>
        </p:nvSpPr>
        <p:spPr>
          <a:xfrm>
            <a:off x="2695767" y="3894344"/>
            <a:ext cx="15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ДЛЯ ПРОИЗВОД-СТВЕННОГО ПЕРСОНАЛА</a:t>
            </a:r>
            <a:endParaRPr lang="ru-RU"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9224316-67FC-1340-45DD-906DD5FC9BB7}"/>
              </a:ext>
            </a:extLst>
          </p:cNvPr>
          <p:cNvSpPr/>
          <p:nvPr userDrawn="1"/>
        </p:nvSpPr>
        <p:spPr>
          <a:xfrm>
            <a:off x="4532025" y="3429000"/>
            <a:ext cx="1387784" cy="157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14A8C-44A5-370C-B248-737270E41071}"/>
              </a:ext>
            </a:extLst>
          </p:cNvPr>
          <p:cNvSpPr txBox="1"/>
          <p:nvPr userDrawn="1"/>
        </p:nvSpPr>
        <p:spPr>
          <a:xfrm>
            <a:off x="4381806" y="2694383"/>
            <a:ext cx="168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65–96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641E10-F3BB-1BC2-E365-927084AD7304}"/>
              </a:ext>
            </a:extLst>
          </p:cNvPr>
          <p:cNvSpPr txBox="1"/>
          <p:nvPr userDrawn="1"/>
        </p:nvSpPr>
        <p:spPr>
          <a:xfrm>
            <a:off x="4304952" y="3894344"/>
            <a:ext cx="184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ДЛЯ СПЕЦИАЛИСТОВ И СЛУЖАЩИХ</a:t>
            </a:r>
            <a:endParaRPr lang="ru-RU" sz="12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F10AB74-9CF7-FEFA-B87C-2EB955174EAA}"/>
              </a:ext>
            </a:extLst>
          </p:cNvPr>
          <p:cNvSpPr/>
          <p:nvPr userDrawn="1"/>
        </p:nvSpPr>
        <p:spPr>
          <a:xfrm>
            <a:off x="6244434" y="3429000"/>
            <a:ext cx="1387784" cy="1577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C34096-073E-2BB6-B7B2-15B59278226B}"/>
              </a:ext>
            </a:extLst>
          </p:cNvPr>
          <p:cNvSpPr txBox="1"/>
          <p:nvPr userDrawn="1"/>
        </p:nvSpPr>
        <p:spPr>
          <a:xfrm>
            <a:off x="6096030" y="2694383"/>
            <a:ext cx="168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97–128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FE3CC5-B1D9-C2F7-12DF-E5B43C818AAE}"/>
              </a:ext>
            </a:extLst>
          </p:cNvPr>
          <p:cNvSpPr txBox="1"/>
          <p:nvPr userDrawn="1"/>
        </p:nvSpPr>
        <p:spPr>
          <a:xfrm>
            <a:off x="6023884" y="3894344"/>
            <a:ext cx="182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ДЛЯ ИТ-</a:t>
            </a:r>
            <a:b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СПЕЦИАЛИСТОВ</a:t>
            </a:r>
            <a:endParaRPr lang="ru-RU" sz="12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A319736-BE47-86E1-7D6E-46061736D8E0}"/>
              </a:ext>
            </a:extLst>
          </p:cNvPr>
          <p:cNvSpPr/>
          <p:nvPr userDrawn="1"/>
        </p:nvSpPr>
        <p:spPr>
          <a:xfrm>
            <a:off x="8008039" y="3429000"/>
            <a:ext cx="1387784" cy="1577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979C0A2-3FE6-3427-643A-621187F47D07}"/>
              </a:ext>
            </a:extLst>
          </p:cNvPr>
          <p:cNvSpPr txBox="1"/>
          <p:nvPr userDrawn="1"/>
        </p:nvSpPr>
        <p:spPr>
          <a:xfrm>
            <a:off x="7795276" y="2694383"/>
            <a:ext cx="181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129–160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CCE233-B919-6D27-5F9D-3B1BD3F15F7C}"/>
              </a:ext>
            </a:extLst>
          </p:cNvPr>
          <p:cNvSpPr txBox="1"/>
          <p:nvPr userDrawn="1"/>
        </p:nvSpPr>
        <p:spPr>
          <a:xfrm>
            <a:off x="7877876" y="3894344"/>
            <a:ext cx="164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ДЛЯ СТУДЕНТОВ</a:t>
            </a:r>
            <a:b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И МОЛОДЕЖИ</a:t>
            </a:r>
            <a:endParaRPr lang="ru-RU" sz="12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F742CA8-EFDF-D15B-8941-778E2E0ADC5A}"/>
              </a:ext>
            </a:extLst>
          </p:cNvPr>
          <p:cNvSpPr/>
          <p:nvPr userDrawn="1"/>
        </p:nvSpPr>
        <p:spPr>
          <a:xfrm>
            <a:off x="9746047" y="3429000"/>
            <a:ext cx="1387784" cy="1577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81C63DC-3C91-15FB-EF98-F0B822F911BA}"/>
              </a:ext>
            </a:extLst>
          </p:cNvPr>
          <p:cNvSpPr txBox="1"/>
          <p:nvPr userDrawn="1"/>
        </p:nvSpPr>
        <p:spPr>
          <a:xfrm>
            <a:off x="9410348" y="2694383"/>
            <a:ext cx="205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161–166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DCF23DD-61E5-5734-4CF3-7517DEB48D37}"/>
              </a:ext>
            </a:extLst>
          </p:cNvPr>
          <p:cNvSpPr txBox="1"/>
          <p:nvPr userDrawn="1"/>
        </p:nvSpPr>
        <p:spPr>
          <a:xfrm>
            <a:off x="9595818" y="3894344"/>
            <a:ext cx="168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ИНСТРУКЦИЯ</a:t>
            </a:r>
            <a:endParaRPr lang="ru-RU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EDDAB06-BB7A-6ED0-46D6-A9117D5CDB99}"/>
              </a:ext>
            </a:extLst>
          </p:cNvPr>
          <p:cNvSpPr txBox="1"/>
          <p:nvPr userDrawn="1"/>
        </p:nvSpPr>
        <p:spPr>
          <a:xfrm>
            <a:off x="934607" y="5083519"/>
            <a:ext cx="160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универсальные слайды в цветах, подходящих для всех целевых аудиторий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C541986-F9C7-329E-07C4-575B09657AF4}"/>
              </a:ext>
            </a:extLst>
          </p:cNvPr>
          <p:cNvSpPr txBox="1"/>
          <p:nvPr userDrawn="1"/>
        </p:nvSpPr>
        <p:spPr>
          <a:xfrm>
            <a:off x="2669270" y="5083519"/>
            <a:ext cx="1603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слайды в цветах для целевой аудитории «Производственный персонал»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EEAEB1-7471-9281-0BD5-D93AE60CCEA1}"/>
              </a:ext>
            </a:extLst>
          </p:cNvPr>
          <p:cNvSpPr txBox="1"/>
          <p:nvPr userDrawn="1"/>
        </p:nvSpPr>
        <p:spPr>
          <a:xfrm>
            <a:off x="4298097" y="5083519"/>
            <a:ext cx="181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слайды в цветах для целевой аудитории «Специалисты, служащие, инженерно-технические работники и руководители»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AB1B57C-AC41-6054-4524-B85E83AF837B}"/>
              </a:ext>
            </a:extLst>
          </p:cNvPr>
          <p:cNvSpPr txBox="1"/>
          <p:nvPr userDrawn="1"/>
        </p:nvSpPr>
        <p:spPr>
          <a:xfrm>
            <a:off x="6123423" y="5083519"/>
            <a:ext cx="16402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слайды в цветах для целевой аудитории</a:t>
            </a:r>
            <a:b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«ИТ-специалисты»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39BDD89-C2A1-7B1A-4213-0B10D6BAC44C}"/>
              </a:ext>
            </a:extLst>
          </p:cNvPr>
          <p:cNvSpPr txBox="1"/>
          <p:nvPr userDrawn="1"/>
        </p:nvSpPr>
        <p:spPr>
          <a:xfrm>
            <a:off x="7900760" y="5083519"/>
            <a:ext cx="155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слайды в цветах для целевой аудитории «Студенты</a:t>
            </a:r>
            <a:b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и молодежь»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15CAB11-13B6-6567-5EB6-87437503D010}"/>
              </a:ext>
            </a:extLst>
          </p:cNvPr>
          <p:cNvSpPr txBox="1"/>
          <p:nvPr userDrawn="1"/>
        </p:nvSpPr>
        <p:spPr>
          <a:xfrm>
            <a:off x="9681858" y="5083519"/>
            <a:ext cx="146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короткое руководство</a:t>
            </a:r>
            <a:b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100" b="0" i="0" kern="1200" spc="0" baseline="0" dirty="0">
                <a:solidFill>
                  <a:schemeClr val="bg1">
                    <a:lumMod val="50000"/>
                  </a:schemeClr>
                </a:solidFill>
                <a:latin typeface="FSRAILWAY Book" panose="020B0503040504020204" pitchFamily="34" charset="0"/>
                <a:ea typeface="+mn-ea"/>
                <a:cs typeface="+mn-cs"/>
              </a:rPr>
              <a:t>по использованию шаблона</a:t>
            </a:r>
          </a:p>
        </p:txBody>
      </p:sp>
    </p:spTree>
    <p:extLst>
      <p:ext uri="{BB962C8B-B14F-4D97-AF65-F5344CB8AC3E}">
        <p14:creationId xmlns:p14="http://schemas.microsoft.com/office/powerpoint/2010/main" val="3793738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1 (мин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0384351-6772-5361-10DC-1E61230F01D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6435930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7B5AE6-1808-720A-9EC5-624FD08C1991}"/>
              </a:ext>
            </a:extLst>
          </p:cNvPr>
          <p:cNvSpPr txBox="1"/>
          <p:nvPr userDrawn="1"/>
        </p:nvSpPr>
        <p:spPr>
          <a:xfrm>
            <a:off x="-2912012" y="6734009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spc="200" dirty="0">
                <a:latin typeface="RussianRail G Pro Medium" panose="02000503040000020004" pitchFamily="2" charset="0"/>
              </a:rPr>
              <a:t>ФИРМЕННАЯ</a:t>
            </a:r>
            <a:br>
              <a:rPr lang="ru-RU" sz="1600" spc="200" dirty="0">
                <a:latin typeface="RussianRail G Pro Medium" panose="02000503040000020004" pitchFamily="2" charset="0"/>
              </a:rPr>
            </a:br>
            <a:r>
              <a:rPr lang="ru-RU" sz="1600" spc="200" dirty="0">
                <a:latin typeface="RussianRail G Pro Medium" panose="02000503040000020004" pitchFamily="2" charset="0"/>
              </a:rPr>
              <a:t>РАМКА №1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допустимо горизонтальное перемещение до края рамки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="" xmlns:a16="http://schemas.microsoft.com/office/drawing/2014/main" id="{3C453187-ECDD-7163-9B14-CE57967F96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5327163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FAB9B020-1B19-EBFB-65D9-19397C086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BFD75A81-7ADC-8C07-23D6-38260ED08086}"/>
              </a:ext>
            </a:extLst>
          </p:cNvPr>
          <p:cNvCxnSpPr>
            <a:cxnSpLocks/>
          </p:cNvCxnSpPr>
          <p:nvPr userDrawn="1"/>
        </p:nvCxnSpPr>
        <p:spPr>
          <a:xfrm>
            <a:off x="-5098061" y="6420126"/>
            <a:ext cx="172886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90653700-EC2B-0197-26D7-CA2CA2934F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5100057" y="2440263"/>
            <a:ext cx="17296306" cy="3946300"/>
          </a:xfrm>
          <a:custGeom>
            <a:avLst/>
            <a:gdLst>
              <a:gd name="connsiteX0" fmla="*/ 0 w 12192000"/>
              <a:gd name="connsiteY0" fmla="*/ 0 h 3979863"/>
              <a:gd name="connsiteX1" fmla="*/ 12192000 w 12192000"/>
              <a:gd name="connsiteY1" fmla="*/ 0 h 3979863"/>
              <a:gd name="connsiteX2" fmla="*/ 12192000 w 12192000"/>
              <a:gd name="connsiteY2" fmla="*/ 3979863 h 3979863"/>
              <a:gd name="connsiteX3" fmla="*/ 0 w 12192000"/>
              <a:gd name="connsiteY3" fmla="*/ 3979863 h 3979863"/>
              <a:gd name="connsiteX4" fmla="*/ 0 w 12192000"/>
              <a:gd name="connsiteY4" fmla="*/ 0 h 3979863"/>
              <a:gd name="connsiteX0" fmla="*/ 0 w 12192000"/>
              <a:gd name="connsiteY0" fmla="*/ 33 h 3979896"/>
              <a:gd name="connsiteX1" fmla="*/ 4496586 w 12192000"/>
              <a:gd name="connsiteY1" fmla="*/ 0 h 3979896"/>
              <a:gd name="connsiteX2" fmla="*/ 12192000 w 12192000"/>
              <a:gd name="connsiteY2" fmla="*/ 33 h 3979896"/>
              <a:gd name="connsiteX3" fmla="*/ 12192000 w 12192000"/>
              <a:gd name="connsiteY3" fmla="*/ 3979896 h 3979896"/>
              <a:gd name="connsiteX4" fmla="*/ 0 w 12192000"/>
              <a:gd name="connsiteY4" fmla="*/ 3979896 h 3979896"/>
              <a:gd name="connsiteX5" fmla="*/ 0 w 12192000"/>
              <a:gd name="connsiteY5" fmla="*/ 33 h 3979896"/>
              <a:gd name="connsiteX0" fmla="*/ 0 w 12192000"/>
              <a:gd name="connsiteY0" fmla="*/ 0 h 3979863"/>
              <a:gd name="connsiteX1" fmla="*/ 4493377 w 12192000"/>
              <a:gd name="connsiteY1" fmla="*/ 186056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0 h 3979863"/>
              <a:gd name="connsiteX1" fmla="*/ 4509419 w 12192000"/>
              <a:gd name="connsiteY1" fmla="*/ 9593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41742 h 4021605"/>
              <a:gd name="connsiteX1" fmla="*/ 4503002 w 12192000"/>
              <a:gd name="connsiteY1" fmla="*/ 0 h 4021605"/>
              <a:gd name="connsiteX2" fmla="*/ 12192000 w 12192000"/>
              <a:gd name="connsiteY2" fmla="*/ 41742 h 4021605"/>
              <a:gd name="connsiteX3" fmla="*/ 12192000 w 12192000"/>
              <a:gd name="connsiteY3" fmla="*/ 4021605 h 4021605"/>
              <a:gd name="connsiteX4" fmla="*/ 0 w 12192000"/>
              <a:gd name="connsiteY4" fmla="*/ 4021605 h 4021605"/>
              <a:gd name="connsiteX5" fmla="*/ 0 w 12192000"/>
              <a:gd name="connsiteY5" fmla="*/ 41742 h 4021605"/>
              <a:gd name="connsiteX0" fmla="*/ 0 w 12192000"/>
              <a:gd name="connsiteY0" fmla="*/ 0 h 3979863"/>
              <a:gd name="connsiteX1" fmla="*/ 4503002 w 12192000"/>
              <a:gd name="connsiteY1" fmla="*/ 9592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0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0 w 12192000"/>
              <a:gd name="connsiteY6" fmla="*/ 0 h 3979863"/>
              <a:gd name="connsiteX0" fmla="*/ 55571 w 12192000"/>
              <a:gd name="connsiteY0" fmla="*/ 3692964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55571 w 12192000"/>
              <a:gd name="connsiteY6" fmla="*/ 3692964 h 3979863"/>
              <a:gd name="connsiteX0" fmla="*/ 5052 w 12192000"/>
              <a:gd name="connsiteY0" fmla="*/ 3698016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5052 w 12192000"/>
              <a:gd name="connsiteY6" fmla="*/ 3698016 h 3979863"/>
              <a:gd name="connsiteX0" fmla="*/ 0 w 12193672"/>
              <a:gd name="connsiteY0" fmla="*/ 3698016 h 3979863"/>
              <a:gd name="connsiteX1" fmla="*/ 1739537 w 12193672"/>
              <a:gd name="connsiteY1" fmla="*/ 3691473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8016 h 3979863"/>
              <a:gd name="connsiteX0" fmla="*/ 156333 w 12192002"/>
              <a:gd name="connsiteY0" fmla="*/ 3832486 h 3979863"/>
              <a:gd name="connsiteX1" fmla="*/ 1737867 w 12192002"/>
              <a:gd name="connsiteY1" fmla="*/ 3691473 h 3979863"/>
              <a:gd name="connsiteX2" fmla="*/ 4503004 w 12192002"/>
              <a:gd name="connsiteY2" fmla="*/ 9592 h 3979863"/>
              <a:gd name="connsiteX3" fmla="*/ 12192002 w 12192002"/>
              <a:gd name="connsiteY3" fmla="*/ 0 h 3979863"/>
              <a:gd name="connsiteX4" fmla="*/ 12192002 w 12192002"/>
              <a:gd name="connsiteY4" fmla="*/ 3979863 h 3979863"/>
              <a:gd name="connsiteX5" fmla="*/ 2 w 12192002"/>
              <a:gd name="connsiteY5" fmla="*/ 3979863 h 3979863"/>
              <a:gd name="connsiteX6" fmla="*/ 156333 w 12192002"/>
              <a:gd name="connsiteY6" fmla="*/ 3832486 h 3979863"/>
              <a:gd name="connsiteX0" fmla="*/ 0 w 12193672"/>
              <a:gd name="connsiteY0" fmla="*/ 3694653 h 3979863"/>
              <a:gd name="connsiteX1" fmla="*/ 1739537 w 12193672"/>
              <a:gd name="connsiteY1" fmla="*/ 3691473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2193672"/>
              <a:gd name="connsiteY0" fmla="*/ 3694653 h 3979863"/>
              <a:gd name="connsiteX1" fmla="*/ 1692473 w 12193672"/>
              <a:gd name="connsiteY1" fmla="*/ 3614152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2193672"/>
              <a:gd name="connsiteY0" fmla="*/ 3694653 h 3979863"/>
              <a:gd name="connsiteX1" fmla="*/ 1739537 w 12193672"/>
              <a:gd name="connsiteY1" fmla="*/ 3691472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7294310"/>
              <a:gd name="connsiteY0" fmla="*/ 3694653 h 3979863"/>
              <a:gd name="connsiteX1" fmla="*/ 6840175 w 17294310"/>
              <a:gd name="connsiteY1" fmla="*/ 3691472 h 3979863"/>
              <a:gd name="connsiteX2" fmla="*/ 9605312 w 17294310"/>
              <a:gd name="connsiteY2" fmla="*/ 9592 h 3979863"/>
              <a:gd name="connsiteX3" fmla="*/ 17294310 w 17294310"/>
              <a:gd name="connsiteY3" fmla="*/ 0 h 3979863"/>
              <a:gd name="connsiteX4" fmla="*/ 17294310 w 17294310"/>
              <a:gd name="connsiteY4" fmla="*/ 3979863 h 3979863"/>
              <a:gd name="connsiteX5" fmla="*/ 5102310 w 17294310"/>
              <a:gd name="connsiteY5" fmla="*/ 3979863 h 3979863"/>
              <a:gd name="connsiteX6" fmla="*/ 0 w 17294310"/>
              <a:gd name="connsiteY6" fmla="*/ 3694653 h 3979863"/>
              <a:gd name="connsiteX0" fmla="*/ 0 w 17294310"/>
              <a:gd name="connsiteY0" fmla="*/ 3694653 h 3979863"/>
              <a:gd name="connsiteX1" fmla="*/ 6840175 w 17294310"/>
              <a:gd name="connsiteY1" fmla="*/ 3691472 h 3979863"/>
              <a:gd name="connsiteX2" fmla="*/ 9605312 w 17294310"/>
              <a:gd name="connsiteY2" fmla="*/ 9592 h 3979863"/>
              <a:gd name="connsiteX3" fmla="*/ 17294310 w 17294310"/>
              <a:gd name="connsiteY3" fmla="*/ 0 h 3979863"/>
              <a:gd name="connsiteX4" fmla="*/ 17294310 w 17294310"/>
              <a:gd name="connsiteY4" fmla="*/ 3979863 h 3979863"/>
              <a:gd name="connsiteX5" fmla="*/ 1672 w 17294310"/>
              <a:gd name="connsiteY5" fmla="*/ 3975100 h 3979863"/>
              <a:gd name="connsiteX6" fmla="*/ 0 w 17294310"/>
              <a:gd name="connsiteY6" fmla="*/ 3694653 h 3979863"/>
              <a:gd name="connsiteX0" fmla="*/ 0 w 17294310"/>
              <a:gd name="connsiteY0" fmla="*/ 3694653 h 3975100"/>
              <a:gd name="connsiteX1" fmla="*/ 6840175 w 17294310"/>
              <a:gd name="connsiteY1" fmla="*/ 3691472 h 3975100"/>
              <a:gd name="connsiteX2" fmla="*/ 9605312 w 17294310"/>
              <a:gd name="connsiteY2" fmla="*/ 9592 h 3975100"/>
              <a:gd name="connsiteX3" fmla="*/ 17294310 w 17294310"/>
              <a:gd name="connsiteY3" fmla="*/ 0 h 3975100"/>
              <a:gd name="connsiteX4" fmla="*/ 17294310 w 17294310"/>
              <a:gd name="connsiteY4" fmla="*/ 3943863 h 3975100"/>
              <a:gd name="connsiteX5" fmla="*/ 1672 w 17294310"/>
              <a:gd name="connsiteY5" fmla="*/ 3975100 h 3975100"/>
              <a:gd name="connsiteX6" fmla="*/ 0 w 17294310"/>
              <a:gd name="connsiteY6" fmla="*/ 3694653 h 3975100"/>
              <a:gd name="connsiteX0" fmla="*/ 1996 w 17296306"/>
              <a:gd name="connsiteY0" fmla="*/ 3694653 h 3946300"/>
              <a:gd name="connsiteX1" fmla="*/ 6842171 w 17296306"/>
              <a:gd name="connsiteY1" fmla="*/ 3691472 h 3946300"/>
              <a:gd name="connsiteX2" fmla="*/ 9607308 w 17296306"/>
              <a:gd name="connsiteY2" fmla="*/ 9592 h 3946300"/>
              <a:gd name="connsiteX3" fmla="*/ 17296306 w 17296306"/>
              <a:gd name="connsiteY3" fmla="*/ 0 h 3946300"/>
              <a:gd name="connsiteX4" fmla="*/ 17296306 w 17296306"/>
              <a:gd name="connsiteY4" fmla="*/ 3943863 h 3946300"/>
              <a:gd name="connsiteX5" fmla="*/ 68 w 17296306"/>
              <a:gd name="connsiteY5" fmla="*/ 3946300 h 3946300"/>
              <a:gd name="connsiteX6" fmla="*/ 1996 w 17296306"/>
              <a:gd name="connsiteY6" fmla="*/ 3694653 h 3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96306" h="3946300">
                <a:moveTo>
                  <a:pt x="1996" y="3694653"/>
                </a:moveTo>
                <a:lnTo>
                  <a:pt x="6842171" y="3691472"/>
                </a:lnTo>
                <a:lnTo>
                  <a:pt x="9607308" y="9592"/>
                </a:lnTo>
                <a:lnTo>
                  <a:pt x="17296306" y="0"/>
                </a:lnTo>
                <a:lnTo>
                  <a:pt x="17296306" y="3943863"/>
                </a:lnTo>
                <a:lnTo>
                  <a:pt x="68" y="3946300"/>
                </a:lnTo>
                <a:cubicBezTo>
                  <a:pt x="-489" y="3852351"/>
                  <a:pt x="2553" y="3788602"/>
                  <a:pt x="1996" y="3694653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7938" indent="0" algn="ctr">
              <a:spcBef>
                <a:spcPts val="0"/>
              </a:spcBef>
              <a:buNone/>
              <a:tabLst/>
              <a:defRPr lang="ru-RU" sz="2400" b="0" i="0" u="none" kern="120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A25D39-70F8-BB8C-AA19-54C73FD2B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1 (макс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C28951EE-88D0-5DE9-5787-FA894E554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836" y="1824330"/>
            <a:ext cx="3563451" cy="16046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="" xmlns:a16="http://schemas.microsoft.com/office/drawing/2014/main" id="{75B9B551-557E-0FC0-DABE-233D94A7C0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3944938" y="-1"/>
            <a:ext cx="16136938" cy="6738897"/>
          </a:xfrm>
          <a:custGeom>
            <a:avLst/>
            <a:gdLst>
              <a:gd name="connsiteX0" fmla="*/ 0 w 16136938"/>
              <a:gd name="connsiteY0" fmla="*/ 0 h 6858000"/>
              <a:gd name="connsiteX1" fmla="*/ 16136938 w 16136938"/>
              <a:gd name="connsiteY1" fmla="*/ 0 h 6858000"/>
              <a:gd name="connsiteX2" fmla="*/ 16136938 w 16136938"/>
              <a:gd name="connsiteY2" fmla="*/ 6858000 h 6858000"/>
              <a:gd name="connsiteX3" fmla="*/ 0 w 16136938"/>
              <a:gd name="connsiteY3" fmla="*/ 6858000 h 6858000"/>
              <a:gd name="connsiteX4" fmla="*/ 0 w 16136938"/>
              <a:gd name="connsiteY4" fmla="*/ 0 h 6858000"/>
              <a:gd name="connsiteX0" fmla="*/ 0 w 16136938"/>
              <a:gd name="connsiteY0" fmla="*/ 0 h 6858000"/>
              <a:gd name="connsiteX1" fmla="*/ 10421474 w 16136938"/>
              <a:gd name="connsiteY1" fmla="*/ 0 h 6858000"/>
              <a:gd name="connsiteX2" fmla="*/ 16136938 w 16136938"/>
              <a:gd name="connsiteY2" fmla="*/ 0 h 6858000"/>
              <a:gd name="connsiteX3" fmla="*/ 16136938 w 16136938"/>
              <a:gd name="connsiteY3" fmla="*/ 6858000 h 6858000"/>
              <a:gd name="connsiteX4" fmla="*/ 0 w 16136938"/>
              <a:gd name="connsiteY4" fmla="*/ 6858000 h 6858000"/>
              <a:gd name="connsiteX5" fmla="*/ 0 w 16136938"/>
              <a:gd name="connsiteY5" fmla="*/ 0 h 6858000"/>
              <a:gd name="connsiteX0" fmla="*/ 0 w 16136938"/>
              <a:gd name="connsiteY0" fmla="*/ 7 h 6858007"/>
              <a:gd name="connsiteX1" fmla="*/ 5645004 w 16136938"/>
              <a:gd name="connsiteY1" fmla="*/ 6266695 h 6858007"/>
              <a:gd name="connsiteX2" fmla="*/ 10421474 w 16136938"/>
              <a:gd name="connsiteY2" fmla="*/ 7 h 6858007"/>
              <a:gd name="connsiteX3" fmla="*/ 16136938 w 16136938"/>
              <a:gd name="connsiteY3" fmla="*/ 7 h 6858007"/>
              <a:gd name="connsiteX4" fmla="*/ 16136938 w 16136938"/>
              <a:gd name="connsiteY4" fmla="*/ 6858007 h 6858007"/>
              <a:gd name="connsiteX5" fmla="*/ 0 w 16136938"/>
              <a:gd name="connsiteY5" fmla="*/ 6858007 h 6858007"/>
              <a:gd name="connsiteX6" fmla="*/ 0 w 16136938"/>
              <a:gd name="connsiteY6" fmla="*/ 7 h 6858007"/>
              <a:gd name="connsiteX0" fmla="*/ 0 w 16136938"/>
              <a:gd name="connsiteY0" fmla="*/ 7 h 6858007"/>
              <a:gd name="connsiteX1" fmla="*/ 5616429 w 16136938"/>
              <a:gd name="connsiteY1" fmla="*/ 6415920 h 6858007"/>
              <a:gd name="connsiteX2" fmla="*/ 10421474 w 16136938"/>
              <a:gd name="connsiteY2" fmla="*/ 7 h 6858007"/>
              <a:gd name="connsiteX3" fmla="*/ 16136938 w 16136938"/>
              <a:gd name="connsiteY3" fmla="*/ 7 h 6858007"/>
              <a:gd name="connsiteX4" fmla="*/ 16136938 w 16136938"/>
              <a:gd name="connsiteY4" fmla="*/ 6858007 h 6858007"/>
              <a:gd name="connsiteX5" fmla="*/ 0 w 16136938"/>
              <a:gd name="connsiteY5" fmla="*/ 6858007 h 6858007"/>
              <a:gd name="connsiteX6" fmla="*/ 0 w 16136938"/>
              <a:gd name="connsiteY6" fmla="*/ 7 h 6858007"/>
              <a:gd name="connsiteX0" fmla="*/ 8709 w 16136938"/>
              <a:gd name="connsiteY0" fmla="*/ 6165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8709 w 16136938"/>
              <a:gd name="connsiteY6" fmla="*/ 6165669 h 6858000"/>
              <a:gd name="connsiteX0" fmla="*/ 253184 w 16136938"/>
              <a:gd name="connsiteY0" fmla="*/ 6479994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253184 w 16136938"/>
              <a:gd name="connsiteY6" fmla="*/ 6479994 h 6858000"/>
              <a:gd name="connsiteX0" fmla="*/ 2359 w 16136938"/>
              <a:gd name="connsiteY0" fmla="*/ 6419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2359 w 16136938"/>
              <a:gd name="connsiteY6" fmla="*/ 6419669 h 6858000"/>
              <a:gd name="connsiteX0" fmla="*/ 2359 w 16136938"/>
              <a:gd name="connsiteY0" fmla="*/ 6419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738897 h 6858000"/>
              <a:gd name="connsiteX5" fmla="*/ 0 w 16136938"/>
              <a:gd name="connsiteY5" fmla="*/ 6858000 h 6858000"/>
              <a:gd name="connsiteX6" fmla="*/ 2359 w 16136938"/>
              <a:gd name="connsiteY6" fmla="*/ 6419669 h 6858000"/>
              <a:gd name="connsiteX0" fmla="*/ 2359 w 16136938"/>
              <a:gd name="connsiteY0" fmla="*/ 6419669 h 6738897"/>
              <a:gd name="connsiteX1" fmla="*/ 5616429 w 16136938"/>
              <a:gd name="connsiteY1" fmla="*/ 6415913 h 6738897"/>
              <a:gd name="connsiteX2" fmla="*/ 10421474 w 16136938"/>
              <a:gd name="connsiteY2" fmla="*/ 0 h 6738897"/>
              <a:gd name="connsiteX3" fmla="*/ 16136938 w 16136938"/>
              <a:gd name="connsiteY3" fmla="*/ 0 h 6738897"/>
              <a:gd name="connsiteX4" fmla="*/ 16136938 w 16136938"/>
              <a:gd name="connsiteY4" fmla="*/ 6738897 h 6738897"/>
              <a:gd name="connsiteX5" fmla="*/ 0 w 16136938"/>
              <a:gd name="connsiteY5" fmla="*/ 6738897 h 6738897"/>
              <a:gd name="connsiteX6" fmla="*/ 2359 w 16136938"/>
              <a:gd name="connsiteY6" fmla="*/ 6419669 h 673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36938" h="6738897">
                <a:moveTo>
                  <a:pt x="2359" y="6419669"/>
                </a:moveTo>
                <a:lnTo>
                  <a:pt x="5616429" y="6415913"/>
                </a:lnTo>
                <a:lnTo>
                  <a:pt x="10421474" y="0"/>
                </a:lnTo>
                <a:lnTo>
                  <a:pt x="16136938" y="0"/>
                </a:lnTo>
                <a:lnTo>
                  <a:pt x="16136938" y="6738897"/>
                </a:lnTo>
                <a:lnTo>
                  <a:pt x="0" y="6738897"/>
                </a:lnTo>
                <a:cubicBezTo>
                  <a:pt x="786" y="6592787"/>
                  <a:pt x="1573" y="6565779"/>
                  <a:pt x="2359" y="6419669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u="none" kern="120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8789DA2-17B1-AC79-A6C2-F48069E8BB38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6931876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50A8688-AB4E-BC89-A5FA-1616296F7248}"/>
              </a:ext>
            </a:extLst>
          </p:cNvPr>
          <p:cNvSpPr txBox="1"/>
          <p:nvPr userDrawn="1"/>
        </p:nvSpPr>
        <p:spPr>
          <a:xfrm>
            <a:off x="-2912012" y="7229955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spc="200" dirty="0">
                <a:latin typeface="RussianRail G Pro Medium" panose="02000503040000020004" pitchFamily="2" charset="0"/>
              </a:rPr>
              <a:t>ФИРМЕННАЯ</a:t>
            </a:r>
            <a:br>
              <a:rPr lang="ru-RU" sz="1600" spc="200" dirty="0">
                <a:latin typeface="RussianRail G Pro Medium" panose="02000503040000020004" pitchFamily="2" charset="0"/>
              </a:rPr>
            </a:br>
            <a:r>
              <a:rPr lang="ru-RU" sz="1600" spc="200" dirty="0">
                <a:latin typeface="RussianRail G Pro Medium" panose="02000503040000020004" pitchFamily="2" charset="0"/>
              </a:rPr>
              <a:t>РАМКА №1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допустимо горизонтальное перемещение до края рамки</a:t>
            </a:r>
          </a:p>
        </p:txBody>
      </p:sp>
      <p:sp>
        <p:nvSpPr>
          <p:cNvPr id="2" name="Заголовок 7">
            <a:extLst>
              <a:ext uri="{FF2B5EF4-FFF2-40B4-BE49-F238E27FC236}">
                <a16:creationId xmlns="" xmlns:a16="http://schemas.microsoft.com/office/drawing/2014/main" id="{EFC5C786-A874-9BED-6876-C6EF26ED4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6190763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 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668D82-859E-F89D-1EE0-C45B5AA4E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7" y="2727169"/>
            <a:ext cx="5327164" cy="3257705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50EED4A-789C-6887-9DDB-43DB7656F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7919551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1A5A5D-4188-B060-B182-734973774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958243-6689-B7AE-B020-4A254CB7A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3 (с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5BE1AF-D5D2-1AA6-C2C6-FC5FABED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2100" y="5984876"/>
            <a:ext cx="1296988" cy="431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FSRAILWAY Book" panose="020B0503040504020204" pitchFamily="34" charset="0"/>
              </a:defRPr>
            </a:lvl1pPr>
          </a:lstStyle>
          <a:p>
            <a:fld id="{243AA894-2D46-F64A-8351-414ADCB5642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D249FA6-1C5B-C018-CFE8-6B45EF889927}"/>
              </a:ext>
            </a:extLst>
          </p:cNvPr>
          <p:cNvGrpSpPr/>
          <p:nvPr userDrawn="1"/>
        </p:nvGrpSpPr>
        <p:grpSpPr>
          <a:xfrm>
            <a:off x="442913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404DDBEE-618F-CFE8-833F-0B6B42A6E11A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A4FACEA0-A12E-41F6-6849-883AC2BA0BFB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513D9247-4667-C9CC-FA8C-E6EA574DEBBF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50D7B8AA-A745-0D0A-14C7-759B3842516B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3370FFDB-E501-1B63-4876-CD2BB01BB7A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9959" y="-597523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5A9B4E-9438-88F3-29E1-BFC9AE9768B6}"/>
              </a:ext>
            </a:extLst>
          </p:cNvPr>
          <p:cNvSpPr txBox="1"/>
          <p:nvPr userDrawn="1"/>
        </p:nvSpPr>
        <p:spPr>
          <a:xfrm>
            <a:off x="-2054942" y="-1452377"/>
            <a:ext cx="1810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spc="200" dirty="0">
                <a:latin typeface="RussianRail G Pro Medium" panose="02000503040000020004" pitchFamily="2" charset="0"/>
              </a:rPr>
              <a:t>ФИРМЕННАЯ РАМКА №3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допустимо вертикальное перемещение до середины слайда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B06F283-9B9E-D59D-E305-597E718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1056016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="" xmlns:a16="http://schemas.microsoft.com/office/drawing/2014/main" id="{65699D10-9028-8BE8-BC33-F0C6CFFA6D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2223471"/>
            <a:ext cx="6190763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5E65BC66-0B59-5089-D323-FC0A65A6C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D3E9BC-ECE6-96EC-9DEB-30D9E67E7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3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CF0CEDF-6EB7-B368-251F-74A61D5F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7" y="2401543"/>
            <a:ext cx="5327163" cy="401513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F416140-E417-D24C-D818-BF07A24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2100" y="5984876"/>
            <a:ext cx="1296988" cy="431800"/>
          </a:xfrm>
        </p:spPr>
        <p:txBody>
          <a:bodyPr/>
          <a:lstStyle>
            <a:lvl1pPr>
              <a:defRPr sz="140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</a:lstStyle>
          <a:p>
            <a:fld id="{243AA894-2D46-F64A-8351-414ADCB5642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C41FADD8-87A6-C258-2E54-422129B6331C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-353081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7F89E5-B403-F9C1-2FA9-CFD3D33F946A}"/>
              </a:ext>
            </a:extLst>
          </p:cNvPr>
          <p:cNvSpPr txBox="1"/>
          <p:nvPr userDrawn="1"/>
        </p:nvSpPr>
        <p:spPr>
          <a:xfrm>
            <a:off x="-2912012" y="-1178057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spc="200" dirty="0">
                <a:latin typeface="RussianRail G Pro Medium" panose="02000503040000020004" pitchFamily="2" charset="0"/>
              </a:rPr>
              <a:t>ФИРМЕННАЯ</a:t>
            </a:r>
            <a:br>
              <a:rPr lang="ru-RU" sz="1600" spc="200" dirty="0">
                <a:latin typeface="RussianRail G Pro Medium" panose="02000503040000020004" pitchFamily="2" charset="0"/>
              </a:rPr>
            </a:br>
            <a:r>
              <a:rPr lang="ru-RU" sz="1600" spc="200" dirty="0">
                <a:latin typeface="RussianRail G Pro Medium" panose="02000503040000020004" pitchFamily="2" charset="0"/>
              </a:rPr>
              <a:t>РАМКА №3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допустимо горизонтальное перемещение до логотипа</a:t>
            </a: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EBE0C7EE-BAD8-30D0-FFD8-604BE1951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5327163" cy="1868121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A478F3-9C35-7E4E-5F00-CFBFF904D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  <p15:guide id="21" pos="279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3F9AEF52-DB3B-8989-5D1A-52A74FEB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4492" y="2377776"/>
            <a:ext cx="2188847" cy="4525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spc="200" dirty="0" smtClean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="" xmlns:a16="http://schemas.microsoft.com/office/drawing/2014/main" id="{17506577-A82B-2ACD-706D-F09504A3D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9264" y="2377778"/>
            <a:ext cx="2256922" cy="4525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spc="200" dirty="0" smtClean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EE4A4B22-CA7B-F141-A7E9-78297F4C1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9265" y="2950030"/>
            <a:ext cx="2256921" cy="655615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7EB1CFF9-5996-9CB8-259E-ABCA5A68C2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7844" y="2377777"/>
            <a:ext cx="2242687" cy="4525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spc="200" dirty="0" smtClean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2CFF7750-582D-9EDB-DC2F-C4145475C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7844" y="2950029"/>
            <a:ext cx="2242687" cy="655616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51">
            <a:extLst>
              <a:ext uri="{FF2B5EF4-FFF2-40B4-BE49-F238E27FC236}">
                <a16:creationId xmlns="" xmlns:a16="http://schemas.microsoft.com/office/drawing/2014/main" id="{ECE13962-0D65-E822-5037-A909F2C6F8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4492" y="2943674"/>
            <a:ext cx="2188847" cy="660514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8E5BC941-B33B-E039-DAF7-0F7989B9F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="" xmlns:a16="http://schemas.microsoft.com/office/drawing/2014/main" id="{962FDF98-56D5-66A4-F937-7F54E171CC7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4713" y="3717577"/>
            <a:ext cx="2628900" cy="270227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dirty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="" xmlns:a16="http://schemas.microsoft.com/office/drawing/2014/main" id="{1F0A708B-7649-AAF1-8F3C-4AA8E61180A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34886" y="3717578"/>
            <a:ext cx="2627937" cy="226729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dirty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="" xmlns:a16="http://schemas.microsoft.com/office/drawing/2014/main" id="{DFE48F6A-5E2E-9140-1C86-7408D6DCA19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24788" y="3728760"/>
            <a:ext cx="2627937" cy="182431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dirty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06252E-5BE7-991F-62F1-BD6125388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3F9AEF52-DB3B-8989-5D1A-52A74FEB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2899946"/>
            <a:ext cx="2600324" cy="5290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600" b="0" i="0" kern="1200" spc="200" dirty="0" smtClean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53" name="Текст 51">
            <a:extLst>
              <a:ext uri="{FF2B5EF4-FFF2-40B4-BE49-F238E27FC236}">
                <a16:creationId xmlns="" xmlns:a16="http://schemas.microsoft.com/office/drawing/2014/main" id="{ECE13962-0D65-E822-5037-A909F2C6F8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776" y="3424923"/>
            <a:ext cx="2600324" cy="1842381"/>
          </a:xfrm>
        </p:spPr>
        <p:txBody>
          <a:bodyPr>
            <a:normAutofit/>
          </a:bodyPr>
          <a:lstStyle>
            <a:lvl1pPr marL="198438" indent="-198438">
              <a:spcBef>
                <a:spcPts val="0"/>
              </a:spcBef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4F0BCC34-FFF1-627B-EE29-08132C750B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1799" y="2899946"/>
            <a:ext cx="2600324" cy="532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600" b="0" i="0" kern="1200" spc="200" dirty="0" smtClean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="" xmlns:a16="http://schemas.microsoft.com/office/drawing/2014/main" id="{0928409C-24B3-2FF4-3F8E-6BC1872F8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11600" y="3432175"/>
            <a:ext cx="2597150" cy="1837915"/>
          </a:xfrm>
        </p:spPr>
        <p:txBody>
          <a:bodyPr>
            <a:normAutofit/>
          </a:bodyPr>
          <a:lstStyle>
            <a:lvl1pPr marL="177800" indent="-177800"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63FBE8C3-2824-A88A-1F77-E7935745DF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822" y="3439425"/>
            <a:ext cx="2631678" cy="1837915"/>
          </a:xfrm>
        </p:spPr>
        <p:txBody>
          <a:bodyPr>
            <a:normAutofit/>
          </a:bodyPr>
          <a:lstStyle>
            <a:lvl1pPr marL="177800" indent="-177800"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="" xmlns:a16="http://schemas.microsoft.com/office/drawing/2014/main" id="{FC95877D-F5B8-2F51-8628-A04468AB99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6821" y="2900363"/>
            <a:ext cx="2631679" cy="523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600" b="0" i="0" kern="1200" spc="200" dirty="0" smtClean="0">
                <a:solidFill>
                  <a:schemeClr val="tx1"/>
                </a:solidFill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608247A-E265-46ED-E7C0-4160A8BDFE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774" y="5799564"/>
            <a:ext cx="7821614" cy="4734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dirty="0" smtClean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Примечание</a:t>
            </a: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15A766AE-3D66-90CB-7391-23A263FE1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15E0B3-4E4E-D63A-AC89-611E42C05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2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4B8C62D-D892-28DD-1C4A-C4AE03000D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9792" y="2223471"/>
            <a:ext cx="2805113" cy="6064250"/>
          </a:xfrm>
          <a:prstGeom prst="roundRect">
            <a:avLst>
              <a:gd name="adj" fmla="val 1372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400" u="none" kern="120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 СНИМОК ЭКРАНА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5E4340-C766-69DD-D74E-6B5A41D04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4B8C62D-D892-28DD-1C4A-C4AE03000D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6634" y="2605693"/>
            <a:ext cx="2971815" cy="5940333"/>
          </a:xfrm>
          <a:prstGeom prst="roundRect">
            <a:avLst>
              <a:gd name="adj" fmla="val 4764"/>
            </a:avLst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 СНИМОК</a:t>
            </a:r>
            <a:br>
              <a:rPr lang="ru-RU" dirty="0"/>
            </a:br>
            <a:r>
              <a:rPr lang="ru-RU" dirty="0"/>
              <a:t>ЭКРАНА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229D7E-EBCB-9989-674F-B4FB67D70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61085" y="2603845"/>
            <a:ext cx="5640516" cy="340130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dirty="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EC823E4-0962-90ED-AC0E-4FB717EC3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0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(Общий) Титул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FF0000"/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8962D65E-3000-8167-E4DC-9F0655AABB85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7138E7FC-EAFE-2F61-E3D0-E4CA25F78D5C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33448DB-152E-FD22-32C2-388CB0CAEAC8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431F110-256C-9C8B-EE94-9206505C7899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8389EC3-D100-7201-73CE-DA9DE4433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79">
          <p15:clr>
            <a:srgbClr val="A4A3A4"/>
          </p15:clr>
        </p15:guide>
        <p15:guide id="3" pos="551">
          <p15:clr>
            <a:srgbClr val="A4A3A4"/>
          </p15:clr>
        </p15:guide>
        <p15:guide id="4" pos="1096">
          <p15:clr>
            <a:srgbClr val="A4A3A4"/>
          </p15:clr>
        </p15:guide>
        <p15:guide id="5" pos="1640">
          <p15:clr>
            <a:srgbClr val="A4A3A4"/>
          </p15:clr>
        </p15:guide>
        <p15:guide id="6" pos="2184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>
          <p15:clr>
            <a:srgbClr val="A4A3A4"/>
          </p15:clr>
        </p15:guide>
        <p15:guide id="9" pos="3840">
          <p15:clr>
            <a:srgbClr val="A4A3A4"/>
          </p15:clr>
        </p15:guide>
        <p15:guide id="10" pos="4384">
          <p15:clr>
            <a:srgbClr val="A4A3A4"/>
          </p15:clr>
        </p15:guide>
        <p15:guide id="11" pos="4929">
          <p15:clr>
            <a:srgbClr val="A4A3A4"/>
          </p15:clr>
        </p15:guide>
        <p15:guide id="12" pos="5473">
          <p15:clr>
            <a:srgbClr val="A4A3A4"/>
          </p15:clr>
        </p15:guide>
        <p15:guide id="13" pos="6040">
          <p15:clr>
            <a:srgbClr val="A4A3A4"/>
          </p15:clr>
        </p15:guide>
        <p15:guide id="14" pos="6584">
          <p15:clr>
            <a:srgbClr val="A4A3A4"/>
          </p15:clr>
        </p15:guide>
        <p15:guide id="15" pos="7129">
          <p15:clr>
            <a:srgbClr val="A4A3A4"/>
          </p15:clr>
        </p15:guide>
        <p15:guide id="16" pos="7401">
          <p15:clr>
            <a:srgbClr val="A4A3A4"/>
          </p15:clr>
        </p15:guide>
        <p15:guide id="17" orient="horz" pos="550">
          <p15:clr>
            <a:srgbClr val="A4A3A4"/>
          </p15:clr>
        </p15:guide>
        <p15:guide id="18" orient="horz" pos="3770">
          <p15:clr>
            <a:srgbClr val="A4A3A4"/>
          </p15:clr>
        </p15:guide>
        <p15:guide id="19" orient="horz" pos="4042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о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453741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4532860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2528" y="2428876"/>
            <a:ext cx="4911722" cy="27749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dirty="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99D117-E9E9-1EA5-BF9F-96490E21C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и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453741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4532860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4941" y="2393619"/>
            <a:ext cx="4986893" cy="3107071"/>
          </a:xfrm>
          <a:prstGeom prst="roundRect">
            <a:avLst>
              <a:gd name="adj" fmla="val 930"/>
            </a:avLst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dirty="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1F37CC-378C-41FE-4BE1-09ACB781B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3146275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3143114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br>
              <a:rPr lang="ru-RU" dirty="0"/>
            </a:br>
            <a:r>
              <a:rPr lang="ru-RU" dirty="0"/>
              <a:t>К ЗАГОЛОВКУ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84220" y="2156496"/>
            <a:ext cx="6356830" cy="364139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dirty="0">
                <a:solidFill>
                  <a:schemeClr val="tx1"/>
                </a:solidFill>
                <a:highlight>
                  <a:srgbClr val="E5E5E5"/>
                </a:highlight>
                <a:latin typeface="RussianRail G Pro" panose="02000503040000020004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8A1D14-A1B6-EF5F-7E25-2D9441C6B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8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868177"/>
            <a:ext cx="8732346" cy="5116698"/>
          </a:xfrm>
        </p:spPr>
        <p:txBody>
          <a:bodyPr anchor="ctr">
            <a:normAutofit/>
          </a:bodyPr>
          <a:lstStyle>
            <a:lvl1pPr marL="0" indent="0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None/>
              <a:defRPr sz="7000" b="0" i="0" spc="0" baseline="0">
                <a:solidFill>
                  <a:schemeClr val="tx1"/>
                </a:solidFill>
                <a:latin typeface="RussianRail G Pro" panose="02000503040000020004" pitchFamily="2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Используйте </a:t>
            </a:r>
            <a:r>
              <a:rPr lang="en-US" dirty="0"/>
              <a:t>Enter </a:t>
            </a:r>
            <a:r>
              <a:rPr lang="ru-RU" dirty="0"/>
              <a:t>для выделения слова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A905702-EA6D-C4D1-FA25-88ADE31D55FE}"/>
              </a:ext>
            </a:extLst>
          </p:cNvPr>
          <p:cNvGrpSpPr/>
          <p:nvPr userDrawn="1"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6" name="Прямоугольник 2">
              <a:extLst>
                <a:ext uri="{FF2B5EF4-FFF2-40B4-BE49-F238E27FC236}">
                  <a16:creationId xmlns="" xmlns:a16="http://schemas.microsoft.com/office/drawing/2014/main" id="{09B901F4-1E4C-DAE6-8553-15F83E4E5D34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2">
              <a:extLst>
                <a:ext uri="{FF2B5EF4-FFF2-40B4-BE49-F238E27FC236}">
                  <a16:creationId xmlns="" xmlns:a16="http://schemas.microsoft.com/office/drawing/2014/main" id="{C45BAEC4-C2CB-6084-EDB2-DC9FA7BA95FA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2">
              <a:extLst>
                <a:ext uri="{FF2B5EF4-FFF2-40B4-BE49-F238E27FC236}">
                  <a16:creationId xmlns="" xmlns:a16="http://schemas.microsoft.com/office/drawing/2014/main" id="{5129BE5B-040E-F018-D674-4AC61354A81E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2">
              <a:extLst>
                <a:ext uri="{FF2B5EF4-FFF2-40B4-BE49-F238E27FC236}">
                  <a16:creationId xmlns="" xmlns:a16="http://schemas.microsoft.com/office/drawing/2014/main" id="{27D5FA13-12DC-EB84-0254-9BF4426324C6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902002-D283-E624-D9DA-7B383F90C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13ABC52-E1E0-66A1-13A3-A0EB1669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208" y="411782"/>
            <a:ext cx="3164891" cy="1047598"/>
          </a:xfrm>
        </p:spPr>
        <p:txBody>
          <a:bodyPr>
            <a:normAutofit/>
          </a:bodyPr>
          <a:lstStyle>
            <a:lvl1pPr marL="0" indent="0">
              <a:buNone/>
              <a:defRPr sz="11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Рисунок 9">
            <a:extLst>
              <a:ext uri="{FF2B5EF4-FFF2-40B4-BE49-F238E27FC236}">
                <a16:creationId xmlns="" xmlns:a16="http://schemas.microsoft.com/office/drawing/2014/main" id="{1A8DF907-A743-DBF9-2DA9-AA98C3C6C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1741" y="441325"/>
            <a:ext cx="871093" cy="5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996DECF-B95A-E87D-0246-C745C5B7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2100" y="5984876"/>
            <a:ext cx="1296988" cy="431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FSRAILWAY Book" panose="020B0503040504020204" pitchFamily="34" charset="0"/>
              </a:defRPr>
            </a:lvl1pPr>
          </a:lstStyle>
          <a:p>
            <a:fld id="{243AA894-2D46-F64A-8351-414ADCB564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A28D07B5-2A36-CE42-5EAC-C298DCA583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363173"/>
            <a:ext cx="6331759" cy="281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11" name="Заголовок 7">
            <a:extLst>
              <a:ext uri="{FF2B5EF4-FFF2-40B4-BE49-F238E27FC236}">
                <a16:creationId xmlns="" xmlns:a16="http://schemas.microsoft.com/office/drawing/2014/main" id="{19A521E3-6372-6A90-D6E8-6AC3BD0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6" y="365126"/>
            <a:ext cx="6331760" cy="1047598"/>
          </a:xfrm>
        </p:spPr>
        <p:txBody>
          <a:bodyPr>
            <a:normAutofit/>
          </a:bodyPr>
          <a:lstStyle>
            <a:lvl1pPr>
              <a:defRPr lang="ru-RU" sz="260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</p:spTree>
    <p:extLst>
      <p:ext uri="{BB962C8B-B14F-4D97-AF65-F5344CB8AC3E}">
        <p14:creationId xmlns:p14="http://schemas.microsoft.com/office/powerpoint/2010/main" val="189069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бор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7">
            <a:extLst>
              <a:ext uri="{FF2B5EF4-FFF2-40B4-BE49-F238E27FC236}">
                <a16:creationId xmlns="" xmlns:a16="http://schemas.microsoft.com/office/drawing/2014/main" id="{19A521E3-6372-6A90-D6E8-6AC3BD0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86731" y="3150321"/>
            <a:ext cx="6096002" cy="436709"/>
          </a:xfrm>
        </p:spPr>
        <p:txBody>
          <a:bodyPr>
            <a:normAutofit/>
          </a:bodyPr>
          <a:lstStyle>
            <a:lvl1pPr algn="r">
              <a:defRPr lang="ru-RU" sz="260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НАБОР ИКОНОК</a:t>
            </a:r>
          </a:p>
        </p:txBody>
      </p:sp>
    </p:spTree>
    <p:extLst>
      <p:ext uri="{BB962C8B-B14F-4D97-AF65-F5344CB8AC3E}">
        <p14:creationId xmlns:p14="http://schemas.microsoft.com/office/powerpoint/2010/main" val="45759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C97775-FD2F-6265-4F61-2B45A067FAE8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ИЗОБРАЖЕНИЯ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11A526D-A299-4107-CD06-BE649F5E11BE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713" y="3426047"/>
            <a:ext cx="659613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829485-7057-A296-5489-4FC388C23ADA}"/>
              </a:ext>
            </a:extLst>
          </p:cNvPr>
          <p:cNvSpPr txBox="1"/>
          <p:nvPr userDrawn="1"/>
        </p:nvSpPr>
        <p:spPr>
          <a:xfrm>
            <a:off x="778459" y="3878871"/>
            <a:ext cx="54943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ИЗОБРАЖЕНИЯ НЕ ИЗ ФОТОБАНКА</a:t>
            </a:r>
            <a:endParaRPr lang="ru-RU" sz="1400" kern="1200" dirty="0">
              <a:solidFill>
                <a:schemeClr val="tx1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При работе со сторонними изображениями необходимо убедиться в их соответствии требованиям Руководства бренда работодателя РЖД</a:t>
            </a:r>
            <a:r>
              <a:rPr lang="ru-RU" sz="1000" b="0" kern="1200" dirty="0">
                <a:solidFill>
                  <a:schemeClr val="accent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(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  <a:hlinkClick r:id="rId2"/>
              </a:rPr>
              <a:t>интернет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/ 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  <a:hlinkClick r:id="rId3"/>
              </a:rPr>
              <a:t>интранет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):</a:t>
            </a:r>
            <a:endParaRPr lang="ru-RU" sz="100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Визуальная концепция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Элементы фирменного стиля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3.1.6 </a:t>
            </a:r>
            <a:r>
              <a:rPr lang="ru-RU" sz="1000" b="1" kern="1200" dirty="0" err="1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Фотостиль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».</a:t>
            </a:r>
            <a:endParaRPr lang="en" sz="10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BD5F1C-060A-6A25-AD60-A3AF59FC16F5}"/>
              </a:ext>
            </a:extLst>
          </p:cNvPr>
          <p:cNvSpPr txBox="1"/>
          <p:nvPr userDrawn="1"/>
        </p:nvSpPr>
        <p:spPr>
          <a:xfrm>
            <a:off x="778460" y="1465118"/>
            <a:ext cx="636783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200" dirty="0">
                <a:latin typeface="RussianRail G Pro Medium" panose="02000503040000020004" pitchFamily="2" charset="0"/>
              </a:rPr>
              <a:t>ФОТОБАНК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Используйте </a:t>
            </a:r>
            <a:r>
              <a:rPr lang="ru-RU" sz="160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фотостиль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, избегайте рисунков и иллюстраций. Изображения доступны в фотобанке (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  <a:hlinkClick r:id="rId4"/>
              </a:rPr>
              <a:t>интернет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/ </a:t>
            </a:r>
            <a:r>
              <a:rPr lang="ru-RU" sz="1600" b="0" kern="1200" dirty="0">
                <a:solidFill>
                  <a:srgbClr val="FF0000"/>
                </a:solidFill>
                <a:latin typeface="FSRAILWAY Book" panose="020B0503040504020204" pitchFamily="34" charset="0"/>
                <a:ea typeface="+mn-ea"/>
                <a:cs typeface="+mn-cs"/>
                <a:hlinkClick r:id="rId5"/>
              </a:rPr>
              <a:t>интранет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</a:t>
            </a:r>
            <a:r>
              <a:rPr lang="en-US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бренда работодателя РЖД: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«</a:t>
            </a:r>
            <a:r>
              <a:rPr lang="ru-RU" sz="16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Исходные файлы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 → «</a:t>
            </a:r>
            <a:r>
              <a:rPr lang="ru-RU" sz="16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03 Фотобанк</a:t>
            </a:r>
            <a:r>
              <a:rPr lang="ru-RU" sz="16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endParaRPr lang="en" sz="160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7886D4E-F7A1-C7DA-4428-9F7E8EF28127}"/>
              </a:ext>
            </a:extLst>
          </p:cNvPr>
          <p:cNvGrpSpPr/>
          <p:nvPr userDrawn="1"/>
        </p:nvGrpSpPr>
        <p:grpSpPr>
          <a:xfrm>
            <a:off x="778459" y="5255025"/>
            <a:ext cx="6367830" cy="923330"/>
            <a:chOff x="778459" y="4546001"/>
            <a:chExt cx="6367830" cy="92333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AC22250-DECC-5B2A-F533-554FCF0933B5}"/>
                </a:ext>
              </a:extLst>
            </p:cNvPr>
            <p:cNvSpPr txBox="1"/>
            <p:nvPr userDrawn="1"/>
          </p:nvSpPr>
          <p:spPr>
            <a:xfrm>
              <a:off x="778459" y="4546001"/>
              <a:ext cx="63678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1200" spc="200" dirty="0">
                  <a:solidFill>
                    <a:schemeClr val="tx1"/>
                  </a:solidFill>
                  <a:latin typeface="RussianRail G Pro Medium" panose="02000503040000020004" pitchFamily="2" charset="0"/>
                  <a:ea typeface="+mn-ea"/>
                  <a:cs typeface="+mn-cs"/>
                </a:rPr>
                <a:t>ВЕС ИЗОБРАЖЕНИЙ</a:t>
              </a:r>
              <a:endParaRPr lang="ru-RU" sz="140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Изображения могут замедлять работу </a:t>
              </a:r>
              <a:r>
                <a:rPr lang="en-US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PowerPoint</a:t>
              </a: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в силу большого веса или ограниченных характеристик ПК. Выделите изображение и оптимизируйте его: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«</a:t>
              </a:r>
              <a:r>
                <a:rPr lang="ru-RU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Формат рисунка</a:t>
              </a:r>
              <a:r>
                <a:rPr lang="ru-RU" sz="1000" b="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»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</a:t>
              </a:r>
              <a:r>
                <a:rPr lang="ru-RU" sz="1000" b="0" i="0" dirty="0">
                  <a:solidFill>
                    <a:srgbClr val="333333"/>
                  </a:solidFill>
                  <a:effectLst/>
                  <a:latin typeface="YS Text"/>
                </a:rPr>
                <a:t>→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«        </a:t>
              </a:r>
              <a:r>
                <a:rPr lang="ru-RU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Сжать рисунки</a:t>
              </a:r>
              <a:r>
                <a:rPr lang="ru-RU" sz="1000" b="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»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</a:t>
              </a:r>
              <a:r>
                <a:rPr lang="ru-RU" sz="1000" b="0" i="0" dirty="0">
                  <a:solidFill>
                    <a:srgbClr val="333333"/>
                  </a:solidFill>
                  <a:effectLst/>
                  <a:latin typeface="YS Text"/>
                </a:rPr>
                <a:t>→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«</a:t>
              </a:r>
              <a:r>
                <a:rPr lang="ru-RU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Применить к… выделенным рисункам</a:t>
              </a:r>
              <a:r>
                <a:rPr lang="ru-RU" sz="1000" b="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»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</a:t>
              </a:r>
              <a:r>
                <a:rPr lang="ru-RU" sz="1000" b="0" i="0" dirty="0">
                  <a:solidFill>
                    <a:srgbClr val="333333"/>
                  </a:solidFill>
                  <a:effectLst/>
                  <a:latin typeface="YS Text"/>
                </a:rPr>
                <a:t>→</a:t>
              </a:r>
              <a:r>
                <a:rPr lang="ru-RU" sz="1000" b="0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«</a:t>
              </a:r>
              <a:r>
                <a:rPr lang="ru-RU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ОК</a:t>
              </a:r>
              <a:r>
                <a:rPr lang="ru-RU" sz="1000" b="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».</a:t>
              </a:r>
              <a:endParaRPr lang="en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6CA6C224-8972-69A8-D464-9451F5A30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0978" y="5250560"/>
              <a:ext cx="210796" cy="183714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D007BEE-5018-D950-95B6-9748F02ECD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439" y="1297004"/>
            <a:ext cx="2741315" cy="48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9AAE3101-9A5E-E5F6-29D9-82E22A82E807}"/>
              </a:ext>
            </a:extLst>
          </p:cNvPr>
          <p:cNvGrpSpPr/>
          <p:nvPr userDrawn="1"/>
        </p:nvGrpSpPr>
        <p:grpSpPr>
          <a:xfrm>
            <a:off x="874713" y="4646255"/>
            <a:ext cx="3459777" cy="431800"/>
            <a:chOff x="874713" y="4542971"/>
            <a:chExt cx="3459777" cy="43180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744D6079-4EC1-DE5B-81C1-481A2214DE2E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0AB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01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A4D9855B-78C7-C5F2-5179-04DFE76805BD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8EE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02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042D315-90C6-D80C-CFE6-DCE9C49D3713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ECF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RussianRail G Pro Medium" panose="02000503040000020004" pitchFamily="2" charset="0"/>
              </a:endParaRPr>
            </a:p>
          </p:txBody>
        </p:sp>
      </p:grpSp>
      <p:sp>
        <p:nvSpPr>
          <p:cNvPr id="36" name="Объект 2">
            <a:extLst>
              <a:ext uri="{FF2B5EF4-FFF2-40B4-BE49-F238E27FC236}">
                <a16:creationId xmlns="" xmlns:a16="http://schemas.microsoft.com/office/drawing/2014/main" id="{A4D17CB1-9ACD-4997-2711-C123D4298470}"/>
              </a:ext>
            </a:extLst>
          </p:cNvPr>
          <p:cNvSpPr txBox="1">
            <a:spLocks/>
          </p:cNvSpPr>
          <p:nvPr userDrawn="1"/>
        </p:nvSpPr>
        <p:spPr>
          <a:xfrm>
            <a:off x="768837" y="4149778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ОФИСНЫЕ РАБОТНИКИ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9C3ECFC4-01A4-DAA1-A1ED-20438E3A29DE}"/>
              </a:ext>
            </a:extLst>
          </p:cNvPr>
          <p:cNvGrpSpPr/>
          <p:nvPr userDrawn="1"/>
        </p:nvGrpSpPr>
        <p:grpSpPr>
          <a:xfrm>
            <a:off x="874713" y="1875508"/>
            <a:ext cx="3459777" cy="431800"/>
            <a:chOff x="874713" y="4542971"/>
            <a:chExt cx="3459777" cy="431800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F358D995-6E9B-CAEA-6CB8-6D6DD7EBE620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FF87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01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564014E5-5795-1EF4-4A79-926B6CCF1DDA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E59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02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47335925-E826-E7F5-5292-5BC87F5DB16B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FFD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RussianRail G Pro Medium" panose="02000503040000020004" pitchFamily="2" charset="0"/>
              </a:endParaRPr>
            </a:p>
          </p:txBody>
        </p:sp>
      </p:grpSp>
      <p:sp>
        <p:nvSpPr>
          <p:cNvPr id="42" name="Объект 2">
            <a:extLst>
              <a:ext uri="{FF2B5EF4-FFF2-40B4-BE49-F238E27FC236}">
                <a16:creationId xmlns="" xmlns:a16="http://schemas.microsoft.com/office/drawing/2014/main" id="{2A239AAF-780C-2540-1433-47A4B3798950}"/>
              </a:ext>
            </a:extLst>
          </p:cNvPr>
          <p:cNvSpPr txBox="1">
            <a:spLocks/>
          </p:cNvSpPr>
          <p:nvPr userDrawn="1"/>
        </p:nvSpPr>
        <p:spPr>
          <a:xfrm>
            <a:off x="768837" y="1379031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РАБОЧИЕ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79CB7E4D-4A3F-A5FE-8FE3-B96EB91FFE5B}"/>
              </a:ext>
            </a:extLst>
          </p:cNvPr>
          <p:cNvGrpSpPr/>
          <p:nvPr userDrawn="1"/>
        </p:nvGrpSpPr>
        <p:grpSpPr>
          <a:xfrm>
            <a:off x="5339009" y="4646255"/>
            <a:ext cx="3459777" cy="431800"/>
            <a:chOff x="874713" y="4542971"/>
            <a:chExt cx="3459777" cy="43180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D35F92FA-4EBF-D2E8-C09F-081293E90934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4B6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01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3DB939B9-C55E-23DF-D45C-8CFC14AF183D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8A9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02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F18F18C6-8A74-CE88-8D5B-561CD6E7041C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C7C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RussianRail G Pro Medium" panose="02000503040000020004" pitchFamily="2" charset="0"/>
              </a:endParaRPr>
            </a:p>
          </p:txBody>
        </p:sp>
      </p:grpSp>
      <p:sp>
        <p:nvSpPr>
          <p:cNvPr id="48" name="Объект 2">
            <a:extLst>
              <a:ext uri="{FF2B5EF4-FFF2-40B4-BE49-F238E27FC236}">
                <a16:creationId xmlns="" xmlns:a16="http://schemas.microsoft.com/office/drawing/2014/main" id="{6FE28D85-55BE-F4D6-3001-F9F5E02C33DC}"/>
              </a:ext>
            </a:extLst>
          </p:cNvPr>
          <p:cNvSpPr txBox="1">
            <a:spLocks/>
          </p:cNvSpPr>
          <p:nvPr userDrawn="1"/>
        </p:nvSpPr>
        <p:spPr>
          <a:xfrm>
            <a:off x="5233133" y="4149778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СТУДЕНТЫ И МОЛОДЕЖЬ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2457BB18-E195-6E19-90DD-3904DB737853}"/>
              </a:ext>
            </a:extLst>
          </p:cNvPr>
          <p:cNvGrpSpPr/>
          <p:nvPr userDrawn="1"/>
        </p:nvGrpSpPr>
        <p:grpSpPr>
          <a:xfrm>
            <a:off x="5339009" y="1875508"/>
            <a:ext cx="3459777" cy="431800"/>
            <a:chOff x="874713" y="4542971"/>
            <a:chExt cx="3459777" cy="431800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A44F2D54-BF56-79BF-6C42-8223A93E6F2C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01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A9254CAC-6A06-4D7F-C725-D5765D2BE508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642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RussianRail G Pro Medium" panose="02000503040000020004" pitchFamily="2" charset="0"/>
                </a:rPr>
                <a:t>02</a:t>
              </a:r>
              <a:endParaRPr lang="ru-RU" sz="1200" spc="150" dirty="0">
                <a:latin typeface="RussianRail G Pro Medium" panose="02000503040000020004" pitchFamily="2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AFAAD768-16CF-7D68-9FB6-4E4A10D3F4DD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FF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RussianRail G Pro Medium" panose="02000503040000020004" pitchFamily="2" charset="0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="" xmlns:a16="http://schemas.microsoft.com/office/drawing/2014/main" id="{6B8B0E58-3A01-4429-B477-C2B68DE7A535}"/>
              </a:ext>
            </a:extLst>
          </p:cNvPr>
          <p:cNvSpPr txBox="1">
            <a:spLocks/>
          </p:cNvSpPr>
          <p:nvPr userDrawn="1"/>
        </p:nvSpPr>
        <p:spPr>
          <a:xfrm>
            <a:off x="5233133" y="1379031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ИТ-СПЕЦИАЛИСТЫ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93A841A-DB23-A362-B496-85DDD1C1D359}"/>
              </a:ext>
            </a:extLst>
          </p:cNvPr>
          <p:cNvSpPr txBox="1"/>
          <p:nvPr userDrawn="1"/>
        </p:nvSpPr>
        <p:spPr>
          <a:xfrm>
            <a:off x="768837" y="312103"/>
            <a:ext cx="6280950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ЦВЕТОВАЯ ПАЛИТРА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0A705C-E75E-0065-34EC-490AA0B7B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92" y="2521197"/>
            <a:ext cx="1814971" cy="1080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229C46-814E-97F0-A489-CE75F6959412}"/>
              </a:ext>
            </a:extLst>
          </p:cNvPr>
          <p:cNvSpPr txBox="1"/>
          <p:nvPr userDrawn="1"/>
        </p:nvSpPr>
        <p:spPr>
          <a:xfrm>
            <a:off x="9601201" y="1379031"/>
            <a:ext cx="2253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Официальные цвета бренда работодателя отмечены цифрой 01. Они доступны</a:t>
            </a:r>
            <a:b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в палитре цветов</a:t>
            </a:r>
            <a:b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во вкладке «</a:t>
            </a:r>
            <a:r>
              <a:rPr lang="ru-RU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Главная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4BF8C3-193F-8F1E-26A3-DF9E60812102}"/>
              </a:ext>
            </a:extLst>
          </p:cNvPr>
          <p:cNvSpPr txBox="1"/>
          <p:nvPr userDrawn="1"/>
        </p:nvSpPr>
        <p:spPr>
          <a:xfrm>
            <a:off x="9601201" y="3661826"/>
            <a:ext cx="2334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Цвета 02 и 03 являются вспомогательным</a:t>
            </a:r>
            <a:b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для инфографики, графиков</a:t>
            </a:r>
            <a:b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 диаграмм и используются исключительно в презентациях.</a:t>
            </a:r>
          </a:p>
        </p:txBody>
      </p:sp>
      <p:graphicFrame>
        <p:nvGraphicFramePr>
          <p:cNvPr id="8" name="Таблица 157">
            <a:extLst>
              <a:ext uri="{FF2B5EF4-FFF2-40B4-BE49-F238E27FC236}">
                <a16:creationId xmlns="" xmlns:a16="http://schemas.microsoft.com/office/drawing/2014/main" id="{EEF23A5B-0DEC-30EE-BB4A-D202ED0A61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7590642"/>
              </p:ext>
            </p:extLst>
          </p:nvPr>
        </p:nvGraphicFramePr>
        <p:xfrm>
          <a:off x="877191" y="5181339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#</a:t>
                      </a:r>
                      <a:endParaRPr lang="ru-RU" sz="1100" dirty="0"/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0AB773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8EE047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ECF0D3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R</a:t>
                      </a:r>
                      <a:endParaRPr lang="ru-RU" sz="1100" dirty="0"/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142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236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224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240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B</a:t>
                      </a:r>
                      <a:endParaRPr lang="ru-RU" sz="1100" spc="200" dirty="0">
                        <a:latin typeface="RussianRail G Pro Medium" panose="02000503040000020004" pitchFamily="2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115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211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9" name="Таблица 157">
            <a:extLst>
              <a:ext uri="{FF2B5EF4-FFF2-40B4-BE49-F238E27FC236}">
                <a16:creationId xmlns="" xmlns:a16="http://schemas.microsoft.com/office/drawing/2014/main" id="{9FFC08B4-1CCE-82B4-1E69-2CEF9ACB8F1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28235804"/>
              </p:ext>
            </p:extLst>
          </p:nvPr>
        </p:nvGraphicFramePr>
        <p:xfrm>
          <a:off x="877191" y="2410592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#</a:t>
                      </a:r>
                      <a:endParaRPr lang="ru-RU" sz="1100" dirty="0"/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FF8710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E59B5E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FFD9B7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R</a:t>
                      </a:r>
                      <a:endParaRPr lang="ru-RU" sz="1100" dirty="0"/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229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135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217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B</a:t>
                      </a:r>
                      <a:endParaRPr lang="ru-RU" sz="1100" spc="200" dirty="0">
                        <a:latin typeface="RussianRail G Pro Medium" panose="02000503040000020004" pitchFamily="2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94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10" name="Таблица 157">
            <a:extLst>
              <a:ext uri="{FF2B5EF4-FFF2-40B4-BE49-F238E27FC236}">
                <a16:creationId xmlns="" xmlns:a16="http://schemas.microsoft.com/office/drawing/2014/main" id="{36AF0B96-ECDD-71F0-AA5B-8BE7B60B999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1475468"/>
              </p:ext>
            </p:extLst>
          </p:nvPr>
        </p:nvGraphicFramePr>
        <p:xfrm>
          <a:off x="5350885" y="5181339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#</a:t>
                      </a:r>
                      <a:endParaRPr lang="ru-RU" sz="1100" dirty="0"/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4B66CA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8A91A5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C7CAD3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R</a:t>
                      </a:r>
                      <a:endParaRPr lang="ru-RU" sz="1100" dirty="0"/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145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B</a:t>
                      </a:r>
                      <a:endParaRPr lang="ru-RU" sz="1100" spc="200" dirty="0">
                        <a:latin typeface="RussianRail G Pro Medium" panose="02000503040000020004" pitchFamily="2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211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11" name="Таблица 157">
            <a:extLst>
              <a:ext uri="{FF2B5EF4-FFF2-40B4-BE49-F238E27FC236}">
                <a16:creationId xmlns="" xmlns:a16="http://schemas.microsoft.com/office/drawing/2014/main" id="{66464E63-DB6A-DC6B-EA3A-029C93646F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0296461"/>
              </p:ext>
            </p:extLst>
          </p:nvPr>
        </p:nvGraphicFramePr>
        <p:xfrm>
          <a:off x="5350885" y="2410592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#</a:t>
                      </a:r>
                      <a:endParaRPr lang="ru-RU" sz="1100" dirty="0"/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9B3DC3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6421CD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FFD7FF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R</a:t>
                      </a:r>
                      <a:endParaRPr lang="ru-RU" sz="1100" dirty="0"/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61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215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200" dirty="0">
                          <a:latin typeface="RussianRail G Pro Medium" panose="02000503040000020004" pitchFamily="2" charset="0"/>
                        </a:rPr>
                        <a:t>B</a:t>
                      </a:r>
                      <a:endParaRPr lang="ru-RU" sz="1100" spc="200" dirty="0">
                        <a:latin typeface="RussianRail G Pro Medium" panose="02000503040000020004" pitchFamily="2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195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205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RAILWAY Book" panose="020B0503040504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34271A7-8A5F-D8F5-3ECF-F5B527FCE92A}"/>
              </a:ext>
            </a:extLst>
          </p:cNvPr>
          <p:cNvCxnSpPr>
            <a:cxnSpLocks/>
          </p:cNvCxnSpPr>
          <p:nvPr userDrawn="1"/>
        </p:nvCxnSpPr>
        <p:spPr>
          <a:xfrm>
            <a:off x="9687492" y="4680177"/>
            <a:ext cx="206534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3F71B4-FCC1-CF42-03DB-23CFACB1EE1C}"/>
              </a:ext>
            </a:extLst>
          </p:cNvPr>
          <p:cNvSpPr txBox="1"/>
          <p:nvPr userDrawn="1"/>
        </p:nvSpPr>
        <p:spPr>
          <a:xfrm>
            <a:off x="9601201" y="4836755"/>
            <a:ext cx="2334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0" kern="1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RGB</a:t>
            </a:r>
            <a:endParaRPr lang="ru-RU" sz="1200" b="0" i="0" kern="1200" dirty="0">
              <a:solidFill>
                <a:schemeClr val="tx1"/>
              </a:solidFill>
              <a:latin typeface="RussianRail G Pro Medium" panose="02000503040000020004" pitchFamily="2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Кодировки 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(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красный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,</a:t>
            </a:r>
            <a:b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(зеленый) и 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(синий) указываются в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 шрифта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en-US" sz="1000" b="0" i="0" kern="1200" dirty="0">
                <a:solidFill>
                  <a:srgbClr val="3C3C3B"/>
                </a:solidFill>
                <a:effectLst/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en-US" sz="1000" b="0" i="0" kern="1200" dirty="0">
                <a:solidFill>
                  <a:srgbClr val="3C3C3B"/>
                </a:solidFill>
                <a:effectLst/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Другие цвета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Спектр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».</a:t>
            </a:r>
          </a:p>
          <a:p>
            <a:pPr>
              <a:spcAft>
                <a:spcPts val="600"/>
              </a:spcAft>
            </a:pP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В версии 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PowerPoint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2019 года</a:t>
            </a:r>
            <a:b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 выше также есть возможность указать шестнадцатеричный код через знак «</a:t>
            </a:r>
            <a:r>
              <a:rPr lang="en-US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#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55531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риф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FE035B-F71E-D87A-A15D-BFB2F420D316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ШРИФТЫ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463EC2-66C9-F132-8743-7E183BA94624}"/>
              </a:ext>
            </a:extLst>
          </p:cNvPr>
          <p:cNvSpPr txBox="1"/>
          <p:nvPr userDrawn="1"/>
        </p:nvSpPr>
        <p:spPr>
          <a:xfrm>
            <a:off x="768836" y="1348551"/>
            <a:ext cx="41519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200" dirty="0">
                <a:latin typeface="RussianRail G Pro Medium" panose="02000503040000020004" pitchFamily="2" charset="0"/>
              </a:rPr>
              <a:t>RUSSIANRAIL G </a:t>
            </a:r>
            <a:r>
              <a:rPr lang="en-US" sz="1800" b="0" spc="200" dirty="0">
                <a:latin typeface="RussianRail G Pro Medium" panose="02000503040000020004" pitchFamily="2" charset="0"/>
              </a:rPr>
              <a:t>PRO</a:t>
            </a:r>
            <a:endParaRPr lang="ru-RU" sz="1800" b="0" spc="200" dirty="0">
              <a:latin typeface="RussianRail G Pro Medium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используется для заголовков, подзаголовков</a:t>
            </a:r>
            <a:b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 небольших блоков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461BF5-F595-5D31-F750-5905A3CD2D7D}"/>
              </a:ext>
            </a:extLst>
          </p:cNvPr>
          <p:cNvSpPr txBox="1"/>
          <p:nvPr userDrawn="1"/>
        </p:nvSpPr>
        <p:spPr>
          <a:xfrm>
            <a:off x="7271235" y="1348551"/>
            <a:ext cx="34232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200" dirty="0">
                <a:latin typeface="RussianRail G Pro Medium" panose="02000503040000020004" pitchFamily="2" charset="0"/>
              </a:rPr>
              <a:t>FSRAILWAY BOOK</a:t>
            </a:r>
          </a:p>
          <a:p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шрифт для наборного текста (абзацев)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277F8BA-96EE-9E74-AEE4-3C1C0C58542C}"/>
              </a:ext>
            </a:extLst>
          </p:cNvPr>
          <p:cNvCxnSpPr>
            <a:cxnSpLocks/>
          </p:cNvCxnSpPr>
          <p:nvPr userDrawn="1"/>
        </p:nvCxnSpPr>
        <p:spPr>
          <a:xfrm>
            <a:off x="6959600" y="1381586"/>
            <a:ext cx="0" cy="50350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BC3C09A-402E-ADC3-E943-B069850267F4}"/>
              </a:ext>
            </a:extLst>
          </p:cNvPr>
          <p:cNvGrpSpPr/>
          <p:nvPr userDrawn="1"/>
        </p:nvGrpSpPr>
        <p:grpSpPr>
          <a:xfrm>
            <a:off x="768835" y="2320221"/>
            <a:ext cx="5503947" cy="1835080"/>
            <a:chOff x="768835" y="2235039"/>
            <a:chExt cx="5503947" cy="1835080"/>
          </a:xfrm>
        </p:grpSpPr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07ABFFCF-E73B-CC7C-F635-E99EBDBAE75A}"/>
                </a:ext>
              </a:extLst>
            </p:cNvPr>
            <p:cNvGrpSpPr/>
            <p:nvPr userDrawn="1"/>
          </p:nvGrpSpPr>
          <p:grpSpPr>
            <a:xfrm>
              <a:off x="947708" y="2813750"/>
              <a:ext cx="4284693" cy="1256369"/>
              <a:chOff x="947708" y="2878049"/>
              <a:chExt cx="4284693" cy="1256369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="" xmlns:a16="http://schemas.microsoft.com/office/drawing/2014/main" id="{C68BDB78-2845-0BD7-A89D-D464021CB200}"/>
                  </a:ext>
                </a:extLst>
              </p:cNvPr>
              <p:cNvGrpSpPr/>
              <p:nvPr userDrawn="1"/>
            </p:nvGrpSpPr>
            <p:grpSpPr>
              <a:xfrm>
                <a:off x="3539323" y="2878050"/>
                <a:ext cx="1693078" cy="1256368"/>
                <a:chOff x="3746472" y="2700531"/>
                <a:chExt cx="1693078" cy="1256368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="" xmlns:a16="http://schemas.microsoft.com/office/drawing/2014/main" id="{F5FE0A42-F2AD-2B35-0A46-720798146D67}"/>
                    </a:ext>
                  </a:extLst>
                </p:cNvPr>
                <p:cNvSpPr txBox="1"/>
                <p:nvPr userDrawn="1"/>
              </p:nvSpPr>
              <p:spPr>
                <a:xfrm>
                  <a:off x="3819996" y="3679900"/>
                  <a:ext cx="15460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200" b="0" i="0" spc="100" baseline="0" dirty="0">
                      <a:solidFill>
                        <a:schemeClr val="accent3"/>
                      </a:solidFill>
                      <a:latin typeface="RussianRail G Pro" panose="02000503040000020004" pitchFamily="2" charset="0"/>
                    </a:rPr>
                    <a:t>КОРРЕКТНОЕ</a:t>
                  </a:r>
                </a:p>
              </p:txBody>
            </p:sp>
            <p:pic>
              <p:nvPicPr>
                <p:cNvPr id="6" name="Рисунок 5">
                  <a:extLst>
                    <a:ext uri="{FF2B5EF4-FFF2-40B4-BE49-F238E27FC236}">
                      <a16:creationId xmlns="" xmlns:a16="http://schemas.microsoft.com/office/drawing/2014/main" id="{1D3257CE-AEFF-12FC-F00E-F180DB657DB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6472" y="2700531"/>
                  <a:ext cx="1693078" cy="8242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Группа 6">
                <a:extLst>
                  <a:ext uri="{FF2B5EF4-FFF2-40B4-BE49-F238E27FC236}">
                    <a16:creationId xmlns="" xmlns:a16="http://schemas.microsoft.com/office/drawing/2014/main" id="{53CFD4E5-17CA-A273-A730-C351C35FC5F3}"/>
                  </a:ext>
                </a:extLst>
              </p:cNvPr>
              <p:cNvGrpSpPr/>
              <p:nvPr userDrawn="1"/>
            </p:nvGrpSpPr>
            <p:grpSpPr>
              <a:xfrm>
                <a:off x="947708" y="2878049"/>
                <a:ext cx="1792870" cy="1256369"/>
                <a:chOff x="820117" y="2700530"/>
                <a:chExt cx="1792870" cy="125636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45C78FC6-96D2-F954-4897-4713C5897A7B}"/>
                    </a:ext>
                  </a:extLst>
                </p:cNvPr>
                <p:cNvSpPr txBox="1"/>
                <p:nvPr userDrawn="1"/>
              </p:nvSpPr>
              <p:spPr>
                <a:xfrm>
                  <a:off x="943537" y="3679900"/>
                  <a:ext cx="15460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ru-RU" sz="1200" b="0" i="0" spc="100" baseline="0" dirty="0">
                      <a:solidFill>
                        <a:schemeClr val="tx1"/>
                      </a:solidFill>
                      <a:latin typeface="RussianRail G Pro" panose="02000503040000020004" pitchFamily="2" charset="0"/>
                    </a:rPr>
                    <a:t>НЕКОРРЕКТНОЕ</a:t>
                  </a:r>
                </a:p>
              </p:txBody>
            </p:sp>
            <p:pic>
              <p:nvPicPr>
                <p:cNvPr id="14" name="Рисунок 13">
                  <a:extLst>
                    <a:ext uri="{FF2B5EF4-FFF2-40B4-BE49-F238E27FC236}">
                      <a16:creationId xmlns="" xmlns:a16="http://schemas.microsoft.com/office/drawing/2014/main" id="{33FF20AE-7B9D-E9AB-4D79-17D087D518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0117" y="2700530"/>
                  <a:ext cx="1792870" cy="854476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7199271-E9DF-CD7B-AF42-A551E5D3A11D}"/>
                </a:ext>
              </a:extLst>
            </p:cNvPr>
            <p:cNvSpPr txBox="1"/>
            <p:nvPr userDrawn="1"/>
          </p:nvSpPr>
          <p:spPr>
            <a:xfrm>
              <a:off x="768835" y="2235039"/>
              <a:ext cx="550394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spc="20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БУКВЫ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убедитесь в корректном отображении букв шрифта в каждом из его пяти начертаний: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2A73F7F-4AD0-15AE-C126-2D95A6B3AA8A}"/>
              </a:ext>
            </a:extLst>
          </p:cNvPr>
          <p:cNvSpPr txBox="1"/>
          <p:nvPr userDrawn="1"/>
        </p:nvSpPr>
        <p:spPr>
          <a:xfrm>
            <a:off x="768835" y="4388307"/>
            <a:ext cx="573254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Убедиться в корректности отображения букв можно также с помощью</a:t>
            </a:r>
            <a:b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  <a:hlinkClick r:id="rId4"/>
              </a:rPr>
              <a:t>официального брендбука</a:t>
            </a:r>
            <a:r>
              <a:rPr lang="ru-RU" sz="10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ОАО «РЖД»: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Базовые элементы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Корпоративные шрифты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en-US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i="0" dirty="0">
                <a:solidFill>
                  <a:srgbClr val="333333"/>
                </a:solidFill>
                <a:effectLst/>
                <a:latin typeface="YS Text"/>
              </a:rPr>
              <a:t>→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«</a:t>
            </a:r>
            <a:r>
              <a:rPr lang="ru-RU" sz="10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Шрифты </a:t>
            </a:r>
            <a:r>
              <a:rPr lang="en" sz="1000" b="1" kern="1200" dirty="0" err="1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RussianRail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</a:t>
            </a:r>
            <a:r>
              <a:rPr lang="en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 </a:t>
            </a:r>
            <a:r>
              <a:rPr lang="ru-RU" sz="10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(стр. 23)</a:t>
            </a:r>
            <a:endParaRPr lang="en" sz="10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C1982E-FA33-F447-A9C6-29F8ED03B2E3}"/>
              </a:ext>
            </a:extLst>
          </p:cNvPr>
          <p:cNvSpPr txBox="1"/>
          <p:nvPr userDrawn="1"/>
        </p:nvSpPr>
        <p:spPr>
          <a:xfrm>
            <a:off x="768836" y="5252254"/>
            <a:ext cx="5503946" cy="11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СПОСОБЫ РЕШЕНИЯ ПРОБЛЕМЫ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если шрифт отображается</a:t>
            </a:r>
            <a:r>
              <a:rPr lang="en-US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неправильно, оставьте заявку в ЕСПП на замену некорректной версии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самостоятельно удалите неправильную версию шрифта и установите корректную</a:t>
            </a:r>
          </a:p>
          <a:p>
            <a:pPr marL="184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(скачать шрифт можно с </a:t>
            </a:r>
            <a:r>
              <a:rPr lang="ru-RU" sz="800" b="0" kern="1200" dirty="0">
                <a:solidFill>
                  <a:schemeClr val="accent1"/>
                </a:solidFill>
                <a:latin typeface="FSRAILWAY Book" panose="020B0503040504020204" pitchFamily="34" charset="0"/>
                <a:ea typeface="+mn-ea"/>
                <a:cs typeface="+mn-cs"/>
                <a:hlinkClick r:id="rId5"/>
              </a:rPr>
              <a:t>официального сайта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или из «</a:t>
            </a:r>
            <a:r>
              <a:rPr lang="ru-RU" sz="8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Исходных файлов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» Руководства бренда работодателя РЖД</a:t>
            </a:r>
            <a:r>
              <a:rPr lang="ru-RU" sz="800" b="0" kern="1200" dirty="0">
                <a:solidFill>
                  <a:schemeClr val="accent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(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  <a:hlinkClick r:id="rId6"/>
              </a:rPr>
              <a:t>интернет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/ 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  <a:hlinkClick r:id="rId7"/>
              </a:rPr>
              <a:t>интранет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): «</a:t>
            </a:r>
            <a:r>
              <a:rPr lang="ru-RU" sz="8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01 Базовые элементы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» </a:t>
            </a:r>
            <a:r>
              <a:rPr lang="ru-RU" sz="800" b="0" i="0" dirty="0">
                <a:solidFill>
                  <a:srgbClr val="333333"/>
                </a:solidFill>
                <a:effectLst/>
                <a:latin typeface="YS Text"/>
              </a:rPr>
              <a:t>→ 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«</a:t>
            </a:r>
            <a:r>
              <a:rPr lang="ru-RU" sz="8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03 Шрифты</a:t>
            </a:r>
            <a:r>
              <a:rPr lang="ru-RU" sz="8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»)</a:t>
            </a:r>
            <a:endParaRPr lang="ru-RU" sz="1000" b="0" kern="1200" dirty="0">
              <a:solidFill>
                <a:schemeClr val="tx1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A5F67D11-DC84-C1A3-EA03-EAB5A6BBBEB1}"/>
              </a:ext>
            </a:extLst>
          </p:cNvPr>
          <p:cNvGrpSpPr/>
          <p:nvPr userDrawn="1"/>
        </p:nvGrpSpPr>
        <p:grpSpPr>
          <a:xfrm>
            <a:off x="7271236" y="2158420"/>
            <a:ext cx="3764933" cy="1800063"/>
            <a:chOff x="7271236" y="2273651"/>
            <a:chExt cx="3764933" cy="180006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FCD1C7F-54AE-B5C3-7B52-040DE93A4F23}"/>
                </a:ext>
              </a:extLst>
            </p:cNvPr>
            <p:cNvSpPr txBox="1"/>
            <p:nvPr userDrawn="1"/>
          </p:nvSpPr>
          <p:spPr>
            <a:xfrm>
              <a:off x="7271236" y="2273651"/>
              <a:ext cx="3764933" cy="112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spc="200" dirty="0">
                  <a:solidFill>
                    <a:schemeClr val="tx1"/>
                  </a:solidFill>
                  <a:latin typeface="RussianRail G Pro Medium" panose="02000503040000020004" pitchFamily="2" charset="0"/>
                </a:rPr>
                <a:t>ЖИРНОЕ НАЧЕРТАНИЕ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по возможности избегайте начертания </a:t>
              </a:r>
              <a:r>
                <a:rPr lang="en-US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Bold</a:t>
              </a: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шрифта </a:t>
              </a:r>
              <a:r>
                <a:rPr lang="en-US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FSRAILWAY</a:t>
              </a:r>
              <a:r>
                <a:rPr lang="en-US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 </a:t>
              </a: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(особенно в цифрах) ввиду его излишней жирности.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Вместо этого используйте полужирный режим в области редактирования текста во вкладке </a:t>
              </a:r>
              <a:r>
                <a:rPr lang="ru-RU" sz="1000" b="1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«</a:t>
              </a:r>
              <a:r>
                <a:rPr lang="ru-RU" sz="1000" b="1" kern="1200" dirty="0">
                  <a:solidFill>
                    <a:schemeClr val="tx1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Главная</a:t>
              </a:r>
              <a:r>
                <a:rPr lang="ru-RU" sz="1000" b="1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»</a:t>
              </a:r>
              <a:r>
                <a:rPr lang="ru-RU" sz="1000" kern="1200" dirty="0">
                  <a:solidFill>
                    <a:srgbClr val="3C3C3B"/>
                  </a:solidFill>
                  <a:latin typeface="FSRAILWAY Book" panose="020B0503040504020204" pitchFamily="34" charset="0"/>
                  <a:ea typeface="+mn-ea"/>
                  <a:cs typeface="+mn-cs"/>
                </a:rPr>
                <a:t>: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9D985E54-91D5-C3D1-1090-71915CDBCA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2789" y="3502143"/>
              <a:ext cx="1256104" cy="57157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4495D45-4E74-C68A-810E-CCE03131868E}"/>
              </a:ext>
            </a:extLst>
          </p:cNvPr>
          <p:cNvSpPr txBox="1"/>
          <p:nvPr userDrawn="1"/>
        </p:nvSpPr>
        <p:spPr>
          <a:xfrm>
            <a:off x="7271237" y="4214354"/>
            <a:ext cx="3595746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200" dirty="0">
                <a:solidFill>
                  <a:schemeClr val="tx1"/>
                </a:solidFill>
                <a:latin typeface="RussianRail G Pro Medium" panose="02000503040000020004" pitchFamily="2" charset="0"/>
              </a:rPr>
              <a:t>ЦВЕТ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используйте темно-серый цвет для наборного текста: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60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60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60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используйте черный цвет и полужирный режим для слов, которые необходимо выделить (например, </a:t>
            </a:r>
            <a:r>
              <a:rPr lang="ru-RU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вот так</a:t>
            </a: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91618C9-9E2C-0927-7839-154E2C3151F1}"/>
              </a:ext>
            </a:extLst>
          </p:cNvPr>
          <p:cNvSpPr txBox="1"/>
          <p:nvPr userDrawn="1"/>
        </p:nvSpPr>
        <p:spPr>
          <a:xfrm>
            <a:off x="7271236" y="5657731"/>
            <a:ext cx="3764929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200" dirty="0">
                <a:solidFill>
                  <a:schemeClr val="tx1"/>
                </a:solidFill>
                <a:latin typeface="RussianRail G Pro Medium" panose="02000503040000020004" pitchFamily="2" charset="0"/>
              </a:rPr>
              <a:t>БУЛИТЫ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используйте квадратные </a:t>
            </a:r>
            <a:r>
              <a:rPr lang="ru-RU" sz="105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булиты</a:t>
            </a:r>
            <a:endParaRPr lang="en-US" sz="1050" b="1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F7F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 </a:t>
            </a:r>
            <a:r>
              <a:rPr lang="ru-RU" sz="105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булитов</a:t>
            </a: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: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127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127 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05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127 </a:t>
            </a:r>
            <a:r>
              <a:rPr lang="en" sz="1050" b="1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</a:t>
            </a:r>
            <a:r>
              <a:rPr lang="ru-RU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серый</a:t>
            </a:r>
            <a:r>
              <a:rPr lang="en-US" sz="105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</a:t>
            </a:r>
            <a:endParaRPr lang="ru-RU" sz="1050" b="1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0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к создать 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FE035B-F71E-D87A-A15D-BFB2F420D316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КАК СОЗДАТЬ </a:t>
            </a:r>
            <a:r>
              <a:rPr lang="en-US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QR</a:t>
            </a:r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-КОД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3508B5-5D2E-0DA0-25FC-E9291BFC4A0D}"/>
              </a:ext>
            </a:extLst>
          </p:cNvPr>
          <p:cNvSpPr txBox="1"/>
          <p:nvPr userDrawn="1"/>
        </p:nvSpPr>
        <p:spPr>
          <a:xfrm>
            <a:off x="6007296" y="2786832"/>
            <a:ext cx="26810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200" dirty="0">
                <a:latin typeface="RussianRail G Pro Medium" panose="02000503040000020004" pitchFamily="2" charset="0"/>
              </a:rPr>
              <a:t>ШАГ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во вкладке «</a:t>
            </a:r>
            <a:r>
              <a:rPr lang="ru-RU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Дизайн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 выберите узор, границу маркера и центр маркера как показано справа: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D4EB92E-20AF-4EFD-605F-B30613CEA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2806071"/>
            <a:ext cx="2152496" cy="21648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DFC484-C351-3DEE-4F03-A8A1177BA5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5436966"/>
            <a:ext cx="2152496" cy="10865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8E23E6-D9C6-D8C8-98F6-11952DAC133C}"/>
              </a:ext>
            </a:extLst>
          </p:cNvPr>
          <p:cNvSpPr txBox="1"/>
          <p:nvPr userDrawn="1"/>
        </p:nvSpPr>
        <p:spPr>
          <a:xfrm>
            <a:off x="769527" y="1373884"/>
            <a:ext cx="2855499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600" spc="200" dirty="0">
                <a:latin typeface="RussianRail G Pro Medium" panose="02000503040000020004" pitchFamily="2" charset="0"/>
              </a:rPr>
              <a:t>НАЗВАНИЕ СТРАНИЦЫ</a:t>
            </a:r>
            <a:endParaRPr lang="en-US" sz="16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шрифт</a:t>
            </a:r>
            <a:r>
              <a:rPr lang="en-US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;</a:t>
            </a: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цвет: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FSRAILWAY Book;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0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размер шрифта: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 1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2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1" spc="200" dirty="0">
              <a:latin typeface="RussianRail G Pro Medium" panose="02000503040000020004" pitchFamily="2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регистр текста: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Как в предложениях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0,5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интервал после абзаца: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6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24D138D-28F6-3E86-073D-307C3E0B3013}"/>
              </a:ext>
            </a:extLst>
          </p:cNvPr>
          <p:cNvSpPr txBox="1"/>
          <p:nvPr userDrawn="1"/>
        </p:nvSpPr>
        <p:spPr>
          <a:xfrm>
            <a:off x="6007295" y="1392738"/>
            <a:ext cx="2901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200" dirty="0">
                <a:latin typeface="RussianRail G Pro Medium" panose="02000503040000020004" pitchFamily="2" charset="0"/>
              </a:rPr>
              <a:t>ШАГ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зайдите на 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сайт </a:t>
            </a:r>
            <a:r>
              <a:rPr lang="en" sz="1200" b="0" kern="1200" dirty="0" err="1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  <a:hlinkClick r:id="rId4"/>
              </a:rPr>
              <a:t>qr-online.ru</a:t>
            </a:r>
            <a:r>
              <a:rPr lang="ru-RU" sz="1200" b="1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 введите свою ссылку: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F24B915-AAB4-F2A6-5AE4-78A52F6881D1}"/>
              </a:ext>
            </a:extLst>
          </p:cNvPr>
          <p:cNvSpPr txBox="1"/>
          <p:nvPr userDrawn="1"/>
        </p:nvSpPr>
        <p:spPr>
          <a:xfrm>
            <a:off x="769527" y="4359748"/>
            <a:ext cx="33398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600" spc="200" dirty="0">
                <a:latin typeface="RussianRail G Pro Medium" panose="02000503040000020004" pitchFamily="2" charset="0"/>
              </a:rPr>
              <a:t>АДРЕС САЙТА</a:t>
            </a:r>
            <a:endParaRPr lang="ru-RU" sz="16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шрифт</a:t>
            </a:r>
            <a:r>
              <a:rPr lang="en-US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;</a:t>
            </a: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цвет: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en-US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RussianRail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G Pro Regular;</a:t>
            </a:r>
            <a:r>
              <a:rPr lang="en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255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размер шрифта: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до 1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2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1" spc="200" dirty="0">
              <a:latin typeface="RussianRail G Pro Medium" panose="02000503040000020004" pitchFamily="2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регистр текста: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ВСЕ ПРОПИСНЫЕ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1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,5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3E58E983-AC89-DE41-3334-19B8760DBE9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73035"/>
            <a:ext cx="52212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84D6DBF5-1027-578E-A6FB-6530062DFE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203930"/>
            <a:ext cx="52212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F08EF72-79C1-33CB-4035-A0928478DAC5}"/>
              </a:ext>
            </a:extLst>
          </p:cNvPr>
          <p:cNvSpPr txBox="1"/>
          <p:nvPr userDrawn="1"/>
        </p:nvSpPr>
        <p:spPr>
          <a:xfrm>
            <a:off x="6007295" y="5436966"/>
            <a:ext cx="2759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200" dirty="0">
                <a:latin typeface="RussianRail G Pro Medium" panose="02000503040000020004" pitchFamily="2" charset="0"/>
              </a:rPr>
              <a:t>ШАГ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нажмите на «</a:t>
            </a:r>
            <a:r>
              <a:rPr lang="ru-RU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Сохранить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»,</a:t>
            </a:r>
            <a:b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после чего выберите необходимый формат для скачивания. Например, </a:t>
            </a:r>
            <a:r>
              <a:rPr lang="en-US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PNG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2CB3207A-D3F4-E2EB-0004-8BD163E32C6B}"/>
              </a:ext>
            </a:extLst>
          </p:cNvPr>
          <p:cNvGrpSpPr/>
          <p:nvPr userDrawn="1"/>
        </p:nvGrpSpPr>
        <p:grpSpPr>
          <a:xfrm>
            <a:off x="2358571" y="1575132"/>
            <a:ext cx="1166870" cy="1200638"/>
            <a:chOff x="2358571" y="1575132"/>
            <a:chExt cx="1166870" cy="1200638"/>
          </a:xfrm>
        </p:grpSpPr>
        <p:sp>
          <p:nvSpPr>
            <p:cNvPr id="36" name="Закрывающая квадратная скобка 35">
              <a:extLst>
                <a:ext uri="{FF2B5EF4-FFF2-40B4-BE49-F238E27FC236}">
                  <a16:creationId xmlns="" xmlns:a16="http://schemas.microsoft.com/office/drawing/2014/main" id="{FC2B38C2-7761-A74F-CF57-92C1D2F05EC5}"/>
                </a:ext>
              </a:extLst>
            </p:cNvPr>
            <p:cNvSpPr/>
            <p:nvPr userDrawn="1"/>
          </p:nvSpPr>
          <p:spPr>
            <a:xfrm flipH="1">
              <a:off x="3479722" y="2441980"/>
              <a:ext cx="45719" cy="333790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>
              <a:extLst>
                <a:ext uri="{FF2B5EF4-FFF2-40B4-BE49-F238E27FC236}">
                  <a16:creationId xmlns="" xmlns:a16="http://schemas.microsoft.com/office/drawing/2014/main" id="{CE9B67FC-5ECD-FC58-EC42-A6EC32362A81}"/>
                </a:ext>
              </a:extLst>
            </p:cNvPr>
            <p:cNvGrpSpPr/>
            <p:nvPr userDrawn="1"/>
          </p:nvGrpSpPr>
          <p:grpSpPr>
            <a:xfrm>
              <a:off x="2358571" y="1575132"/>
              <a:ext cx="1121151" cy="1033743"/>
              <a:chOff x="2358571" y="1640114"/>
              <a:chExt cx="1121151" cy="968761"/>
            </a:xfrm>
          </p:grpSpPr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="" xmlns:a16="http://schemas.microsoft.com/office/drawing/2014/main" id="{39480758-7DBA-9FDA-C664-B9948A8B2D7B}"/>
                  </a:ext>
                </a:extLst>
              </p:cNvPr>
              <p:cNvCxnSpPr>
                <a:cxnSpLocks/>
                <a:stCxn id="36" idx="2"/>
              </p:cNvCxnSpPr>
              <p:nvPr userDrawn="1"/>
            </p:nvCxnSpPr>
            <p:spPr>
              <a:xfrm flipH="1">
                <a:off x="3200400" y="2608875"/>
                <a:ext cx="2793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="" xmlns:a16="http://schemas.microsoft.com/office/drawing/2014/main" id="{FBBB24CE-7778-B8F8-7712-F49207D2BB90}"/>
                  </a:ext>
                </a:extLst>
              </p:cNvPr>
              <p:cNvCxnSpPr/>
              <p:nvPr userDrawn="1"/>
            </p:nvCxnSpPr>
            <p:spPr>
              <a:xfrm flipV="1">
                <a:off x="3200400" y="1640114"/>
                <a:ext cx="0" cy="9687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="" xmlns:a16="http://schemas.microsoft.com/office/drawing/2014/main" id="{D261FDC0-B6AA-5C17-BCA3-F3C57DA7B788}"/>
                  </a:ext>
                </a:extLst>
              </p:cNvPr>
              <p:cNvCxnSpPr/>
              <p:nvPr userDrawn="1"/>
            </p:nvCxnSpPr>
            <p:spPr>
              <a:xfrm flipH="1">
                <a:off x="2358571" y="1640114"/>
                <a:ext cx="8418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503CF35D-B535-78E5-2176-E8E510396278}"/>
              </a:ext>
            </a:extLst>
          </p:cNvPr>
          <p:cNvGrpSpPr/>
          <p:nvPr userDrawn="1"/>
        </p:nvGrpSpPr>
        <p:grpSpPr>
          <a:xfrm>
            <a:off x="2671281" y="2820553"/>
            <a:ext cx="854160" cy="1700280"/>
            <a:chOff x="2671281" y="2820553"/>
            <a:chExt cx="854160" cy="1700280"/>
          </a:xfrm>
        </p:grpSpPr>
        <p:sp>
          <p:nvSpPr>
            <p:cNvPr id="37" name="Закрывающая квадратная скобка 36">
              <a:extLst>
                <a:ext uri="{FF2B5EF4-FFF2-40B4-BE49-F238E27FC236}">
                  <a16:creationId xmlns="" xmlns:a16="http://schemas.microsoft.com/office/drawing/2014/main" id="{96ABB7DD-9D83-A79E-E447-186129EF8CD2}"/>
                </a:ext>
              </a:extLst>
            </p:cNvPr>
            <p:cNvSpPr/>
            <p:nvPr userDrawn="1"/>
          </p:nvSpPr>
          <p:spPr>
            <a:xfrm flipH="1">
              <a:off x="3479722" y="2820553"/>
              <a:ext cx="45719" cy="248692"/>
            </a:xfrm>
            <a:prstGeom prst="rightBracket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10">
              <a:extLst>
                <a:ext uri="{FF2B5EF4-FFF2-40B4-BE49-F238E27FC236}">
                  <a16:creationId xmlns="" xmlns:a16="http://schemas.microsoft.com/office/drawing/2014/main" id="{43AD3A6C-03A2-AFB2-E3BE-5E07F04BCAC5}"/>
                </a:ext>
              </a:extLst>
            </p:cNvPr>
            <p:cNvGrpSpPr/>
            <p:nvPr userDrawn="1"/>
          </p:nvGrpSpPr>
          <p:grpSpPr>
            <a:xfrm flipV="1">
              <a:off x="2671281" y="2944618"/>
              <a:ext cx="808441" cy="1576215"/>
              <a:chOff x="2671281" y="1640114"/>
              <a:chExt cx="808441" cy="968761"/>
            </a:xfrm>
          </p:grpSpPr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="" xmlns:a16="http://schemas.microsoft.com/office/drawing/2014/main" id="{F4E08F86-271D-270F-B47F-542C3522FC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200400" y="2608875"/>
                <a:ext cx="27932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="" xmlns:a16="http://schemas.microsoft.com/office/drawing/2014/main" id="{84B92628-355B-0838-9E27-C2BA81243B86}"/>
                  </a:ext>
                </a:extLst>
              </p:cNvPr>
              <p:cNvCxnSpPr/>
              <p:nvPr userDrawn="1"/>
            </p:nvCxnSpPr>
            <p:spPr>
              <a:xfrm flipV="1">
                <a:off x="3200400" y="1640114"/>
                <a:ext cx="0" cy="96876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="" xmlns:a16="http://schemas.microsoft.com/office/drawing/2014/main" id="{5ED62FD6-8888-3D25-C595-447099E722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2671281" y="1640114"/>
                <a:ext cx="52911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16B6B42E-9867-9924-3C47-7AE1E7587828}"/>
              </a:ext>
            </a:extLst>
          </p:cNvPr>
          <p:cNvGrpSpPr/>
          <p:nvPr userDrawn="1"/>
        </p:nvGrpSpPr>
        <p:grpSpPr>
          <a:xfrm>
            <a:off x="5187113" y="1415562"/>
            <a:ext cx="713502" cy="859603"/>
            <a:chOff x="5187113" y="1415562"/>
            <a:chExt cx="713502" cy="859603"/>
          </a:xfrm>
        </p:grpSpPr>
        <p:sp>
          <p:nvSpPr>
            <p:cNvPr id="33" name="Закрывающая квадратная скобка 32">
              <a:extLst>
                <a:ext uri="{FF2B5EF4-FFF2-40B4-BE49-F238E27FC236}">
                  <a16:creationId xmlns="" xmlns:a16="http://schemas.microsoft.com/office/drawing/2014/main" id="{4E1BCFDE-BCC6-F31D-FAA4-2659F75306B3}"/>
                </a:ext>
              </a:extLst>
            </p:cNvPr>
            <p:cNvSpPr/>
            <p:nvPr userDrawn="1"/>
          </p:nvSpPr>
          <p:spPr>
            <a:xfrm>
              <a:off x="5187113" y="1415562"/>
              <a:ext cx="45719" cy="859603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7E085032-AF13-95FE-2687-BEBE1568293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232832" y="1575132"/>
              <a:ext cx="6677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E909EE9-BEAC-87F8-481D-3ECD470C72E8}"/>
              </a:ext>
            </a:extLst>
          </p:cNvPr>
          <p:cNvGrpSpPr/>
          <p:nvPr userDrawn="1"/>
        </p:nvGrpSpPr>
        <p:grpSpPr>
          <a:xfrm>
            <a:off x="3795929" y="1410038"/>
            <a:ext cx="1546031" cy="1704838"/>
            <a:chOff x="3795929" y="1410038"/>
            <a:chExt cx="1546031" cy="1704838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DBB6FC8C-5A6B-DAF2-2CE4-AD54D17E7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379" y="1410038"/>
              <a:ext cx="865187" cy="865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B7D0C3C-96DC-648A-2797-79BE97CF0585}"/>
                </a:ext>
              </a:extLst>
            </p:cNvPr>
            <p:cNvSpPr txBox="1"/>
            <p:nvPr userDrawn="1"/>
          </p:nvSpPr>
          <p:spPr>
            <a:xfrm>
              <a:off x="3795929" y="2391601"/>
              <a:ext cx="1546031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b="0" i="0" spc="50" baseline="0" dirty="0">
                  <a:latin typeface="FSRAILWAY Book" panose="020B0503040504020204" pitchFamily="34" charset="0"/>
                </a:rPr>
                <a:t>Карьерный портал РЖД</a:t>
              </a:r>
              <a:endParaRPr lang="en-US" sz="1200" b="0" i="0" spc="50" baseline="0" dirty="0">
                <a:latin typeface="FSRAILWAY Book" panose="020B0503040504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200" b="0" i="0" spc="150" baseline="0" dirty="0">
                  <a:solidFill>
                    <a:schemeClr val="accent1"/>
                  </a:solidFill>
                  <a:latin typeface="RussianRail G Pro" panose="02000503040000020004" pitchFamily="2" charset="0"/>
                </a:rPr>
                <a:t>TEAM</a:t>
              </a:r>
              <a:r>
                <a:rPr lang="en-US" sz="1200" b="0" i="0" spc="100" baseline="0" dirty="0">
                  <a:solidFill>
                    <a:schemeClr val="accent1"/>
                  </a:solidFill>
                  <a:latin typeface="RussianRail G Pro" panose="02000503040000020004" pitchFamily="2" charset="0"/>
                </a:rPr>
                <a:t>.RZD.RU</a:t>
              </a:r>
              <a:endParaRPr lang="ru-RU" sz="1200" b="0" i="0" spc="100" baseline="0" dirty="0">
                <a:solidFill>
                  <a:schemeClr val="accent1"/>
                </a:solidFill>
                <a:latin typeface="RussianRail G Pro" panose="02000503040000020004" pitchFamily="2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ACB783-45BF-31E2-4080-73AB877368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1485875"/>
            <a:ext cx="2152496" cy="8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Рабочие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FF8710"/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81EB675-2032-3FC2-8461-B62DE10E52EF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3594B65-5F04-CCBA-1C1A-A1BBBE67C2E7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78BA2D45-682F-A0E5-F970-D9F138C15FAC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176907D2-D1CD-240C-B67B-A5E080B4A574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8A7B7-9603-698C-4823-449F1F10F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к оформить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1A065D-211F-2A47-C1D8-F66902483B4C}"/>
              </a:ext>
            </a:extLst>
          </p:cNvPr>
          <p:cNvSpPr txBox="1"/>
          <p:nvPr userDrawn="1"/>
        </p:nvSpPr>
        <p:spPr>
          <a:xfrm>
            <a:off x="-2391507" y="4045875"/>
            <a:ext cx="22772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>ВЫДЕЛЕНИЕ ЯЧЕЕК</a:t>
            </a:r>
            <a:endParaRPr lang="ru-RU" sz="14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indent="-20637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цвета заливки: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217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217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217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(нейтральный)</a:t>
            </a: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146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163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223</a:t>
            </a:r>
            <a:b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(положительный)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255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153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153</a:t>
            </a:r>
            <a:b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(отрицательный)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1ECB75-E8CC-63FC-7991-C8FF8691F0F4}"/>
              </a:ext>
            </a:extLst>
          </p:cNvPr>
          <p:cNvSpPr txBox="1"/>
          <p:nvPr userDrawn="1"/>
        </p:nvSpPr>
        <p:spPr>
          <a:xfrm>
            <a:off x="768837" y="312103"/>
            <a:ext cx="5144357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КАК ОФОРМИТЬ</a:t>
            </a:r>
            <a:b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</a:br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ТАБЛИЦУ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1809625-CD69-E979-3EA6-3AEAD213EC77}"/>
              </a:ext>
            </a:extLst>
          </p:cNvPr>
          <p:cNvSpPr txBox="1"/>
          <p:nvPr userDrawn="1"/>
        </p:nvSpPr>
        <p:spPr>
          <a:xfrm>
            <a:off x="8437418" y="1945768"/>
            <a:ext cx="3315416" cy="448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spc="200" dirty="0">
                <a:latin typeface="RussianRail G Pro Medium" panose="02000503040000020004" pitchFamily="2" charset="0"/>
              </a:rPr>
              <a:t>ШАПКА</a:t>
            </a:r>
            <a: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только нижняя граница с черным уголочком на левом конце: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толщина линии: 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,5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 линии: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0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0 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(черный)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заливка ячеек: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нет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шрифт: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RussianRail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G Pro Medium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размер шрифта: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до 14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1" spc="200" dirty="0">
              <a:latin typeface="RussianRail G Pro Medium" panose="02000503040000020004" pitchFamily="2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регистр текста: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ВСЕ ПРОПИСНЫЕ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2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выровнять ячейки: 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по верхнему краю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spc="200" dirty="0">
                <a:latin typeface="RussianRail G Pro Medium" panose="02000503040000020004" pitchFamily="2" charset="0"/>
              </a:rPr>
              <a:t>ОФОРМЛЕНИЕ ЯЧЕЕК</a:t>
            </a:r>
            <a: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только внутренние горизонтальные границы между ячейками: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толщина</a:t>
            </a:r>
            <a:r>
              <a:rPr lang="en-US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линии: 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1 </a:t>
            </a:r>
            <a:r>
              <a:rPr lang="ru-RU" sz="1200" b="0" kern="1200" dirty="0" err="1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 линии: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217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217 </a:t>
            </a:r>
            <a:r>
              <a:rPr lang="en-US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 217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заливка ячеек: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нет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выровнять ячейки: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по центру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выровнять текст: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по левому краю</a:t>
            </a:r>
            <a:endParaRPr lang="en-US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поля:</a:t>
            </a: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справа, слева – 0 см</a:t>
            </a:r>
          </a:p>
          <a:p>
            <a:pPr marL="623888" indent="0"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tabLst/>
            </a:pPr>
            <a:r>
              <a:rPr lang="ru-RU" sz="12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сверху, снизу – 0,15 см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A9E21C54-5E1E-B4EE-93F7-B19DEAB68A04}"/>
              </a:ext>
            </a:extLst>
          </p:cNvPr>
          <p:cNvCxnSpPr>
            <a:cxnSpLocks/>
            <a:stCxn id="42" idx="2"/>
          </p:cNvCxnSpPr>
          <p:nvPr userDrawn="1"/>
        </p:nvCxnSpPr>
        <p:spPr>
          <a:xfrm>
            <a:off x="8119330" y="2099452"/>
            <a:ext cx="27389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крывающая квадратная скобка 41">
            <a:extLst>
              <a:ext uri="{FF2B5EF4-FFF2-40B4-BE49-F238E27FC236}">
                <a16:creationId xmlns="" xmlns:a16="http://schemas.microsoft.com/office/drawing/2014/main" id="{7FACDFC5-0FCB-20D4-D44D-1DAFC1775D63}"/>
              </a:ext>
            </a:extLst>
          </p:cNvPr>
          <p:cNvSpPr/>
          <p:nvPr userDrawn="1"/>
        </p:nvSpPr>
        <p:spPr>
          <a:xfrm>
            <a:off x="8073611" y="1781175"/>
            <a:ext cx="45719" cy="636554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крывающая квадратная скобка 45">
            <a:extLst>
              <a:ext uri="{FF2B5EF4-FFF2-40B4-BE49-F238E27FC236}">
                <a16:creationId xmlns="" xmlns:a16="http://schemas.microsoft.com/office/drawing/2014/main" id="{71FB7B1B-EADC-01A4-9425-9EA2E190DD5A}"/>
              </a:ext>
            </a:extLst>
          </p:cNvPr>
          <p:cNvSpPr/>
          <p:nvPr userDrawn="1"/>
        </p:nvSpPr>
        <p:spPr>
          <a:xfrm>
            <a:off x="8073611" y="2498871"/>
            <a:ext cx="45719" cy="3917802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207F11E7-68A9-1B4D-146E-5EB26BDDC955}"/>
              </a:ext>
            </a:extLst>
          </p:cNvPr>
          <p:cNvCxnSpPr>
            <a:cxnSpLocks/>
          </p:cNvCxnSpPr>
          <p:nvPr userDrawn="1"/>
        </p:nvCxnSpPr>
        <p:spPr>
          <a:xfrm>
            <a:off x="8119330" y="4457641"/>
            <a:ext cx="2738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C1D003D-8B0E-39EF-F080-E3A6C0EFA538}"/>
              </a:ext>
            </a:extLst>
          </p:cNvPr>
          <p:cNvGrpSpPr/>
          <p:nvPr userDrawn="1"/>
        </p:nvGrpSpPr>
        <p:grpSpPr>
          <a:xfrm>
            <a:off x="-854110" y="3952874"/>
            <a:ext cx="646618" cy="495300"/>
            <a:chOff x="-40194" y="3949699"/>
            <a:chExt cx="646618" cy="495300"/>
          </a:xfrm>
        </p:grpSpPr>
        <p:sp>
          <p:nvSpPr>
            <p:cNvPr id="3" name="Закрывающая квадратная скобка 2">
              <a:extLst>
                <a:ext uri="{FF2B5EF4-FFF2-40B4-BE49-F238E27FC236}">
                  <a16:creationId xmlns="" xmlns:a16="http://schemas.microsoft.com/office/drawing/2014/main" id="{61D5D909-39D6-03C7-9683-0753F4E3776E}"/>
                </a:ext>
              </a:extLst>
            </p:cNvPr>
            <p:cNvSpPr/>
            <p:nvPr/>
          </p:nvSpPr>
          <p:spPr>
            <a:xfrm rot="10800000">
              <a:off x="557001" y="3949699"/>
              <a:ext cx="49423" cy="495300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20728254-C824-8061-005E-11537969B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0194" y="4197349"/>
              <a:ext cx="59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B9A3A949-1921-1C49-2628-4D261EED87B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18053100"/>
              </p:ext>
            </p:extLst>
          </p:nvPr>
        </p:nvGraphicFramePr>
        <p:xfrm>
          <a:off x="874714" y="1963271"/>
          <a:ext cx="6950074" cy="4453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5938">
                  <a:extLst>
                    <a:ext uri="{9D8B030D-6E8A-4147-A177-3AD203B41FA5}">
                      <a16:colId xmlns="" xmlns:a16="http://schemas.microsoft.com/office/drawing/2014/main" val="3517299086"/>
                    </a:ext>
                  </a:extLst>
                </a:gridCol>
                <a:gridCol w="1725105">
                  <a:extLst>
                    <a:ext uri="{9D8B030D-6E8A-4147-A177-3AD203B41FA5}">
                      <a16:colId xmlns="" xmlns:a16="http://schemas.microsoft.com/office/drawing/2014/main" val="1459380637"/>
                    </a:ext>
                  </a:extLst>
                </a:gridCol>
                <a:gridCol w="1762812">
                  <a:extLst>
                    <a:ext uri="{9D8B030D-6E8A-4147-A177-3AD203B41FA5}">
                      <a16:colId xmlns="" xmlns:a16="http://schemas.microsoft.com/office/drawing/2014/main" val="1114155938"/>
                    </a:ext>
                  </a:extLst>
                </a:gridCol>
                <a:gridCol w="1716219">
                  <a:extLst>
                    <a:ext uri="{9D8B030D-6E8A-4147-A177-3AD203B41FA5}">
                      <a16:colId xmlns="" xmlns:a16="http://schemas.microsoft.com/office/drawing/2014/main" val="3539664294"/>
                    </a:ext>
                  </a:extLst>
                </a:gridCol>
              </a:tblGrid>
              <a:tr h="456182">
                <a:tc>
                  <a:txBody>
                    <a:bodyPr/>
                    <a:lstStyle/>
                    <a:p>
                      <a:r>
                        <a:rPr lang="ru-RU" sz="11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ТЕЛЕГРАФНЫЙ КОД</a:t>
                      </a:r>
                      <a:endParaRPr lang="ru-RU" sz="1400" kern="1200" spc="200" dirty="0">
                        <a:solidFill>
                          <a:schemeClr val="tx1"/>
                        </a:solidFill>
                        <a:latin typeface="RussianRail G Pro Medium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ДОРОГА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УПРАВЛЕНИЕ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ДЛИНА В КМ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4841039"/>
                  </a:ext>
                </a:extLst>
              </a:tr>
              <a:tr h="585800">
                <a:tc>
                  <a:txBody>
                    <a:bodyPr/>
                    <a:lstStyle/>
                    <a:p>
                      <a:r>
                        <a:rPr lang="ru-RU" sz="1400" spc="200" dirty="0">
                          <a:latin typeface="RussianRail G Pro Medium" panose="02000503040000020004" pitchFamily="2" charset="0"/>
                        </a:rPr>
                        <a:t>ОКТ</a:t>
                      </a:r>
                      <a:endParaRPr lang="ru-RU" sz="1400" dirty="0"/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Октябрьская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10 378</a:t>
                      </a:r>
                      <a:endParaRPr lang="ru-RU" sz="1200" kern="1200" spc="200" dirty="0">
                        <a:solidFill>
                          <a:schemeClr val="tx1"/>
                        </a:solidFill>
                        <a:latin typeface="RussianRail G Pro Medium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553894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r>
                        <a:rPr lang="ru-RU" sz="1400" spc="200" dirty="0">
                          <a:latin typeface="RussianRail G Pro Medium" panose="02000503040000020004" pitchFamily="2" charset="0"/>
                        </a:rPr>
                        <a:t>КЛНГ</a:t>
                      </a:r>
                      <a:endParaRPr lang="ru-RU" sz="14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Калининградская 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Калининград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960</a:t>
                      </a:r>
                      <a:endParaRPr lang="ru-RU" sz="1200" kern="1200" spc="200" dirty="0">
                        <a:solidFill>
                          <a:schemeClr val="tx1"/>
                        </a:solidFill>
                        <a:latin typeface="RussianRail G Pro Medium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246322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200" dirty="0">
                          <a:latin typeface="RussianRail G Pro Medium" panose="02000503040000020004" pitchFamily="2" charset="0"/>
                        </a:rPr>
                        <a:t>МОСК</a:t>
                      </a:r>
                      <a:endParaRPr lang="en-US" sz="1400" spc="200" dirty="0">
                        <a:latin typeface="RussianRail G Pro Medium" panose="02000503040000020004" pitchFamily="2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Московская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8 984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5944881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200" dirty="0">
                          <a:latin typeface="RussianRail G Pro Medium" panose="02000503040000020004" pitchFamily="2" charset="0"/>
                        </a:rPr>
                        <a:t>ГОРЬК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Горьковская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Нижний Новгород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12 066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826101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spc="200" dirty="0">
                          <a:latin typeface="RussianRail G Pro Medium" panose="02000503040000020004" pitchFamily="2" charset="0"/>
                        </a:rPr>
                        <a:t>СЕВ</a:t>
                      </a:r>
                      <a:endParaRPr lang="ru-RU" sz="1400" dirty="0"/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Северная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Ярославль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1499893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en-US" sz="14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C-</a:t>
                      </a:r>
                      <a:r>
                        <a:rPr lang="ru-RU" sz="14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КАВ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Северо-Кавказская 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Ростов</a:t>
                      </a: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-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на-Дону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6 311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2161073"/>
                  </a:ext>
                </a:extLst>
              </a:tr>
              <a:tr h="519490">
                <a:tc>
                  <a:txBody>
                    <a:bodyPr/>
                    <a:lstStyle/>
                    <a:p>
                      <a:r>
                        <a:rPr lang="ru-RU" sz="14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Ю-ВОСТ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Юго-Восточная</a:t>
                      </a: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Воронеж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4 189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428365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ПРИВ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Приволжская</a:t>
                      </a:r>
                      <a:b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SRAILWAY Book" panose="020B0503040504020204" pitchFamily="34" charset="0"/>
                          <a:ea typeface="+mn-ea"/>
                          <a:cs typeface="+mn-cs"/>
                        </a:rPr>
                        <a:t>Саратов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200" dirty="0">
                          <a:solidFill>
                            <a:schemeClr val="tx1"/>
                          </a:solidFill>
                          <a:latin typeface="RussianRail G Pro Medium" panose="02000503040000020004" pitchFamily="2" charset="0"/>
                          <a:ea typeface="+mn-ea"/>
                          <a:cs typeface="+mn-cs"/>
                        </a:rPr>
                        <a:t>4 260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1275319"/>
                  </a:ext>
                </a:extLst>
              </a:tr>
            </a:tbl>
          </a:graphicData>
        </a:graphic>
      </p:graphicFrame>
      <p:sp>
        <p:nvSpPr>
          <p:cNvPr id="12" name="Прямоугольный треугольник 11">
            <a:extLst>
              <a:ext uri="{FF2B5EF4-FFF2-40B4-BE49-F238E27FC236}">
                <a16:creationId xmlns="" xmlns:a16="http://schemas.microsoft.com/office/drawing/2014/main" id="{0710BCA6-08D4-E173-ECD1-07141CDD2EB9}"/>
              </a:ext>
            </a:extLst>
          </p:cNvPr>
          <p:cNvSpPr/>
          <p:nvPr userDrawn="1"/>
        </p:nvSpPr>
        <p:spPr>
          <a:xfrm rot="10800000" flipH="1">
            <a:off x="874713" y="2417729"/>
            <a:ext cx="74613" cy="7461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3813C3-8299-CBBE-6D7F-23C3897B64A9}"/>
              </a:ext>
            </a:extLst>
          </p:cNvPr>
          <p:cNvSpPr/>
          <p:nvPr/>
        </p:nvSpPr>
        <p:spPr>
          <a:xfrm>
            <a:off x="-2064166" y="5411125"/>
            <a:ext cx="204228" cy="204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A711893-172E-AA13-A6BE-BD9CBB507236}"/>
              </a:ext>
            </a:extLst>
          </p:cNvPr>
          <p:cNvSpPr/>
          <p:nvPr/>
        </p:nvSpPr>
        <p:spPr>
          <a:xfrm>
            <a:off x="-2064166" y="5934746"/>
            <a:ext cx="204228" cy="2042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24FC99C-B456-AEF2-3B9B-6BFA2C675C0B}"/>
              </a:ext>
            </a:extLst>
          </p:cNvPr>
          <p:cNvSpPr/>
          <p:nvPr userDrawn="1"/>
        </p:nvSpPr>
        <p:spPr>
          <a:xfrm>
            <a:off x="-2064166" y="4887504"/>
            <a:ext cx="204228" cy="2042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0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чис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FE035B-F71E-D87A-A15D-BFB2F420D316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ОФОРМЛЕНИЕ ЧИСЕЛ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F99B6A6-9BC4-48EF-4ABC-26AA9A1020BA}"/>
              </a:ext>
            </a:extLst>
          </p:cNvPr>
          <p:cNvCxnSpPr>
            <a:cxnSpLocks/>
          </p:cNvCxnSpPr>
          <p:nvPr userDrawn="1"/>
        </p:nvCxnSpPr>
        <p:spPr>
          <a:xfrm>
            <a:off x="874624" y="5049166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CD696484-5D2C-F38A-3C72-62462B73B94D}"/>
              </a:ext>
            </a:extLst>
          </p:cNvPr>
          <p:cNvCxnSpPr>
            <a:cxnSpLocks/>
          </p:cNvCxnSpPr>
          <p:nvPr userDrawn="1"/>
        </p:nvCxnSpPr>
        <p:spPr>
          <a:xfrm>
            <a:off x="874624" y="4268530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F1893B0C-7798-9A26-BE8B-97045528A1FF}"/>
              </a:ext>
            </a:extLst>
          </p:cNvPr>
          <p:cNvCxnSpPr>
            <a:cxnSpLocks/>
          </p:cNvCxnSpPr>
          <p:nvPr userDrawn="1"/>
        </p:nvCxnSpPr>
        <p:spPr>
          <a:xfrm>
            <a:off x="874624" y="465884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16806133-027D-B9E2-1B9B-2675A21C46DF}"/>
              </a:ext>
            </a:extLst>
          </p:cNvPr>
          <p:cNvCxnSpPr>
            <a:cxnSpLocks/>
          </p:cNvCxnSpPr>
          <p:nvPr userDrawn="1"/>
        </p:nvCxnSpPr>
        <p:spPr>
          <a:xfrm>
            <a:off x="874624" y="3677923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11EE1C25-F7D6-6A10-1948-80CDD746BACB}"/>
              </a:ext>
            </a:extLst>
          </p:cNvPr>
          <p:cNvCxnSpPr>
            <a:cxnSpLocks/>
          </p:cNvCxnSpPr>
          <p:nvPr userDrawn="1"/>
        </p:nvCxnSpPr>
        <p:spPr>
          <a:xfrm>
            <a:off x="874624" y="2897288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766E36E7-14A2-6286-9F62-9E4CAB783A14}"/>
              </a:ext>
            </a:extLst>
          </p:cNvPr>
          <p:cNvCxnSpPr>
            <a:cxnSpLocks/>
          </p:cNvCxnSpPr>
          <p:nvPr userDrawn="1"/>
        </p:nvCxnSpPr>
        <p:spPr>
          <a:xfrm>
            <a:off x="874624" y="3287605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A468449B-30B9-7339-3E87-8D63DDEBD658}"/>
              </a:ext>
            </a:extLst>
          </p:cNvPr>
          <p:cNvCxnSpPr>
            <a:cxnSpLocks/>
          </p:cNvCxnSpPr>
          <p:nvPr userDrawn="1"/>
        </p:nvCxnSpPr>
        <p:spPr>
          <a:xfrm>
            <a:off x="890491" y="642886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FD8D1D83-665F-2B0D-83AE-9E53383D29B2}"/>
              </a:ext>
            </a:extLst>
          </p:cNvPr>
          <p:cNvCxnSpPr>
            <a:cxnSpLocks/>
          </p:cNvCxnSpPr>
          <p:nvPr userDrawn="1"/>
        </p:nvCxnSpPr>
        <p:spPr>
          <a:xfrm>
            <a:off x="890491" y="5648232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19DEDDA7-572B-9BF5-F25E-C0BDEF2764F0}"/>
              </a:ext>
            </a:extLst>
          </p:cNvPr>
          <p:cNvCxnSpPr>
            <a:cxnSpLocks/>
          </p:cNvCxnSpPr>
          <p:nvPr userDrawn="1"/>
        </p:nvCxnSpPr>
        <p:spPr>
          <a:xfrm>
            <a:off x="890491" y="6044603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8FFF0F98-D2FD-47B4-540B-89A35D022CAF}"/>
              </a:ext>
            </a:extLst>
          </p:cNvPr>
          <p:cNvCxnSpPr>
            <a:cxnSpLocks/>
          </p:cNvCxnSpPr>
          <p:nvPr userDrawn="1"/>
        </p:nvCxnSpPr>
        <p:spPr>
          <a:xfrm>
            <a:off x="874624" y="2319902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9E9492CF-F4CC-38EB-4757-7653A144B393}"/>
              </a:ext>
            </a:extLst>
          </p:cNvPr>
          <p:cNvCxnSpPr>
            <a:cxnSpLocks/>
          </p:cNvCxnSpPr>
          <p:nvPr userDrawn="1"/>
        </p:nvCxnSpPr>
        <p:spPr>
          <a:xfrm>
            <a:off x="874624" y="153926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1F67DD1A-1433-60A1-A559-2D71D422E6F5}"/>
              </a:ext>
            </a:extLst>
          </p:cNvPr>
          <p:cNvCxnSpPr>
            <a:cxnSpLocks/>
          </p:cNvCxnSpPr>
          <p:nvPr userDrawn="1"/>
        </p:nvCxnSpPr>
        <p:spPr>
          <a:xfrm>
            <a:off x="874624" y="1929584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089121F-47B5-5C67-358B-B5E252807194}"/>
              </a:ext>
            </a:extLst>
          </p:cNvPr>
          <p:cNvSpPr txBox="1"/>
          <p:nvPr userDrawn="1"/>
        </p:nvSpPr>
        <p:spPr>
          <a:xfrm>
            <a:off x="9858823" y="1330304"/>
            <a:ext cx="18940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Цифры и знаки</a:t>
            </a:r>
            <a:b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для оформления числовых данных.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3C3C3B"/>
                </a:solidFill>
                <a:latin typeface="FSRAILWAY Book" panose="020B0503040504020204" pitchFamily="34" charset="0"/>
              </a:rPr>
              <a:t>Не применяются</a:t>
            </a:r>
            <a:br>
              <a:rPr lang="ru-RU" sz="1200" dirty="0">
                <a:solidFill>
                  <a:srgbClr val="3C3C3B"/>
                </a:solidFill>
                <a:latin typeface="FSRAILWAY Book" panose="020B0503040504020204" pitchFamily="34" charset="0"/>
              </a:rPr>
            </a:br>
            <a:r>
              <a:rPr lang="ru-RU" sz="1200" dirty="0">
                <a:solidFill>
                  <a:srgbClr val="3C3C3B"/>
                </a:solidFill>
                <a:latin typeface="FSRAILWAY Book" panose="020B0503040504020204" pitchFamily="34" charset="0"/>
              </a:rPr>
              <a:t>в таблицах.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Перекрасить цифры можно в «</a:t>
            </a:r>
            <a:r>
              <a:rPr lang="ru-RU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Формате рисунка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», далее «</a:t>
            </a:r>
            <a:r>
              <a:rPr lang="ru-RU" sz="1200" b="1" kern="1200" dirty="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rPr>
              <a:t>Цвет</a:t>
            </a:r>
            <a:r>
              <a:rPr lang="ru-RU" sz="120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».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A51D8D4-6346-A3A9-B663-732141D54357}"/>
              </a:ext>
            </a:extLst>
          </p:cNvPr>
          <p:cNvSpPr txBox="1"/>
          <p:nvPr userDrawn="1"/>
        </p:nvSpPr>
        <p:spPr>
          <a:xfrm>
            <a:off x="9858824" y="5042931"/>
            <a:ext cx="1698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Тысячи отбиваются пробелом </a:t>
            </a:r>
            <a:r>
              <a:rPr lang="ru-RU" sz="1000" b="1" dirty="0">
                <a:solidFill>
                  <a:srgbClr val="3C3C3B"/>
                </a:solidFill>
                <a:latin typeface="FSRAILWAY Book" panose="020B0503040504020204" pitchFamily="34" charset="0"/>
              </a:rPr>
              <a:t>– </a:t>
            </a:r>
            <a:r>
              <a:rPr lang="ru-RU" sz="1000" b="1" dirty="0">
                <a:latin typeface="FSRAILWAY Book" panose="020B0503040504020204" pitchFamily="34" charset="0"/>
              </a:rPr>
              <a:t>а</a:t>
            </a: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.</a:t>
            </a:r>
            <a:endParaRPr lang="ru-RU" sz="1000" b="1" dirty="0">
              <a:latin typeface="FSRAILWAY Book" panose="020B0503040504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Например, 1 миллион будет записан так:</a:t>
            </a:r>
            <a:b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</a:br>
            <a:r>
              <a:rPr lang="ru-RU" sz="1000" b="1" dirty="0">
                <a:latin typeface="FSRAILWAY Book" panose="020B0503040504020204" pitchFamily="34" charset="0"/>
              </a:rPr>
              <a:t>1 000 000</a:t>
            </a: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Цифры и знаки отбиваются половиной пробела </a:t>
            </a:r>
            <a:r>
              <a:rPr lang="ru-RU" sz="1000" b="1" dirty="0">
                <a:solidFill>
                  <a:srgbClr val="3C3C3B"/>
                </a:solidFill>
                <a:latin typeface="FSRAILWAY Book" panose="020B0503040504020204" pitchFamily="34" charset="0"/>
              </a:rPr>
              <a:t>– </a:t>
            </a:r>
            <a:r>
              <a:rPr lang="ru-RU" sz="1000" b="1" dirty="0">
                <a:latin typeface="FSRAILWAY Book" panose="020B0503040504020204" pitchFamily="34" charset="0"/>
              </a:rPr>
              <a:t>0,5а</a:t>
            </a:r>
            <a:r>
              <a:rPr lang="ru-RU" sz="1000" dirty="0">
                <a:solidFill>
                  <a:srgbClr val="3C3C3B"/>
                </a:solidFill>
                <a:latin typeface="FSRAILWAY Book" panose="020B0503040504020204" pitchFamily="34" charset="0"/>
              </a:rPr>
              <a:t>.</a:t>
            </a:r>
            <a:endParaRPr lang="ru-RU" sz="1000" b="1" dirty="0">
              <a:latin typeface="FSRAILWAY Book" panose="020B0503040504020204" pitchFamily="34" charset="0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26390010-EC14-EFE9-A529-586CF09162A5}"/>
              </a:ext>
            </a:extLst>
          </p:cNvPr>
          <p:cNvGrpSpPr/>
          <p:nvPr userDrawn="1"/>
        </p:nvGrpSpPr>
        <p:grpSpPr>
          <a:xfrm>
            <a:off x="9975746" y="3770180"/>
            <a:ext cx="543159" cy="1128219"/>
            <a:chOff x="9975746" y="4490775"/>
            <a:chExt cx="543159" cy="1128219"/>
          </a:xfrm>
        </p:grpSpPr>
        <p:grpSp>
          <p:nvGrpSpPr>
            <p:cNvPr id="98" name="Группа 97">
              <a:extLst>
                <a:ext uri="{FF2B5EF4-FFF2-40B4-BE49-F238E27FC236}">
                  <a16:creationId xmlns="" xmlns:a16="http://schemas.microsoft.com/office/drawing/2014/main" id="{70F99AF8-F68D-EC4E-5C48-D42FA172B303}"/>
                </a:ext>
              </a:extLst>
            </p:cNvPr>
            <p:cNvGrpSpPr/>
            <p:nvPr/>
          </p:nvGrpSpPr>
          <p:grpSpPr>
            <a:xfrm>
              <a:off x="9975746" y="4838368"/>
              <a:ext cx="543159" cy="780626"/>
              <a:chOff x="3665801" y="1547220"/>
              <a:chExt cx="543159" cy="780626"/>
            </a:xfrm>
          </p:grpSpPr>
          <p:sp>
            <p:nvSpPr>
              <p:cNvPr id="102" name="Прямоугольник 101">
                <a:extLst>
                  <a:ext uri="{FF2B5EF4-FFF2-40B4-BE49-F238E27FC236}">
                    <a16:creationId xmlns="" xmlns:a16="http://schemas.microsoft.com/office/drawing/2014/main" id="{57617B1B-7183-970D-D1F7-9C3AA291D2FB}"/>
                  </a:ext>
                </a:extLst>
              </p:cNvPr>
              <p:cNvSpPr/>
              <p:nvPr/>
            </p:nvSpPr>
            <p:spPr>
              <a:xfrm>
                <a:off x="3665801" y="1547220"/>
                <a:ext cx="543159" cy="78062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="" xmlns:a16="http://schemas.microsoft.com/office/drawing/2014/main" id="{D6EB55CC-778A-D245-A3FD-566ECD603F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="" xmlns:a16="http://schemas.microsoft.com/office/drawing/2014/main" id="{7FB1A548-B587-424A-8887-D280D1D06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>
              <a:extLst>
                <a:ext uri="{FF2B5EF4-FFF2-40B4-BE49-F238E27FC236}">
                  <a16:creationId xmlns="" xmlns:a16="http://schemas.microsoft.com/office/drawing/2014/main" id="{AD95F84D-F173-2696-BF60-F39240AA4712}"/>
                </a:ext>
              </a:extLst>
            </p:cNvPr>
            <p:cNvGrpSpPr/>
            <p:nvPr/>
          </p:nvGrpSpPr>
          <p:grpSpPr>
            <a:xfrm>
              <a:off x="9975746" y="4490775"/>
              <a:ext cx="543159" cy="276999"/>
              <a:chOff x="9975746" y="4490775"/>
              <a:chExt cx="543159" cy="276999"/>
            </a:xfrm>
          </p:grpSpPr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="" xmlns:a16="http://schemas.microsoft.com/office/drawing/2014/main" id="{E70EBE21-B30D-CB8E-8E60-956E3A0EC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5746" y="4753672"/>
                <a:ext cx="5431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9A5672BB-1D60-C1A6-C0CA-1B4CCC78749A}"/>
                  </a:ext>
                </a:extLst>
              </p:cNvPr>
              <p:cNvSpPr txBox="1"/>
              <p:nvPr/>
            </p:nvSpPr>
            <p:spPr>
              <a:xfrm>
                <a:off x="10112512" y="449077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latin typeface="FSRAILWAY Book" panose="020B0503040504020204" pitchFamily="34" charset="0"/>
                  </a:rPr>
                  <a:t>а</a:t>
                </a:r>
              </a:p>
            </p:txBody>
          </p:sp>
        </p:grpSp>
      </p:grp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3526D9C1-D04A-8A97-DA6A-DF7E95B437BE}"/>
              </a:ext>
            </a:extLst>
          </p:cNvPr>
          <p:cNvGrpSpPr/>
          <p:nvPr userDrawn="1"/>
        </p:nvGrpSpPr>
        <p:grpSpPr>
          <a:xfrm>
            <a:off x="10761986" y="3770180"/>
            <a:ext cx="482824" cy="1128219"/>
            <a:chOff x="10658500" y="2653961"/>
            <a:chExt cx="482824" cy="1128219"/>
          </a:xfrm>
        </p:grpSpPr>
        <p:grpSp>
          <p:nvGrpSpPr>
            <p:cNvPr id="106" name="Группа 105">
              <a:extLst>
                <a:ext uri="{FF2B5EF4-FFF2-40B4-BE49-F238E27FC236}">
                  <a16:creationId xmlns="" xmlns:a16="http://schemas.microsoft.com/office/drawing/2014/main" id="{B544AFFB-EF67-82A6-0A97-90D562172554}"/>
                </a:ext>
              </a:extLst>
            </p:cNvPr>
            <p:cNvGrpSpPr/>
            <p:nvPr/>
          </p:nvGrpSpPr>
          <p:grpSpPr>
            <a:xfrm>
              <a:off x="10765099" y="3001554"/>
              <a:ext cx="269627" cy="780626"/>
              <a:chOff x="3665801" y="1547220"/>
              <a:chExt cx="543159" cy="780626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="" xmlns:a16="http://schemas.microsoft.com/office/drawing/2014/main" id="{AF7C3560-60F8-99BF-DBAE-B1AFC8D90BB0}"/>
                  </a:ext>
                </a:extLst>
              </p:cNvPr>
              <p:cNvSpPr/>
              <p:nvPr/>
            </p:nvSpPr>
            <p:spPr>
              <a:xfrm>
                <a:off x="3665801" y="1547220"/>
                <a:ext cx="543159" cy="78062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="" xmlns:a16="http://schemas.microsoft.com/office/drawing/2014/main" id="{AB0CABD6-AF0C-EEE9-EE64-7A699D6519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="" xmlns:a16="http://schemas.microsoft.com/office/drawing/2014/main" id="{E95D8CB3-43F9-39BD-81EC-3D7174444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единительная линия 106">
              <a:extLst>
                <a:ext uri="{FF2B5EF4-FFF2-40B4-BE49-F238E27FC236}">
                  <a16:creationId xmlns="" xmlns:a16="http://schemas.microsoft.com/office/drawing/2014/main" id="{8D556E90-4056-D3BF-F380-059F4B8FB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5099" y="2916858"/>
              <a:ext cx="2696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6377DD86-B4DD-238C-0BBA-26654B92068A}"/>
                </a:ext>
              </a:extLst>
            </p:cNvPr>
            <p:cNvSpPr txBox="1"/>
            <p:nvPr/>
          </p:nvSpPr>
          <p:spPr>
            <a:xfrm>
              <a:off x="10658500" y="265396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FSRAILWAY Book" panose="020B0503040504020204" pitchFamily="34" charset="0"/>
                </a:rPr>
                <a:t>0</a:t>
              </a:r>
              <a:r>
                <a:rPr lang="en-US" sz="1200" dirty="0">
                  <a:latin typeface="FSRAILWAY Book" panose="020B0503040504020204" pitchFamily="34" charset="0"/>
                </a:rPr>
                <a:t>,5</a:t>
              </a:r>
              <a:r>
                <a:rPr lang="ru-RU" sz="1200" dirty="0">
                  <a:latin typeface="FSRAILWAY Book" panose="020B0503040504020204" pitchFamily="34" charset="0"/>
                </a:rPr>
                <a:t>а</a:t>
              </a:r>
            </a:p>
          </p:txBody>
        </p:sp>
      </p:grp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E2055507-5583-2701-ED89-7AE111147E8A}"/>
              </a:ext>
            </a:extLst>
          </p:cNvPr>
          <p:cNvCxnSpPr>
            <a:cxnSpLocks/>
          </p:cNvCxnSpPr>
          <p:nvPr userDrawn="1"/>
        </p:nvCxnSpPr>
        <p:spPr>
          <a:xfrm>
            <a:off x="9965113" y="3504349"/>
            <a:ext cx="178772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46D6B46-339D-12E4-F280-02DE5A6866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569962" y="3101093"/>
            <a:ext cx="33017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5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т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1ECB75-E8CC-63FC-7991-C8FF8691F0F4}"/>
              </a:ext>
            </a:extLst>
          </p:cNvPr>
          <p:cNvSpPr txBox="1"/>
          <p:nvPr userDrawn="1"/>
        </p:nvSpPr>
        <p:spPr>
          <a:xfrm>
            <a:off x="768837" y="312103"/>
            <a:ext cx="2853795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rPr>
              <a:t>/ ДЕТАЛИ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F80DFCB4-FE89-465F-5CBB-DB74D51E2B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9750" y="4436077"/>
            <a:ext cx="0" cy="1402491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C08E90-1131-B0C4-03EA-84317E547B04}"/>
              </a:ext>
            </a:extLst>
          </p:cNvPr>
          <p:cNvSpPr txBox="1"/>
          <p:nvPr userDrawn="1"/>
        </p:nvSpPr>
        <p:spPr>
          <a:xfrm>
            <a:off x="8613621" y="4367026"/>
            <a:ext cx="28926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400"/>
              </a:spcBef>
              <a:spcAft>
                <a:spcPts val="600"/>
              </a:spcAft>
            </a:pPr>
            <a:r>
              <a:rPr lang="ru-RU" sz="1400" spc="200" dirty="0">
                <a:latin typeface="RussianRail G Pro Medium" panose="02000503040000020004" pitchFamily="2" charset="0"/>
              </a:rPr>
              <a:t>НОМЕР СЛАЙДА</a:t>
            </a:r>
            <a: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если необходимо пронумеровать слайды, скопируйте номер на этом (</a:t>
            </a:r>
            <a:r>
              <a:rPr lang="en-US" sz="1400" b="1" kern="1200" dirty="0">
                <a:latin typeface="FSRAILWAY Book" panose="020B0503040504020204" pitchFamily="34" charset="0"/>
                <a:ea typeface="+mn-ea"/>
                <a:cs typeface="+mn-cs"/>
              </a:rPr>
              <a:t>CTRL+C</a:t>
            </a: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 </a:t>
            </a:r>
            <a:r>
              <a:rPr lang="ru-RU" sz="1400" dirty="0">
                <a:solidFill>
                  <a:srgbClr val="3C3C3B"/>
                </a:solidFill>
                <a:latin typeface="FSRAILWAY Book" panose="020B0503040504020204" pitchFamily="34" charset="0"/>
              </a:rPr>
              <a:t>и вставьте</a:t>
            </a:r>
            <a:br>
              <a:rPr lang="ru-RU" sz="1400" dirty="0">
                <a:solidFill>
                  <a:srgbClr val="3C3C3B"/>
                </a:solidFill>
                <a:latin typeface="FSRAILWAY Book" panose="020B0503040504020204" pitchFamily="34" charset="0"/>
              </a:rPr>
            </a:br>
            <a:r>
              <a:rPr lang="ru-RU" sz="1400" dirty="0">
                <a:solidFill>
                  <a:srgbClr val="3C3C3B"/>
                </a:solidFill>
                <a:latin typeface="FSRAILWAY Book" panose="020B0503040504020204" pitchFamily="34" charset="0"/>
              </a:rPr>
              <a:t>на другие</a:t>
            </a: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 (</a:t>
            </a:r>
            <a:r>
              <a:rPr lang="en-US" sz="1400" b="1" dirty="0">
                <a:latin typeface="FSRAILWAY Book" panose="020B0503040504020204" pitchFamily="34" charset="0"/>
              </a:rPr>
              <a:t>CTRL+V</a:t>
            </a: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)</a:t>
            </a:r>
            <a:r>
              <a:rPr lang="ru-RU" sz="1400" dirty="0">
                <a:solidFill>
                  <a:srgbClr val="3C3C3B"/>
                </a:solidFill>
                <a:latin typeface="FSRAILWAY Book" panose="020B0503040504020204" pitchFamily="34" charset="0"/>
              </a:rPr>
              <a:t>: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B2AE2E6-EFA3-C294-81FE-F2058D9FCB31}"/>
              </a:ext>
            </a:extLst>
          </p:cNvPr>
          <p:cNvSpPr txBox="1"/>
          <p:nvPr userDrawn="1"/>
        </p:nvSpPr>
        <p:spPr>
          <a:xfrm>
            <a:off x="768836" y="1530090"/>
            <a:ext cx="39914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400"/>
              </a:spcBef>
              <a:spcAft>
                <a:spcPts val="600"/>
              </a:spcAft>
            </a:pPr>
            <a:r>
              <a:rPr lang="ru-RU" sz="1400" spc="200" dirty="0">
                <a:latin typeface="RussianRail G Pro Medium" panose="02000503040000020004" pitchFamily="2" charset="0"/>
              </a:rPr>
              <a:t>ИКОНКИ ПРИЛОЖЕНИЙ</a:t>
            </a:r>
            <a: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rPr>
            </a:br>
            <a:r>
              <a:rPr lang="ru-RU" sz="1400" b="0" kern="1200" dirty="0">
                <a:solidFill>
                  <a:srgbClr val="3C3C3B"/>
                </a:solidFill>
                <a:latin typeface="FSRAILWAY Book" panose="020B0503040504020204" pitchFamily="34" charset="0"/>
                <a:ea typeface="+mn-ea"/>
                <a:cs typeface="+mn-cs"/>
              </a:rPr>
              <a:t>используйте только цветные либо только черно-белые иконки на одном слайде</a:t>
            </a:r>
            <a:endParaRPr lang="ru-RU" sz="1200" b="0" kern="1200" dirty="0">
              <a:solidFill>
                <a:srgbClr val="3C3C3B"/>
              </a:solidFill>
              <a:latin typeface="FSRAILWAY Book" panose="020B050304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12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Офис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0AB773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52C7EC-78DF-20A9-0012-66C2F08EE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ИТ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9B3DC3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D7C5833-01A4-7930-0007-C38E24C30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Студенты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4B66CA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EED1648-36C9-5A8D-4642-5CD31F846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(Общий) Титул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chemeClr val="bg1">
              <a:lumMod val="85000"/>
            </a:schemeClr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RussianRail G Pro" panose="02000503040000020004" pitchFamily="2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FSRAILWAY Book" panose="020B05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4593924-474A-9CFF-F598-7D5FD09A7A31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2018AA13-0D0A-A35E-1B83-75236E8B0913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A84C5542-7707-E0A0-C9E7-AC2E02A90DED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4A90653-EAE3-8C92-17F9-C4AFF9F86599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E972F-CF9F-8546-DCB2-EAB67D0FE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8531" y="5461864"/>
            <a:ext cx="2460557" cy="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9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79">
          <p15:clr>
            <a:srgbClr val="A4A3A4"/>
          </p15:clr>
        </p15:guide>
        <p15:guide id="3" pos="551">
          <p15:clr>
            <a:srgbClr val="A4A3A4"/>
          </p15:clr>
        </p15:guide>
        <p15:guide id="4" pos="1096">
          <p15:clr>
            <a:srgbClr val="A4A3A4"/>
          </p15:clr>
        </p15:guide>
        <p15:guide id="5" pos="1640">
          <p15:clr>
            <a:srgbClr val="A4A3A4"/>
          </p15:clr>
        </p15:guide>
        <p15:guide id="6" pos="2184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>
          <p15:clr>
            <a:srgbClr val="A4A3A4"/>
          </p15:clr>
        </p15:guide>
        <p15:guide id="9" pos="3840">
          <p15:clr>
            <a:srgbClr val="A4A3A4"/>
          </p15:clr>
        </p15:guide>
        <p15:guide id="10" pos="4384">
          <p15:clr>
            <a:srgbClr val="A4A3A4"/>
          </p15:clr>
        </p15:guide>
        <p15:guide id="11" pos="4929">
          <p15:clr>
            <a:srgbClr val="A4A3A4"/>
          </p15:clr>
        </p15:guide>
        <p15:guide id="12" pos="5473">
          <p15:clr>
            <a:srgbClr val="A4A3A4"/>
          </p15:clr>
        </p15:guide>
        <p15:guide id="13" pos="6040">
          <p15:clr>
            <a:srgbClr val="A4A3A4"/>
          </p15:clr>
        </p15:guide>
        <p15:guide id="14" pos="6584">
          <p15:clr>
            <a:srgbClr val="A4A3A4"/>
          </p15:clr>
        </p15:guide>
        <p15:guide id="15" pos="7129">
          <p15:clr>
            <a:srgbClr val="A4A3A4"/>
          </p15:clr>
        </p15:guide>
        <p15:guide id="16" pos="7401">
          <p15:clr>
            <a:srgbClr val="A4A3A4"/>
          </p15:clr>
        </p15:guide>
        <p15:guide id="17" orient="horz" pos="550">
          <p15:clr>
            <a:srgbClr val="A4A3A4"/>
          </p15:clr>
        </p15:guide>
        <p15:guide id="18" orient="horz" pos="3770">
          <p15:clr>
            <a:srgbClr val="A4A3A4"/>
          </p15:clr>
        </p15:guide>
        <p15:guide id="19" orient="horz" pos="4042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8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6" y="2413001"/>
            <a:ext cx="10548451" cy="3571874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FSRAILWAY Book" panose="020B050304050402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A905702-EA6D-C4D1-FA25-88ADE31D55FE}"/>
              </a:ext>
            </a:extLst>
          </p:cNvPr>
          <p:cNvGrpSpPr/>
          <p:nvPr userDrawn="1"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6" name="Прямоугольник 2">
              <a:extLst>
                <a:ext uri="{FF2B5EF4-FFF2-40B4-BE49-F238E27FC236}">
                  <a16:creationId xmlns="" xmlns:a16="http://schemas.microsoft.com/office/drawing/2014/main" id="{09B901F4-1E4C-DAE6-8553-15F83E4E5D34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2">
              <a:extLst>
                <a:ext uri="{FF2B5EF4-FFF2-40B4-BE49-F238E27FC236}">
                  <a16:creationId xmlns="" xmlns:a16="http://schemas.microsoft.com/office/drawing/2014/main" id="{C45BAEC4-C2CB-6084-EDB2-DC9FA7BA95FA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2">
              <a:extLst>
                <a:ext uri="{FF2B5EF4-FFF2-40B4-BE49-F238E27FC236}">
                  <a16:creationId xmlns="" xmlns:a16="http://schemas.microsoft.com/office/drawing/2014/main" id="{5129BE5B-040E-F018-D674-4AC61354A81E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2">
              <a:extLst>
                <a:ext uri="{FF2B5EF4-FFF2-40B4-BE49-F238E27FC236}">
                  <a16:creationId xmlns="" xmlns:a16="http://schemas.microsoft.com/office/drawing/2014/main" id="{27D5FA13-12DC-EB84-0254-9BF4426324C6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50EED4A-789C-6887-9DDB-43DB7656F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10548451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atin typeface="RussianRail G Pro" panose="02000503040000020004" pitchFamily="2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1A5A5D-4188-B060-B182-734973774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solidFill>
                  <a:schemeClr val="tx1"/>
                </a:solidFill>
                <a:latin typeface="RussianRail G Pro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11689F-3976-4AF3-5808-E05F9E42D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622" y="445891"/>
            <a:ext cx="2453212" cy="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7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C0258-FAA2-CFD4-2B9C-37E86F2B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4FCB0C-E3F1-FC05-27F2-EE1EAE4D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076948-1A24-1C59-45D3-8A0AC28EE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6F98-5866-A243-945E-D644217A11A1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BE734-0612-009A-8CFA-8ED94B0BE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E9BD17-1D64-4536-069B-E44E1632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A894-2D46-F64A-8351-414ADCB564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1" r:id="rId3"/>
    <p:sldLayoutId id="2147483664" r:id="rId4"/>
    <p:sldLayoutId id="2147483665" r:id="rId5"/>
    <p:sldLayoutId id="2147483666" r:id="rId6"/>
    <p:sldLayoutId id="2147483660" r:id="rId7"/>
    <p:sldLayoutId id="2147483688" r:id="rId8"/>
    <p:sldLayoutId id="2147483650" r:id="rId9"/>
    <p:sldLayoutId id="2147483684" r:id="rId10"/>
    <p:sldLayoutId id="2147483683" r:id="rId11"/>
    <p:sldLayoutId id="2147483687" r:id="rId12"/>
    <p:sldLayoutId id="2147483667" r:id="rId13"/>
    <p:sldLayoutId id="2147483668" r:id="rId14"/>
    <p:sldLayoutId id="2147483696" r:id="rId15"/>
    <p:sldLayoutId id="2147483682" r:id="rId16"/>
    <p:sldLayoutId id="2147483693" r:id="rId17"/>
    <p:sldLayoutId id="2147483690" r:id="rId18"/>
    <p:sldLayoutId id="2147483691" r:id="rId19"/>
    <p:sldLayoutId id="2147483695" r:id="rId20"/>
    <p:sldLayoutId id="2147483694" r:id="rId21"/>
    <p:sldLayoutId id="2147483692" r:id="rId22"/>
    <p:sldLayoutId id="2147483675" r:id="rId23"/>
    <p:sldLayoutId id="2147483672" r:id="rId24"/>
    <p:sldLayoutId id="2147483689" r:id="rId25"/>
    <p:sldLayoutId id="2147483697" r:id="rId26"/>
    <p:sldLayoutId id="2147483670" r:id="rId27"/>
    <p:sldLayoutId id="2147483677" r:id="rId28"/>
    <p:sldLayoutId id="2147483679" r:id="rId29"/>
    <p:sldLayoutId id="2147483674" r:id="rId30"/>
    <p:sldLayoutId id="2147483686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-premises_software" TargetMode="External"/><Relationship Id="rId2" Type="http://schemas.openxmlformats.org/officeDocument/2006/relationships/hyperlink" Target="https://ru.wikipedia.org/wiki/%D0%9C%D0%B5%D1%81%D1%81%D0%B5%D0%BD%D0%B4%D0%B6%D0%B5%D1%80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hyperlink" Target="https://ru.wikipedia.org/wiki/%D0%9E%D0%B1%D0%BB%D0%B0%D1%87%D0%BD%D0%BE%D0%B5_%D1%85%D1%80%D0%B0%D0%BD%D0%B8%D0%BB%D0%B8%D1%89%D0%B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ru.wikipedia.org/wiki/%D0%A3%D1%87%D1%91%D1%82%D0%BD%D0%B0%D1%8F_%D0%B7%D0%B0%D0%BF%D0%B8%D1%81%D1%8C" TargetMode="External"/><Relationship Id="rId7" Type="http://schemas.openxmlformats.org/officeDocument/2006/relationships/hyperlink" Target="https://ru.wikipedia.org/wiki/SMS" TargetMode="External"/><Relationship Id="rId2" Type="http://schemas.openxmlformats.org/officeDocument/2006/relationships/hyperlink" Target="https://ru.wikipedia.org/wiki/%D0%9A%D1%80%D0%B8%D0%BF%D1%82%D0%BE%D0%9F%D1%80%D0%BE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u.wikipedia.org/wiki/%D0%9E%D0%B4%D0%BD%D0%BE%D1%80%D0%B0%D0%B7%D0%BE%D0%B2%D1%8B%D0%B9_%D0%BF%D0%B0%D1%80%D0%BE%D0%BB%D1%8C" TargetMode="External"/><Relationship Id="rId5" Type="http://schemas.openxmlformats.org/officeDocument/2006/relationships/hyperlink" Target="https://ru.wikipedia.org/wiki/NTLMv2" TargetMode="External"/><Relationship Id="rId4" Type="http://schemas.openxmlformats.org/officeDocument/2006/relationships/hyperlink" Target="https://ru.wikipedia.org/wiki/Active_Direct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6471482-1DC2-4FB1-9160-7F1F4B347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043" y="2112987"/>
            <a:ext cx="6891453" cy="73726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Мессенджер-оперативность </a:t>
            </a:r>
            <a:r>
              <a:rPr lang="ru-RU" sz="6000" b="1" dirty="0"/>
              <a:t>в коммуникации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4820FA1-F35F-4D23-9480-BDF78467E25C}"/>
              </a:ext>
            </a:extLst>
          </p:cNvPr>
          <p:cNvGrpSpPr/>
          <p:nvPr/>
        </p:nvGrpSpPr>
        <p:grpSpPr>
          <a:xfrm>
            <a:off x="2913343" y="419444"/>
            <a:ext cx="1892778" cy="654822"/>
            <a:chOff x="6408462" y="703277"/>
            <a:chExt cx="2334842" cy="1580503"/>
          </a:xfrm>
        </p:grpSpPr>
        <p:sp>
          <p:nvSpPr>
            <p:cNvPr id="6" name="Равнобедренный треугольник 5">
              <a:extLst>
                <a:ext uri="{FF2B5EF4-FFF2-40B4-BE49-F238E27FC236}">
                  <a16:creationId xmlns="" xmlns:a16="http://schemas.microsoft.com/office/drawing/2014/main" id="{1ECA51A7-7475-40F5-B13F-9207DDC5C068}"/>
                </a:ext>
              </a:extLst>
            </p:cNvPr>
            <p:cNvSpPr/>
            <p:nvPr/>
          </p:nvSpPr>
          <p:spPr>
            <a:xfrm rot="5400000" flipV="1">
              <a:off x="6509231" y="602508"/>
              <a:ext cx="719222" cy="920759"/>
            </a:xfrm>
            <a:prstGeom prst="triangle">
              <a:avLst/>
            </a:prstGeom>
            <a:solidFill>
              <a:srgbClr val="26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="" xmlns:a16="http://schemas.microsoft.com/office/drawing/2014/main" id="{565C5089-9073-40FA-945D-1166431CEA9E}"/>
                </a:ext>
              </a:extLst>
            </p:cNvPr>
            <p:cNvSpPr/>
            <p:nvPr/>
          </p:nvSpPr>
          <p:spPr>
            <a:xfrm rot="5400000">
              <a:off x="7292083" y="760621"/>
              <a:ext cx="1271013" cy="1631429"/>
            </a:xfrm>
            <a:prstGeom prst="triangle">
              <a:avLst/>
            </a:prstGeom>
            <a:solidFill>
              <a:srgbClr val="BFC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>
              <a:extLst>
                <a:ext uri="{FF2B5EF4-FFF2-40B4-BE49-F238E27FC236}">
                  <a16:creationId xmlns="" xmlns:a16="http://schemas.microsoft.com/office/drawing/2014/main" id="{21D32041-3D39-4B95-A1B4-2972F3839744}"/>
                </a:ext>
              </a:extLst>
            </p:cNvPr>
            <p:cNvSpPr/>
            <p:nvPr/>
          </p:nvSpPr>
          <p:spPr>
            <a:xfrm rot="5400000" flipV="1">
              <a:off x="7603377" y="1905161"/>
              <a:ext cx="332091" cy="425148"/>
            </a:xfrm>
            <a:prstGeom prst="triangle">
              <a:avLst/>
            </a:prstGeom>
            <a:solidFill>
              <a:srgbClr val="26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9" name="Рисунок 8"/>
          <p:cNvPicPr/>
          <p:nvPr/>
        </p:nvPicPr>
        <p:blipFill>
          <a:blip r:embed="rId2" cstate="print">
            <a:lum contrast="-7000"/>
          </a:blip>
          <a:srcRect l="46172" t="39484" r="40642" b="39875"/>
          <a:stretch>
            <a:fillRect/>
          </a:stretch>
        </p:blipFill>
        <p:spPr bwMode="auto">
          <a:xfrm>
            <a:off x="213112" y="280860"/>
            <a:ext cx="783009" cy="68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>
            <a:lum contrast="-7000"/>
          </a:blip>
          <a:srcRect/>
          <a:stretch>
            <a:fillRect/>
          </a:stretch>
        </p:blipFill>
        <p:spPr bwMode="auto">
          <a:xfrm>
            <a:off x="4959472" y="190901"/>
            <a:ext cx="1244627" cy="4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9"/>
          <p:cNvPicPr>
            <a:picLocks noChangeAspect="1" noChangeArrowheads="1"/>
          </p:cNvPicPr>
          <p:nvPr/>
        </p:nvPicPr>
        <p:blipFill>
          <a:blip r:embed="rId4">
            <a:lum contrast="7000"/>
          </a:blip>
          <a:srcRect l="2904" t="5254" r="2917" b="4607"/>
          <a:stretch>
            <a:fillRect/>
          </a:stretch>
        </p:blipFill>
        <p:spPr bwMode="auto">
          <a:xfrm>
            <a:off x="9266237" y="0"/>
            <a:ext cx="2925763" cy="1355558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>
            <a:lum contrast="-7000"/>
          </a:blip>
          <a:srcRect l="648" t="4490" r="7627" b="3263"/>
          <a:stretch>
            <a:fillRect/>
          </a:stretch>
        </p:blipFill>
        <p:spPr bwMode="auto">
          <a:xfrm>
            <a:off x="6408821" y="0"/>
            <a:ext cx="2895052" cy="13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7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RussianRail G Pro"/>
              </a:rPr>
              <a:t>Федерация</a:t>
            </a: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4614" y="1359540"/>
            <a:ext cx="55845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02122"/>
                </a:solidFill>
                <a:latin typeface="RussianRail G Pro"/>
              </a:rPr>
              <a:t>eXpress — это первый в России продукт, работающий по принципу </a:t>
            </a:r>
            <a:r>
              <a:rPr lang="ru-RU" sz="2000" dirty="0" smtClean="0">
                <a:solidFill>
                  <a:srgbClr val="202122"/>
                </a:solidFill>
                <a:latin typeface="RussianRail G Pro"/>
              </a:rPr>
              <a:t>федерации. </a:t>
            </a:r>
            <a:r>
              <a:rPr lang="ru-RU" sz="2000" dirty="0">
                <a:solidFill>
                  <a:srgbClr val="202122"/>
                </a:solidFill>
                <a:latin typeface="RussianRail G Pro"/>
              </a:rPr>
              <a:t>Абоненты всех серверов имеют возможность безопасно коммуницировать друг с другом и создавать трастовые соединения. В сети заказчика могут быть развернуты несколько отдельных серверов (отдельный сервер для руководства, отдельные сервера для дочерних компаний или подразделений и пр.).</a:t>
            </a:r>
          </a:p>
          <a:p>
            <a:pPr algn="just"/>
            <a:r>
              <a:rPr lang="ru-RU" sz="2000" dirty="0">
                <a:solidFill>
                  <a:srgbClr val="202122"/>
                </a:solidFill>
                <a:latin typeface="RussianRail G Pro"/>
              </a:rPr>
              <a:t>Глобальная федерация eXpress — модель доверенных соединений как внутри компании, так и с внешними партнерами, подрядчиками, дочерними компаниями и контрагентами.</a:t>
            </a:r>
            <a:endParaRPr lang="ru-RU" sz="2000" b="0" i="0" dirty="0">
              <a:solidFill>
                <a:srgbClr val="202122"/>
              </a:solidFill>
              <a:effectLst/>
              <a:latin typeface="RussianRail G Pro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6" y="1730669"/>
            <a:ext cx="5970361" cy="39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Вывод</a:t>
            </a:r>
            <a:endParaRPr lang="ru-RU" sz="2800" b="1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3333" y="1653933"/>
            <a:ext cx="5584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000" dirty="0" smtClean="0">
                <a:solidFill>
                  <a:srgbClr val="202122"/>
                </a:solidFill>
                <a:latin typeface="RussianRail G Pro"/>
              </a:rPr>
              <a:t>Мессенджеры – необходимы в 21 веке, как мобильное средство коммуникации.</a:t>
            </a:r>
          </a:p>
          <a:p>
            <a:pPr indent="446088" algn="just"/>
            <a:r>
              <a:rPr lang="ru-RU" sz="2000" b="0" i="0" dirty="0" smtClean="0">
                <a:solidFill>
                  <a:srgbClr val="202122"/>
                </a:solidFill>
                <a:effectLst/>
                <a:latin typeface="RussianRail G Pro"/>
              </a:rPr>
              <a:t>Преподаватель может оперативно реагировать и отвечать на поступающую информацию.</a:t>
            </a:r>
          </a:p>
          <a:p>
            <a:pPr indent="446088" algn="just"/>
            <a:r>
              <a:rPr lang="ru-RU" sz="2000" dirty="0" smtClean="0">
                <a:solidFill>
                  <a:srgbClr val="202122"/>
                </a:solidFill>
                <a:latin typeface="RussianRail G Pro"/>
              </a:rPr>
              <a:t>Повышается оперативность работы преподавателя, что экономит время и дает возможность на поиск новых форм обучения или проведения занятий.</a:t>
            </a:r>
          </a:p>
          <a:p>
            <a:pPr indent="446088" algn="just"/>
            <a:r>
              <a:rPr lang="ru-RU" sz="2000" b="0" i="0" dirty="0" smtClean="0">
                <a:solidFill>
                  <a:srgbClr val="202122"/>
                </a:solidFill>
                <a:effectLst/>
                <a:latin typeface="RussianRail G Pro"/>
              </a:rPr>
              <a:t>Отсутствует риск передачи «зараженной» информации.</a:t>
            </a:r>
          </a:p>
          <a:p>
            <a:pPr indent="446088" algn="just"/>
            <a:r>
              <a:rPr lang="ru-RU" sz="2000" dirty="0" smtClean="0">
                <a:solidFill>
                  <a:srgbClr val="202122"/>
                </a:solidFill>
                <a:latin typeface="RussianRail G Pro"/>
              </a:rPr>
              <a:t>Минимизирован риск передачи различного рода заболеваний между сотрудниками предприятия.</a:t>
            </a:r>
            <a:endParaRPr lang="ru-RU" sz="2000" b="0" i="0" dirty="0">
              <a:solidFill>
                <a:srgbClr val="202122"/>
              </a:solidFill>
              <a:effectLst/>
              <a:latin typeface="RussianRail G Pro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" y="2012148"/>
            <a:ext cx="5584968" cy="37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Коммуникация</a:t>
            </a:r>
            <a:endParaRPr lang="ru-RU" sz="2800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9091" y="1372698"/>
            <a:ext cx="3367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ussianRail G Pro"/>
              </a:rPr>
              <a:t>Известно, что процесс передачи информации в коммуникативистике многоканальный и активно развивающийся.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6" y="1512105"/>
            <a:ext cx="5927863" cy="4404732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54" y="3421194"/>
            <a:ext cx="2737941" cy="27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Коммуникация</a:t>
            </a:r>
            <a:endParaRPr lang="ru-RU" sz="2800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1540" y="188119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RussianRail G Pro"/>
              </a:rPr>
              <a:t>Трансформация </a:t>
            </a:r>
            <a:r>
              <a:rPr lang="ru-RU" sz="2000" dirty="0">
                <a:latin typeface="RussianRail G Pro"/>
              </a:rPr>
              <a:t>коммуникации тесно связана с техническим прогрессом, с появлением новых устройств для считывания и передачи информации, что открывает новые возможности и для СМИ. Существуют различные подходы ученых к понятию «коммуникация», однако они едины в выделении понятия «массовая коммуникация», которая представляет собой «систему взаимосвязей, позволяющую получить практически одновременный доступ к социально значимым сообщениям большому числу людей, независимо от места расположения, положения, социального статуса</a:t>
            </a:r>
            <a:r>
              <a:rPr lang="ru-RU" sz="2000" dirty="0">
                <a:latin typeface="RussianRail G Pro"/>
              </a:rPr>
              <a:t>». </a:t>
            </a:r>
            <a:endParaRPr lang="ru-RU" sz="2000" dirty="0">
              <a:latin typeface="RussianRail G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5" y="2019934"/>
            <a:ext cx="5328991" cy="38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RussianRail G Pro"/>
              </a:rPr>
              <a:t>Коммуникация</a:t>
            </a:r>
            <a:endParaRPr lang="ru-RU" sz="2800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23" y="1399216"/>
            <a:ext cx="6501670" cy="51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RussianRail G Pro"/>
              </a:rPr>
              <a:t>Коммуникация</a:t>
            </a:r>
            <a:endParaRPr lang="ru-RU" sz="2800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8224" y="2662687"/>
            <a:ext cx="46086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RussianRail G Pro"/>
              </a:rPr>
              <a:t>Технический способ передачи информации – передовой шаг в коммуникативной жизни человека, а в частности для преподавателя, которому по роду своей работы оперативно получать и передавать информацию.</a:t>
            </a:r>
            <a:endParaRPr lang="ru-RU" sz="2000" dirty="0">
              <a:latin typeface="RussianRail G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377"/>
          <a:stretch/>
        </p:blipFill>
        <p:spPr>
          <a:xfrm>
            <a:off x="149738" y="4328974"/>
            <a:ext cx="6906589" cy="2058721"/>
          </a:xfrm>
          <a:prstGeom prst="rect">
            <a:avLst/>
          </a:prstGeom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9" y="1445927"/>
            <a:ext cx="3854866" cy="26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Мессенджер</a:t>
            </a:r>
            <a:endParaRPr lang="ru-RU" sz="2800" b="1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5301" y="2133263"/>
            <a:ext cx="88022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ussianRail G Pro"/>
              </a:rPr>
              <a:t>На </a:t>
            </a:r>
            <a:r>
              <a:rPr lang="ru-RU" sz="2000" dirty="0">
                <a:latin typeface="RussianRail G Pro"/>
              </a:rPr>
              <a:t>мой </a:t>
            </a:r>
            <a:r>
              <a:rPr lang="ru-RU" sz="2000" dirty="0">
                <a:latin typeface="RussianRail G Pro"/>
              </a:rPr>
              <a:t>взгляд, </a:t>
            </a:r>
            <a:r>
              <a:rPr lang="ru-RU" sz="2000" dirty="0" smtClean="0">
                <a:latin typeface="RussianRail G Pro"/>
              </a:rPr>
              <a:t>для преподавателя развитие </a:t>
            </a:r>
            <a:r>
              <a:rPr lang="ru-RU" sz="2000" dirty="0">
                <a:latin typeface="RussianRail G Pro"/>
              </a:rPr>
              <a:t>мессенджеров (от англ. instant messenger «мгновенный курьер»), приложений для обмена сообщениями, в полной мере можно рассматривать в качестве как нового канала коммуникации. WhatsApp, WeChat, Line, Snapchat, </a:t>
            </a:r>
            <a:r>
              <a:rPr lang="ru-RU" sz="2000" dirty="0">
                <a:latin typeface="RussianRail G Pro"/>
              </a:rPr>
              <a:t>Telegram, </a:t>
            </a:r>
            <a:r>
              <a:rPr lang="en-US" sz="2000" dirty="0">
                <a:latin typeface="RussianRail G Pro"/>
              </a:rPr>
              <a:t>eXpress</a:t>
            </a:r>
            <a:r>
              <a:rPr lang="ru-RU" sz="2000" dirty="0">
                <a:latin typeface="RussianRail G Pro"/>
              </a:rPr>
              <a:t> </a:t>
            </a:r>
            <a:r>
              <a:rPr lang="ru-RU" sz="2000" dirty="0">
                <a:latin typeface="RussianRail G Pro"/>
              </a:rPr>
              <a:t>сочетают </a:t>
            </a:r>
            <a:r>
              <a:rPr lang="ru-RU" sz="2000" dirty="0">
                <a:latin typeface="RussianRail G Pro"/>
              </a:rPr>
              <a:t>в себе интернет-технологии и сотовую связь, позволяют мгновенно обмениваться сообщениями. </a:t>
            </a:r>
            <a:r>
              <a:rPr lang="ru-RU" sz="2000" dirty="0">
                <a:latin typeface="RussianRail G Pro"/>
              </a:rPr>
              <a:t>Мессенджеры предполагают установку на смартфон, планшет, персональный компьютер, подразумевают обязательную регистрацию по номеру телефона и поддерживают передачу не только текстовой информации, но и аудио, видео фотосообщений. </a:t>
            </a:r>
            <a:r>
              <a:rPr lang="ru-RU" sz="2000" dirty="0" smtClean="0">
                <a:latin typeface="RussianRail G Pro"/>
              </a:rPr>
              <a:t>Популярность </a:t>
            </a:r>
            <a:r>
              <a:rPr lang="ru-RU" sz="2000" dirty="0">
                <a:latin typeface="RussianRail G Pro"/>
              </a:rPr>
              <a:t>приложений растет с </a:t>
            </a:r>
            <a:r>
              <a:rPr lang="ru-RU" sz="2000" dirty="0" smtClean="0">
                <a:latin typeface="RussianRail G Pro"/>
              </a:rPr>
              <a:t>каждым месяцем.</a:t>
            </a:r>
            <a:endParaRPr lang="ru-RU" sz="2000" dirty="0">
              <a:latin typeface="RussianRail G Pro"/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" y="1353076"/>
            <a:ext cx="2335756" cy="14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" y="3050133"/>
            <a:ext cx="2361548" cy="15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" y="4792190"/>
            <a:ext cx="2295847" cy="164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9097" y="6042025"/>
            <a:ext cx="552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RussianRail G Pro"/>
              </a:rPr>
              <a:t>Экспре́сс (от </a:t>
            </a:r>
            <a:r>
              <a:rPr lang="ru-RU" sz="2000" dirty="0">
                <a:latin typeface="RussianRail G Pro"/>
                <a:hlinkClick r:id="rId5" tooltip="Латинский язык"/>
              </a:rPr>
              <a:t>лат.</a:t>
            </a:r>
            <a:r>
              <a:rPr lang="ru-RU" sz="2000" dirty="0">
                <a:latin typeface="RussianRail G Pro"/>
              </a:rPr>
              <a:t> expressus — «усиленный»)</a:t>
            </a:r>
          </a:p>
        </p:txBody>
      </p:sp>
    </p:spTree>
    <p:extLst>
      <p:ext uri="{BB962C8B-B14F-4D97-AF65-F5344CB8AC3E}">
        <p14:creationId xmlns:p14="http://schemas.microsoft.com/office/powerpoint/2010/main" val="8103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Оперативность</a:t>
            </a:r>
            <a:endParaRPr lang="ru-RU" sz="2800" b="1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3710"/>
          <a:stretch/>
        </p:blipFill>
        <p:spPr bwMode="auto">
          <a:xfrm>
            <a:off x="2194559" y="1234914"/>
            <a:ext cx="9004948" cy="53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" y="1234914"/>
            <a:ext cx="5210183" cy="124065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055870" y="1855242"/>
            <a:ext cx="463455" cy="620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12995" y="1993838"/>
            <a:ext cx="2225784" cy="147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Платформа </a:t>
            </a:r>
            <a:r>
              <a:rPr lang="ru-RU" sz="2800" b="1" dirty="0">
                <a:solidFill>
                  <a:schemeClr val="tx1"/>
                </a:solidFill>
                <a:latin typeface="RussianRail G Pro"/>
              </a:rPr>
              <a:t>корпоративных коммуникаций и </a:t>
            </a:r>
            <a:r>
              <a:rPr lang="ru-RU" sz="2800" b="1" dirty="0" smtClean="0">
                <a:solidFill>
                  <a:schemeClr val="tx1"/>
                </a:solidFill>
                <a:latin typeface="RussianRail G Pro"/>
              </a:rPr>
              <a:t>мобильности РЖД</a:t>
            </a:r>
            <a:endParaRPr lang="ru-RU" sz="2800" b="1" dirty="0">
              <a:solidFill>
                <a:schemeClr val="tx1"/>
              </a:solidFill>
              <a:latin typeface="RussianRail G Pro"/>
            </a:endParaRP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5778" y="1743816"/>
            <a:ext cx="4612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ussianRail G Pro"/>
              </a:rPr>
              <a:t>eXpress — платформа корпоративных коммуникаций и мобильности, которая объединяет видеоконференции, корпоративный </a:t>
            </a:r>
            <a:r>
              <a:rPr lang="ru-RU" sz="2000" dirty="0">
                <a:latin typeface="RussianRail G Pro"/>
                <a:hlinkClick r:id="rId2" tooltip="Мессенджер"/>
              </a:rPr>
              <a:t>мессенджер</a:t>
            </a:r>
            <a:r>
              <a:rPr lang="ru-RU" sz="2000" dirty="0">
                <a:latin typeface="RussianRail G Pro"/>
              </a:rPr>
              <a:t>, почтовый клиент, а также корпоративные приложения Smart Apps для мобильного доступа к информационным системам и сервисам компании-заказчика. </a:t>
            </a:r>
            <a:r>
              <a:rPr lang="ru-RU" sz="2000" dirty="0">
                <a:latin typeface="RussianRail G Pro"/>
              </a:rPr>
              <a:t>Продукт возможно развернуть как по модели </a:t>
            </a:r>
            <a:r>
              <a:rPr lang="ru-RU" sz="2000" dirty="0" err="1">
                <a:latin typeface="RussianRail G Pro"/>
                <a:hlinkClick r:id="rId3" tooltip="en:On-premises software"/>
              </a:rPr>
              <a:t>on-premise</a:t>
            </a:r>
            <a:r>
              <a:rPr lang="ru-RU" sz="2000" dirty="0">
                <a:latin typeface="RussianRail G Pro"/>
              </a:rPr>
              <a:t>, так и в </a:t>
            </a:r>
            <a:r>
              <a:rPr lang="ru-RU" sz="2000" dirty="0">
                <a:latin typeface="RussianRail G Pro"/>
                <a:hlinkClick r:id="rId4" tooltip="Облачное хранилище"/>
              </a:rPr>
              <a:t>облаке</a:t>
            </a:r>
            <a:r>
              <a:rPr lang="ru-RU" sz="2000" dirty="0">
                <a:latin typeface="RussianRail G Pro"/>
              </a:rPr>
              <a:t> (private cloud версия платформы)</a:t>
            </a:r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2" y="1933017"/>
            <a:ext cx="5440860" cy="39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210464C6-034E-0755-304F-9EC3A5F4E71D}"/>
              </a:ext>
            </a:extLst>
          </p:cNvPr>
          <p:cNvSpPr txBox="1">
            <a:spLocks/>
          </p:cNvSpPr>
          <p:nvPr/>
        </p:nvSpPr>
        <p:spPr>
          <a:xfrm>
            <a:off x="11427864" y="6226691"/>
            <a:ext cx="589676" cy="431800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B52CD5CE-FE97-DAC1-5DDD-7616A0559E6C}"/>
              </a:ext>
            </a:extLst>
          </p:cNvPr>
          <p:cNvSpPr/>
          <p:nvPr/>
        </p:nvSpPr>
        <p:spPr>
          <a:xfrm>
            <a:off x="0" y="0"/>
            <a:ext cx="10583333" cy="1129553"/>
          </a:xfrm>
          <a:prstGeom prst="snip2DiagRect">
            <a:avLst/>
          </a:prstGeom>
          <a:solidFill>
            <a:srgbClr val="FF8710"/>
          </a:solidFill>
          <a:ln>
            <a:solidFill>
              <a:srgbClr val="FF8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RussianRail G Pro"/>
              </a:rPr>
              <a:t>Безопасность</a:t>
            </a:r>
          </a:p>
        </p:txBody>
      </p:sp>
      <p:sp>
        <p:nvSpPr>
          <p:cNvPr id="7" name="Заголовок 16"/>
          <p:cNvSpPr txBox="1">
            <a:spLocks/>
          </p:cNvSpPr>
          <p:nvPr/>
        </p:nvSpPr>
        <p:spPr>
          <a:xfrm>
            <a:off x="0" y="160257"/>
            <a:ext cx="105770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 smtClean="0"/>
              <a:t>    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42591"/>
            <a:ext cx="252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ussianRail G Pro"/>
              </a:rPr>
              <a:t>Мы – люди дела</a:t>
            </a:r>
            <a:endParaRPr lang="ru-RU" sz="2000" dirty="0">
              <a:latin typeface="RussianRail G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5652" y="1517710"/>
            <a:ext cx="68418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ussianRail G Pro"/>
              </a:rPr>
              <a:t>В 2020 году </a:t>
            </a:r>
            <a:r>
              <a:rPr lang="ru-RU" sz="2000" dirty="0" err="1">
                <a:latin typeface="RussianRail G Pro"/>
                <a:hlinkClick r:id="rId2" tooltip="КриптоПро"/>
              </a:rPr>
              <a:t>КриптоПРО</a:t>
            </a:r>
            <a:r>
              <a:rPr lang="ru-RU" sz="2000" dirty="0">
                <a:latin typeface="RussianRail G Pro"/>
              </a:rPr>
              <a:t> провели экспертную оценку безопасности информационной системы.</a:t>
            </a:r>
          </a:p>
          <a:p>
            <a:r>
              <a:rPr lang="ru-RU" sz="2000" dirty="0">
                <a:latin typeface="RussianRail G Pro"/>
              </a:rPr>
              <a:t>Безопасность всей платформы подтверждена сертификатом ФСТЭК РФ № 4232 от 30.03.2020 </a:t>
            </a:r>
            <a:r>
              <a:rPr lang="ru-RU" sz="2000" dirty="0" smtClean="0">
                <a:latin typeface="RussianRail G Pro"/>
              </a:rPr>
              <a:t>года.</a:t>
            </a:r>
            <a:endParaRPr lang="ru-RU" sz="2000" dirty="0">
              <a:latin typeface="RussianRail G Pro"/>
            </a:endParaRPr>
          </a:p>
          <a:p>
            <a:r>
              <a:rPr lang="ru-RU" sz="2000" dirty="0">
                <a:latin typeface="RussianRail G Pro"/>
              </a:rPr>
              <a:t>Аутентификация пользователей через три независимых </a:t>
            </a:r>
            <a:r>
              <a:rPr lang="ru-RU" sz="2000" dirty="0" smtClean="0">
                <a:latin typeface="RussianRail G Pro"/>
              </a:rPr>
              <a:t>канала: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ussianRail G Pro"/>
              </a:rPr>
              <a:t>Корпоративная</a:t>
            </a:r>
            <a:r>
              <a:rPr lang="ru-RU" sz="2000" dirty="0">
                <a:latin typeface="RussianRail G Pro"/>
              </a:rPr>
              <a:t> </a:t>
            </a:r>
            <a:r>
              <a:rPr lang="ru-RU" sz="2000" dirty="0">
                <a:latin typeface="RussianRail G Pro"/>
                <a:hlinkClick r:id="rId3" tooltip="Учётная запись"/>
              </a:rPr>
              <a:t>учетная запись</a:t>
            </a:r>
            <a:r>
              <a:rPr lang="ru-RU" sz="2000" dirty="0">
                <a:latin typeface="RussianRail G Pro"/>
              </a:rPr>
              <a:t> в </a:t>
            </a:r>
            <a:r>
              <a:rPr lang="ru-RU" sz="2000" dirty="0" err="1">
                <a:latin typeface="RussianRail G Pro"/>
                <a:hlinkClick r:id="rId4" tooltip="Active Directory"/>
              </a:rPr>
              <a:t>Active</a:t>
            </a:r>
            <a:r>
              <a:rPr lang="ru-RU" sz="2000" dirty="0">
                <a:latin typeface="RussianRail G Pro"/>
                <a:hlinkClick r:id="rId4" tooltip="Active Directory"/>
              </a:rPr>
              <a:t> </a:t>
            </a:r>
            <a:r>
              <a:rPr lang="ru-RU" sz="2000" dirty="0" err="1">
                <a:latin typeface="RussianRail G Pro"/>
                <a:hlinkClick r:id="rId4" tooltip="Active Directory"/>
              </a:rPr>
              <a:t>Directory</a:t>
            </a:r>
            <a:r>
              <a:rPr lang="ru-RU" sz="2000" dirty="0">
                <a:latin typeface="RussianRail G Pro"/>
              </a:rPr>
              <a:t> (сквозная аутентификация по протоколу </a:t>
            </a:r>
            <a:r>
              <a:rPr lang="ru-RU" sz="2000" dirty="0">
                <a:latin typeface="RussianRail G Pro"/>
                <a:hlinkClick r:id="rId5" tooltip="NTLMv2"/>
              </a:rPr>
              <a:t>NTLMv2</a:t>
            </a:r>
            <a:r>
              <a:rPr lang="ru-RU" sz="2000" dirty="0">
                <a:latin typeface="RussianRail G Pro"/>
              </a:rPr>
              <a:t>) или ввод </a:t>
            </a:r>
            <a:r>
              <a:rPr lang="ru-RU" sz="2000" dirty="0">
                <a:latin typeface="RussianRail G Pro"/>
                <a:hlinkClick r:id="rId6" tooltip="Одноразовый пароль"/>
              </a:rPr>
              <a:t>одноразового пароля</a:t>
            </a:r>
            <a:r>
              <a:rPr lang="ru-RU" sz="2000" dirty="0">
                <a:latin typeface="RussianRail G Pro"/>
              </a:rPr>
              <a:t> из корпоративной почты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RussianRail G Pro"/>
              </a:rPr>
              <a:t>Одноразовый пароль из </a:t>
            </a:r>
            <a:r>
              <a:rPr lang="ru-RU" sz="2000" dirty="0">
                <a:latin typeface="RussianRail G Pro"/>
                <a:hlinkClick r:id="rId7" tooltip="SMS"/>
              </a:rPr>
              <a:t>СМС</a:t>
            </a:r>
            <a:r>
              <a:rPr lang="ru-RU" sz="2000" dirty="0">
                <a:latin typeface="RussianRail G Pro"/>
              </a:rPr>
              <a:t> (привязка к телефонному номеру)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RussianRail G Pro"/>
              </a:rPr>
              <a:t>Личный пользовательский пароль (недоступен администраторам системы)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3" y="2337319"/>
            <a:ext cx="4440728" cy="296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РЕНД РАБОТОДАТЕЛЯ ОАО «РЖД»">
      <a:dk1>
        <a:srgbClr val="000000"/>
      </a:dk1>
      <a:lt1>
        <a:srgbClr val="FFFFFF"/>
      </a:lt1>
      <a:dk2>
        <a:srgbClr val="7F7F7F"/>
      </a:dk2>
      <a:lt2>
        <a:srgbClr val="F6F6F6"/>
      </a:lt2>
      <a:accent1>
        <a:srgbClr val="FF0000"/>
      </a:accent1>
      <a:accent2>
        <a:srgbClr val="FE8610"/>
      </a:accent2>
      <a:accent3>
        <a:srgbClr val="0AB673"/>
      </a:accent3>
      <a:accent4>
        <a:srgbClr val="9B3DC3"/>
      </a:accent4>
      <a:accent5>
        <a:srgbClr val="4A65C9"/>
      </a:accent5>
      <a:accent6>
        <a:srgbClr val="D9D9D9"/>
      </a:accent6>
      <a:hlink>
        <a:srgbClr val="FF0000"/>
      </a:hlink>
      <a:folHlink>
        <a:srgbClr val="B923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{09A6B7C6-01EB-DA46-86D6-99A703775D68}tf16401369</Template>
  <TotalTime>19938</TotalTime>
  <Words>360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FSRAILWAY Book</vt:lpstr>
      <vt:lpstr>RussianRail G Pro</vt:lpstr>
      <vt:lpstr>RussianRail G Pro Medium</vt:lpstr>
      <vt:lpstr>Wingdings</vt:lpstr>
      <vt:lpstr>YS Text</vt:lpstr>
      <vt:lpstr>Тема Office</vt:lpstr>
      <vt:lpstr>Мессенджер-оперативность в коммуникации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Iaroslav Velikanov</dc:creator>
  <cp:lastModifiedBy>Учетная запись Майкрософт</cp:lastModifiedBy>
  <cp:revision>594</cp:revision>
  <dcterms:created xsi:type="dcterms:W3CDTF">2023-02-05T16:13:58Z</dcterms:created>
  <dcterms:modified xsi:type="dcterms:W3CDTF">2024-06-02T15:16:15Z</dcterms:modified>
</cp:coreProperties>
</file>