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2" r:id="rId2"/>
    <p:sldId id="263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0000FF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649" autoAdjust="0"/>
  </p:normalViewPr>
  <p:slideViewPr>
    <p:cSldViewPr>
      <p:cViewPr varScale="1">
        <p:scale>
          <a:sx n="70" d="100"/>
          <a:sy n="70" d="100"/>
        </p:scale>
        <p:origin x="-10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804F2-9334-4611-BF30-3C189972AF9A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2C74DBC-5674-4B7D-B07C-88286ADB4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804F2-9334-4611-BF30-3C189972AF9A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74DBC-5674-4B7D-B07C-88286ADB4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804F2-9334-4611-BF30-3C189972AF9A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74DBC-5674-4B7D-B07C-88286ADB4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804F2-9334-4611-BF30-3C189972AF9A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2C74DBC-5674-4B7D-B07C-88286ADB4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804F2-9334-4611-BF30-3C189972AF9A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74DBC-5674-4B7D-B07C-88286ADB41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804F2-9334-4611-BF30-3C189972AF9A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74DBC-5674-4B7D-B07C-88286ADB4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804F2-9334-4611-BF30-3C189972AF9A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2C74DBC-5674-4B7D-B07C-88286ADB41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804F2-9334-4611-BF30-3C189972AF9A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74DBC-5674-4B7D-B07C-88286ADB4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804F2-9334-4611-BF30-3C189972AF9A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74DBC-5674-4B7D-B07C-88286ADB4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804F2-9334-4611-BF30-3C189972AF9A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74DBC-5674-4B7D-B07C-88286ADB4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804F2-9334-4611-BF30-3C189972AF9A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74DBC-5674-4B7D-B07C-88286ADB41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DF804F2-9334-4611-BF30-3C189972AF9A}" type="datetimeFigureOut">
              <a:rPr lang="ru-RU" smtClean="0"/>
              <a:pPr/>
              <a:t>19.05.2013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2C74DBC-5674-4B7D-B07C-88286ADB41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znayka.net/zagadki/" TargetMode="External"/><Relationship Id="rId13" Type="http://schemas.openxmlformats.org/officeDocument/2006/relationships/hyperlink" Target="http://go.mail.ru/search_video?q=%D0%BF%D0%BE%D1%81%D0%BB%D0%BE%D0%B2%D0%B8%D1%86%D1%8B,%20%D0%B2%D0%B8%D0%B4%D0%B5%D0%BE&amp;fr=web_videorb#s=mailru&amp;i=mail%2Florazato%2F_myvideo%2F115&amp;d=2066296902&amp;sig=435f60e025" TargetMode="External"/><Relationship Id="rId3" Type="http://schemas.openxmlformats.org/officeDocument/2006/relationships/hyperlink" Target="http://www.kostyor.ru/tales" TargetMode="External"/><Relationship Id="rId7" Type="http://schemas.openxmlformats.org/officeDocument/2006/relationships/hyperlink" Target="http://go.mail.ru/search_video?q=%D0%B7%D0%B0%D0%BA%D0%BB%D0%B8%D1%87%D0%BA%D0%B8,%20%D0%B2%D0%B8%D0%B4%D0%B5%D0%BE&amp;fr=web_videorb#d=253005355&amp;sig=6f69c95604&amp;i=y89PwLboIFo&amp;s=youtube" TargetMode="External"/><Relationship Id="rId12" Type="http://schemas.openxmlformats.org/officeDocument/2006/relationships/hyperlink" Target="http://www.les-skazok.ru/pogovorki.htm" TargetMode="External"/><Relationship Id="rId2" Type="http://schemas.openxmlformats.org/officeDocument/2006/relationships/hyperlink" Target="http://kid-game.ru/category/fiction" TargetMode="External"/><Relationship Id="rId16" Type="http://schemas.openxmlformats.org/officeDocument/2006/relationships/hyperlink" Target="http://koshki-mishki.ru/category-165-7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chool11.zhukovskiy.ru/a1.htm" TargetMode="External"/><Relationship Id="rId11" Type="http://schemas.openxmlformats.org/officeDocument/2006/relationships/hyperlink" Target="http://allforchildren.ru/kidfun/schitalki0.php" TargetMode="External"/><Relationship Id="rId5" Type="http://schemas.openxmlformats.org/officeDocument/2006/relationships/hyperlink" Target="http://www.neskuchno.com/index.php?Itemid=133&amp;catid=43:interesnoe&amp;id=1060:skorogovorka-ligurija-videotekst&amp;option=com_content&amp;view=article" TargetMode="External"/><Relationship Id="rId15" Type="http://schemas.openxmlformats.org/officeDocument/2006/relationships/hyperlink" Target="http://allforchildren.ru/songs/lullaby.php" TargetMode="External"/><Relationship Id="rId10" Type="http://schemas.openxmlformats.org/officeDocument/2006/relationships/hyperlink" Target="http://go.mail.ru/search_video?mailru=1&amp;q=%D0%BD%D0%B5%D0%B1%D1%8B%D0%BB%D0%B8%D1%86%D1%8B%20%D0%B2%20%D0%BB%D0%B8%D1%86%D0%B0%D1%85%20%D0%BC%D1%83%D0%BB%D1%8C%D1%82%D1%84%D0%B8%D0%BB%D1%8C%D0%BC&amp;fr=ws_p#d=2184804353&amp;sig=26dc246c5b&amp;i=mail%2Falnikpa%2F28%2F33&amp;s=mailru" TargetMode="External"/><Relationship Id="rId4" Type="http://schemas.openxmlformats.org/officeDocument/2006/relationships/hyperlink" Target="http://allforchildren.ru/kidfun/fastspeak1.php" TargetMode="External"/><Relationship Id="rId9" Type="http://schemas.openxmlformats.org/officeDocument/2006/relationships/hyperlink" Target="http://go.mail.ru/search_video?mailru=1&amp;q=%D0%BF%D1%80%D0%B8%D0%B1%D0%B0%D1%83%D1%82%D0%BA%D0%B8,%20%D0%BC%D1%83%D0%BB%D1%8C%D1%82%D0%B8%D0%BA&amp;fr=ws_p#d=3210288099&amp;sig=adbed80d19&amp;i=22Xy7GKVhRM&amp;s=youtube" TargetMode="External"/><Relationship Id="rId14" Type="http://schemas.openxmlformats.org/officeDocument/2006/relationships/hyperlink" Target="http://www.youtube.com/watch?v=v8jkxd5R_i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9"/>
          <p:cNvSpPr>
            <a:spLocks noChangeArrowheads="1"/>
          </p:cNvSpPr>
          <p:nvPr/>
        </p:nvSpPr>
        <p:spPr bwMode="auto">
          <a:xfrm>
            <a:off x="2987824" y="2492896"/>
            <a:ext cx="3294300" cy="1867410"/>
          </a:xfrm>
          <a:prstGeom prst="ellipse">
            <a:avLst/>
          </a:prstGeom>
          <a:solidFill>
            <a:srgbClr val="FFFFFF"/>
          </a:solidFill>
          <a:ln w="63500" cmpd="thickThin">
            <a:solidFill>
              <a:srgbClr val="9BBB5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Жанры устного народного творчества</a:t>
            </a:r>
          </a:p>
        </p:txBody>
      </p:sp>
      <p:sp>
        <p:nvSpPr>
          <p:cNvPr id="4" name="Oval 28"/>
          <p:cNvSpPr>
            <a:spLocks noChangeArrowheads="1"/>
          </p:cNvSpPr>
          <p:nvPr/>
        </p:nvSpPr>
        <p:spPr bwMode="auto">
          <a:xfrm>
            <a:off x="4500068" y="159563"/>
            <a:ext cx="1932733" cy="1140122"/>
          </a:xfrm>
          <a:prstGeom prst="ellipse">
            <a:avLst/>
          </a:prstGeom>
          <a:solidFill>
            <a:srgbClr val="FFFFFF"/>
          </a:solidFill>
          <a:ln w="3175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val 27"/>
          <p:cNvSpPr>
            <a:spLocks noChangeArrowheads="1"/>
          </p:cNvSpPr>
          <p:nvPr/>
        </p:nvSpPr>
        <p:spPr bwMode="auto">
          <a:xfrm>
            <a:off x="6453313" y="759818"/>
            <a:ext cx="2259187" cy="1190399"/>
          </a:xfrm>
          <a:prstGeom prst="ellipse">
            <a:avLst/>
          </a:prstGeom>
          <a:solidFill>
            <a:srgbClr val="FFFFFF"/>
          </a:solidFill>
          <a:ln w="31750">
            <a:solidFill>
              <a:srgbClr val="4F81B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Oval 30"/>
          <p:cNvSpPr>
            <a:spLocks noChangeArrowheads="1"/>
          </p:cNvSpPr>
          <p:nvPr/>
        </p:nvSpPr>
        <p:spPr bwMode="auto">
          <a:xfrm>
            <a:off x="467544" y="604086"/>
            <a:ext cx="2016224" cy="1355274"/>
          </a:xfrm>
          <a:prstGeom prst="ellipse">
            <a:avLst/>
          </a:prstGeom>
          <a:solidFill>
            <a:srgbClr val="FFFFFF"/>
          </a:solidFill>
          <a:ln w="31750">
            <a:solidFill>
              <a:srgbClr val="4F81B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Oval 20"/>
          <p:cNvSpPr>
            <a:spLocks noChangeArrowheads="1"/>
          </p:cNvSpPr>
          <p:nvPr/>
        </p:nvSpPr>
        <p:spPr bwMode="auto">
          <a:xfrm>
            <a:off x="7055992" y="3286563"/>
            <a:ext cx="1947635" cy="1323552"/>
          </a:xfrm>
          <a:prstGeom prst="ellipse">
            <a:avLst/>
          </a:prstGeom>
          <a:solidFill>
            <a:srgbClr val="FFFFFF"/>
          </a:solidFill>
          <a:ln w="31750">
            <a:solidFill>
              <a:srgbClr val="9BBB5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Oval 29"/>
          <p:cNvSpPr>
            <a:spLocks noChangeArrowheads="1"/>
          </p:cNvSpPr>
          <p:nvPr/>
        </p:nvSpPr>
        <p:spPr bwMode="auto">
          <a:xfrm>
            <a:off x="205819" y="3365153"/>
            <a:ext cx="2123727" cy="1122453"/>
          </a:xfrm>
          <a:prstGeom prst="ellipse">
            <a:avLst/>
          </a:prstGeom>
          <a:solidFill>
            <a:srgbClr val="FFFFFF"/>
          </a:solidFill>
          <a:ln w="31750">
            <a:solidFill>
              <a:srgbClr val="C0504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Oval 35"/>
          <p:cNvSpPr>
            <a:spLocks noChangeArrowheads="1"/>
          </p:cNvSpPr>
          <p:nvPr/>
        </p:nvSpPr>
        <p:spPr bwMode="auto">
          <a:xfrm>
            <a:off x="755366" y="4705705"/>
            <a:ext cx="2274404" cy="1301486"/>
          </a:xfrm>
          <a:prstGeom prst="ellipse">
            <a:avLst/>
          </a:prstGeom>
          <a:solidFill>
            <a:srgbClr val="FFFFFF"/>
          </a:solidFill>
          <a:ln w="31750">
            <a:solidFill>
              <a:srgbClr val="8064A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Oval 33"/>
          <p:cNvSpPr>
            <a:spLocks noChangeArrowheads="1"/>
          </p:cNvSpPr>
          <p:nvPr/>
        </p:nvSpPr>
        <p:spPr bwMode="auto">
          <a:xfrm>
            <a:off x="6679043" y="4705705"/>
            <a:ext cx="2180647" cy="1491469"/>
          </a:xfrm>
          <a:prstGeom prst="ellipse">
            <a:avLst/>
          </a:prstGeom>
          <a:solidFill>
            <a:srgbClr val="FFFFFF"/>
          </a:solidFill>
          <a:ln w="31750">
            <a:solidFill>
              <a:srgbClr val="F7964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Oval 23"/>
          <p:cNvSpPr>
            <a:spLocks noChangeArrowheads="1"/>
          </p:cNvSpPr>
          <p:nvPr/>
        </p:nvSpPr>
        <p:spPr bwMode="auto">
          <a:xfrm>
            <a:off x="2942421" y="5465863"/>
            <a:ext cx="1989621" cy="1082656"/>
          </a:xfrm>
          <a:prstGeom prst="ellipse">
            <a:avLst/>
          </a:prstGeom>
          <a:solidFill>
            <a:srgbClr val="FFFFFF"/>
          </a:solidFill>
          <a:ln w="31750">
            <a:solidFill>
              <a:srgbClr val="4BACC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 flipH="1">
            <a:off x="4932042" y="1364160"/>
            <a:ext cx="216022" cy="979867"/>
          </a:xfrm>
          <a:prstGeom prst="straightConnector1">
            <a:avLst/>
          </a:prstGeom>
          <a:ln w="28575"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V="1">
            <a:off x="5769265" y="1700808"/>
            <a:ext cx="663536" cy="84371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 flipV="1">
            <a:off x="2483768" y="1854093"/>
            <a:ext cx="917306" cy="77796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H="1">
            <a:off x="2483768" y="3727476"/>
            <a:ext cx="546002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>
            <a:off x="2753725" y="4288703"/>
            <a:ext cx="552090" cy="50408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H="1">
            <a:off x="4067121" y="4487606"/>
            <a:ext cx="174690" cy="899161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5896694" y="4203749"/>
            <a:ext cx="770860" cy="64848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6350436" y="3727476"/>
            <a:ext cx="521941" cy="19890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Oval 29"/>
          <p:cNvSpPr>
            <a:spLocks noChangeArrowheads="1"/>
          </p:cNvSpPr>
          <p:nvPr/>
        </p:nvSpPr>
        <p:spPr bwMode="auto">
          <a:xfrm>
            <a:off x="163288" y="2043797"/>
            <a:ext cx="2166257" cy="1122453"/>
          </a:xfrm>
          <a:prstGeom prst="ellipse">
            <a:avLst/>
          </a:prstGeom>
          <a:solidFill>
            <a:srgbClr val="FFFFFF"/>
          </a:solidFill>
          <a:ln w="31750">
            <a:solidFill>
              <a:srgbClr val="C0504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flipH="1" flipV="1">
            <a:off x="2354059" y="2850537"/>
            <a:ext cx="633765" cy="28803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6145870" y="2871796"/>
            <a:ext cx="573863" cy="4251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Oval 29"/>
          <p:cNvSpPr>
            <a:spLocks noChangeArrowheads="1"/>
          </p:cNvSpPr>
          <p:nvPr/>
        </p:nvSpPr>
        <p:spPr bwMode="auto">
          <a:xfrm>
            <a:off x="6774181" y="2082895"/>
            <a:ext cx="2123727" cy="1122453"/>
          </a:xfrm>
          <a:prstGeom prst="ellipse">
            <a:avLst/>
          </a:prstGeom>
          <a:solidFill>
            <a:srgbClr val="FFFFFF"/>
          </a:solidFill>
          <a:ln w="31750">
            <a:solidFill>
              <a:srgbClr val="C0504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 flipH="1" flipV="1">
            <a:off x="3887513" y="1484784"/>
            <a:ext cx="179609" cy="8592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Oval 28"/>
          <p:cNvSpPr>
            <a:spLocks noChangeArrowheads="1"/>
          </p:cNvSpPr>
          <p:nvPr/>
        </p:nvSpPr>
        <p:spPr bwMode="auto">
          <a:xfrm>
            <a:off x="2465538" y="214896"/>
            <a:ext cx="1932733" cy="1140122"/>
          </a:xfrm>
          <a:prstGeom prst="ellipse">
            <a:avLst/>
          </a:prstGeom>
          <a:solidFill>
            <a:srgbClr val="FFFFFF"/>
          </a:solidFill>
          <a:ln w="3175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5" name="Oval 28"/>
          <p:cNvSpPr>
            <a:spLocks noChangeArrowheads="1"/>
          </p:cNvSpPr>
          <p:nvPr/>
        </p:nvSpPr>
        <p:spPr bwMode="auto">
          <a:xfrm>
            <a:off x="5091228" y="5451439"/>
            <a:ext cx="1644928" cy="1140122"/>
          </a:xfrm>
          <a:prstGeom prst="ellipse">
            <a:avLst/>
          </a:prstGeom>
          <a:solidFill>
            <a:srgbClr val="FFFFFF"/>
          </a:solidFill>
          <a:ln w="3175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cxnSp>
        <p:nvCxnSpPr>
          <p:cNvPr id="51" name="Прямая со стрелкой 50"/>
          <p:cNvCxnSpPr/>
          <p:nvPr/>
        </p:nvCxnSpPr>
        <p:spPr>
          <a:xfrm>
            <a:off x="5305345" y="4527991"/>
            <a:ext cx="384570" cy="85877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761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23" grpId="0" animBg="1"/>
      <p:bldP spid="33" grpId="0" animBg="1"/>
      <p:bldP spid="36" grpId="0" animBg="1"/>
      <p:bldP spid="4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9"/>
          <p:cNvSpPr>
            <a:spLocks noChangeArrowheads="1"/>
          </p:cNvSpPr>
          <p:nvPr/>
        </p:nvSpPr>
        <p:spPr bwMode="auto">
          <a:xfrm>
            <a:off x="2987824" y="2492896"/>
            <a:ext cx="3294300" cy="1867410"/>
          </a:xfrm>
          <a:prstGeom prst="ellipse">
            <a:avLst/>
          </a:prstGeom>
          <a:solidFill>
            <a:schemeClr val="bg1"/>
          </a:solidFill>
          <a:ln w="63500" cmpd="thickThin">
            <a:solidFill>
              <a:srgbClr val="FF0000"/>
            </a:solidFill>
            <a:round/>
            <a:headEnd/>
            <a:tailEnd/>
          </a:ln>
          <a:effectLst/>
          <a:extLst/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Жанры устного народного творчества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Oval 28"/>
          <p:cNvSpPr>
            <a:spLocks noChangeArrowheads="1"/>
          </p:cNvSpPr>
          <p:nvPr/>
        </p:nvSpPr>
        <p:spPr bwMode="auto">
          <a:xfrm>
            <a:off x="4500068" y="159563"/>
            <a:ext cx="1932733" cy="1140122"/>
          </a:xfrm>
          <a:prstGeom prst="ellipse">
            <a:avLst/>
          </a:prstGeom>
          <a:solidFill>
            <a:schemeClr val="bg1"/>
          </a:solidFill>
          <a:ln w="31750">
            <a:solidFill>
              <a:srgbClr val="C00000"/>
            </a:solidFill>
            <a:round/>
            <a:headEnd/>
            <a:tailEnd/>
          </a:ln>
          <a:effectLst/>
          <a:extLst/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hlinkClick r:id="rId3"/>
              </a:rPr>
              <a:t>Сказки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val 27"/>
          <p:cNvSpPr>
            <a:spLocks noChangeArrowheads="1"/>
          </p:cNvSpPr>
          <p:nvPr/>
        </p:nvSpPr>
        <p:spPr bwMode="auto">
          <a:xfrm>
            <a:off x="6432801" y="729623"/>
            <a:ext cx="2478187" cy="1124469"/>
          </a:xfrm>
          <a:prstGeom prst="ellipse">
            <a:avLst/>
          </a:prstGeom>
          <a:solidFill>
            <a:schemeClr val="bg1"/>
          </a:solidFill>
          <a:ln w="31750">
            <a:solidFill>
              <a:srgbClr val="0070C0"/>
            </a:solidFill>
            <a:round/>
            <a:headEnd/>
            <a:tailEnd/>
          </a:ln>
          <a:effectLst/>
          <a:extLst/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50" b="1" dirty="0" smtClean="0">
                <a:solidFill>
                  <a:srgbClr val="002060"/>
                </a:solidFill>
                <a:hlinkClick r:id="rId4"/>
              </a:rPr>
              <a:t>Скороговорки</a:t>
            </a:r>
            <a:r>
              <a:rPr lang="ru-RU" sz="2050" b="1" dirty="0" smtClean="0">
                <a:solidFill>
                  <a:srgbClr val="002060"/>
                </a:solidFill>
              </a:rPr>
              <a:t> </a:t>
            </a:r>
            <a:r>
              <a:rPr lang="en-US" sz="2050" b="1" dirty="0" smtClean="0">
                <a:hlinkClick r:id="rId5"/>
              </a:rPr>
              <a:t>!</a:t>
            </a:r>
            <a:endParaRPr lang="ru-RU" sz="2050" b="1" dirty="0" smtClean="0">
              <a:solidFill>
                <a:srgbClr val="00206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Oval 30"/>
          <p:cNvSpPr>
            <a:spLocks noChangeArrowheads="1"/>
          </p:cNvSpPr>
          <p:nvPr/>
        </p:nvSpPr>
        <p:spPr bwMode="auto">
          <a:xfrm>
            <a:off x="205819" y="784956"/>
            <a:ext cx="2277949" cy="1174403"/>
          </a:xfrm>
          <a:prstGeom prst="ellipse">
            <a:avLst/>
          </a:prstGeom>
          <a:solidFill>
            <a:schemeClr val="bg1"/>
          </a:solidFill>
          <a:ln w="31750">
            <a:solidFill>
              <a:srgbClr val="0070C0"/>
            </a:solidFill>
            <a:round/>
            <a:headEnd/>
            <a:tailEnd/>
          </a:ln>
          <a:effectLst/>
          <a:extLst/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err="1" smtClean="0">
                <a:hlinkClick r:id="rId6"/>
              </a:rPr>
              <a:t>Заклички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en-US" sz="2400" b="1" dirty="0" smtClean="0">
                <a:hlinkClick r:id="rId7"/>
              </a:rPr>
              <a:t>!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Oval 20"/>
          <p:cNvSpPr>
            <a:spLocks noChangeArrowheads="1"/>
          </p:cNvSpPr>
          <p:nvPr/>
        </p:nvSpPr>
        <p:spPr bwMode="auto">
          <a:xfrm>
            <a:off x="6988749" y="3479741"/>
            <a:ext cx="1947635" cy="1061005"/>
          </a:xfrm>
          <a:prstGeom prst="ellipse">
            <a:avLst/>
          </a:prstGeom>
          <a:solidFill>
            <a:schemeClr val="bg1"/>
          </a:solidFill>
          <a:ln w="31750">
            <a:solidFill>
              <a:srgbClr val="00B050"/>
            </a:solidFill>
            <a:round/>
            <a:headEnd/>
            <a:tailEnd/>
          </a:ln>
          <a:effectLst/>
          <a:extLst/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hlinkClick r:id="rId8"/>
              </a:rPr>
              <a:t>Загадки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Oval 29"/>
          <p:cNvSpPr>
            <a:spLocks noChangeArrowheads="1"/>
          </p:cNvSpPr>
          <p:nvPr/>
        </p:nvSpPr>
        <p:spPr bwMode="auto">
          <a:xfrm>
            <a:off x="116557" y="3426601"/>
            <a:ext cx="2259719" cy="995153"/>
          </a:xfrm>
          <a:prstGeom prst="ellipse">
            <a:avLst/>
          </a:prstGeom>
          <a:solidFill>
            <a:schemeClr val="bg1"/>
          </a:solidFill>
          <a:ln w="31750">
            <a:solidFill>
              <a:srgbClr val="FF0000"/>
            </a:solidFill>
            <a:round/>
            <a:headEnd/>
            <a:tailEnd/>
          </a:ln>
          <a:effectLst/>
          <a:extLst/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hlinkClick r:id="rId9"/>
              </a:rPr>
              <a:t>Прибаутки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8" name="Oval 35"/>
          <p:cNvSpPr>
            <a:spLocks noChangeArrowheads="1"/>
          </p:cNvSpPr>
          <p:nvPr/>
        </p:nvSpPr>
        <p:spPr bwMode="auto">
          <a:xfrm>
            <a:off x="668017" y="4616929"/>
            <a:ext cx="2274404" cy="1099559"/>
          </a:xfrm>
          <a:prstGeom prst="ellipse">
            <a:avLst/>
          </a:prstGeom>
          <a:solidFill>
            <a:schemeClr val="bg1"/>
          </a:solidFill>
          <a:ln w="31750">
            <a:solidFill>
              <a:srgbClr val="7030A0"/>
            </a:solidFill>
            <a:round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hlinkClick r:id="rId10"/>
              </a:rPr>
              <a:t>Небылицы</a:t>
            </a:r>
            <a:endParaRPr kumimoji="0" lang="ru-RU" sz="1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Oval 33"/>
          <p:cNvSpPr>
            <a:spLocks noChangeArrowheads="1"/>
          </p:cNvSpPr>
          <p:nvPr/>
        </p:nvSpPr>
        <p:spPr bwMode="auto">
          <a:xfrm>
            <a:off x="6667554" y="4705705"/>
            <a:ext cx="2180647" cy="1099559"/>
          </a:xfrm>
          <a:prstGeom prst="ellipse">
            <a:avLst/>
          </a:prstGeom>
          <a:solidFill>
            <a:schemeClr val="bg1"/>
          </a:solidFill>
          <a:ln w="31750">
            <a:solidFill>
              <a:srgbClr val="FF0000"/>
            </a:solidFill>
            <a:round/>
            <a:headEnd/>
            <a:tailEnd/>
          </a:ln>
          <a:effectLst/>
          <a:extLst/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hlinkClick r:id="rId11"/>
              </a:rPr>
              <a:t>Считалки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Oval 23"/>
          <p:cNvSpPr>
            <a:spLocks noChangeArrowheads="1"/>
          </p:cNvSpPr>
          <p:nvPr/>
        </p:nvSpPr>
        <p:spPr bwMode="auto">
          <a:xfrm>
            <a:off x="2753725" y="5386767"/>
            <a:ext cx="2210079" cy="998353"/>
          </a:xfrm>
          <a:prstGeom prst="ellipse">
            <a:avLst/>
          </a:prstGeom>
          <a:solidFill>
            <a:schemeClr val="bg1"/>
          </a:solidFill>
          <a:ln w="31750">
            <a:solidFill>
              <a:srgbClr val="FF0000"/>
            </a:solidFill>
            <a:round/>
            <a:headEnd/>
            <a:tailEnd/>
          </a:ln>
          <a:effectLst/>
          <a:extLst/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hlinkClick r:id="rId12"/>
              </a:rPr>
              <a:t>Поговорки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 flipH="1">
            <a:off x="4932042" y="1364160"/>
            <a:ext cx="216022" cy="979867"/>
          </a:xfrm>
          <a:prstGeom prst="straightConnector1">
            <a:avLst/>
          </a:prstGeom>
          <a:ln w="28575"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V="1">
            <a:off x="5769265" y="1700808"/>
            <a:ext cx="663536" cy="84371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 flipV="1">
            <a:off x="2483768" y="1854093"/>
            <a:ext cx="917306" cy="77796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H="1">
            <a:off x="2423592" y="3788923"/>
            <a:ext cx="564232" cy="13525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>
            <a:off x="2753725" y="4288703"/>
            <a:ext cx="552090" cy="50408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H="1">
            <a:off x="4067121" y="4487606"/>
            <a:ext cx="174690" cy="899161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5896694" y="4203749"/>
            <a:ext cx="770860" cy="64848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6350436" y="3727476"/>
            <a:ext cx="521941" cy="19890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Oval 29"/>
          <p:cNvSpPr>
            <a:spLocks noChangeArrowheads="1"/>
          </p:cNvSpPr>
          <p:nvPr/>
        </p:nvSpPr>
        <p:spPr bwMode="auto">
          <a:xfrm>
            <a:off x="130991" y="2163949"/>
            <a:ext cx="2166257" cy="1122453"/>
          </a:xfrm>
          <a:prstGeom prst="ellipse">
            <a:avLst/>
          </a:prstGeom>
          <a:solidFill>
            <a:schemeClr val="bg1"/>
          </a:solidFill>
          <a:ln w="31750">
            <a:solidFill>
              <a:srgbClr val="00B050"/>
            </a:solidFill>
            <a:round/>
            <a:headEnd/>
            <a:tailEnd/>
          </a:ln>
          <a:effectLst/>
          <a:extLst/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50" b="1" dirty="0" smtClean="0">
                <a:solidFill>
                  <a:srgbClr val="C00000"/>
                </a:solidFill>
              </a:rPr>
              <a:t>Пословицы</a:t>
            </a:r>
            <a:r>
              <a:rPr lang="en-US" sz="2400" b="1" dirty="0" smtClean="0">
                <a:solidFill>
                  <a:srgbClr val="FF0000"/>
                </a:solidFill>
                <a:hlinkClick r:id="rId13"/>
              </a:rPr>
              <a:t>!</a:t>
            </a:r>
            <a:endParaRPr lang="ru-RU" sz="2400" b="1" dirty="0">
              <a:solidFill>
                <a:srgbClr val="FF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flipH="1" flipV="1">
            <a:off x="2354059" y="2850537"/>
            <a:ext cx="633765" cy="28803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6145870" y="2871796"/>
            <a:ext cx="573863" cy="4251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Oval 29"/>
          <p:cNvSpPr>
            <a:spLocks noChangeArrowheads="1"/>
          </p:cNvSpPr>
          <p:nvPr/>
        </p:nvSpPr>
        <p:spPr bwMode="auto">
          <a:xfrm>
            <a:off x="6787261" y="2043798"/>
            <a:ext cx="2123727" cy="1201320"/>
          </a:xfrm>
          <a:prstGeom prst="ellipse">
            <a:avLst/>
          </a:prstGeom>
          <a:solidFill>
            <a:schemeClr val="bg1"/>
          </a:solidFill>
          <a:ln w="31750">
            <a:solidFill>
              <a:srgbClr val="FF0000"/>
            </a:solidFill>
            <a:round/>
            <a:headEnd/>
            <a:tailEnd/>
          </a:ln>
          <a:effectLst/>
          <a:extLst/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400" b="1" dirty="0">
                <a:hlinkClick r:id="rId14"/>
              </a:rPr>
              <a:t>Частушки</a:t>
            </a:r>
            <a:endParaRPr lang="ru-RU" sz="2400" b="1" dirty="0"/>
          </a:p>
        </p:txBody>
      </p:sp>
      <p:cxnSp>
        <p:nvCxnSpPr>
          <p:cNvPr id="35" name="Прямая со стрелкой 34"/>
          <p:cNvCxnSpPr/>
          <p:nvPr/>
        </p:nvCxnSpPr>
        <p:spPr>
          <a:xfrm flipH="1" flipV="1">
            <a:off x="3887513" y="1484784"/>
            <a:ext cx="179609" cy="8592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Oval 28"/>
          <p:cNvSpPr>
            <a:spLocks noChangeArrowheads="1"/>
          </p:cNvSpPr>
          <p:nvPr/>
        </p:nvSpPr>
        <p:spPr bwMode="auto">
          <a:xfrm>
            <a:off x="2465538" y="214896"/>
            <a:ext cx="1932733" cy="1140122"/>
          </a:xfrm>
          <a:prstGeom prst="ellipse">
            <a:avLst/>
          </a:prstGeom>
          <a:solidFill>
            <a:schemeClr val="bg1"/>
          </a:solidFill>
          <a:ln w="31750">
            <a:solidFill>
              <a:srgbClr val="00B050"/>
            </a:solidFill>
            <a:round/>
            <a:headEnd/>
            <a:tailEnd/>
          </a:ln>
          <a:effectLst/>
          <a:extLst/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0000"/>
                </a:solidFill>
                <a:hlinkClick r:id="rId15"/>
              </a:rPr>
              <a:t>Песни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5" name="Oval 28"/>
          <p:cNvSpPr>
            <a:spLocks noChangeArrowheads="1"/>
          </p:cNvSpPr>
          <p:nvPr/>
        </p:nvSpPr>
        <p:spPr bwMode="auto">
          <a:xfrm>
            <a:off x="5213316" y="5501289"/>
            <a:ext cx="1775433" cy="943068"/>
          </a:xfrm>
          <a:prstGeom prst="ellipse">
            <a:avLst/>
          </a:prstGeom>
          <a:solidFill>
            <a:schemeClr val="bg1"/>
          </a:solidFill>
          <a:ln w="31750">
            <a:solidFill>
              <a:srgbClr val="00B050"/>
            </a:solidFill>
            <a:round/>
            <a:headEnd/>
            <a:tailEnd/>
          </a:ln>
          <a:effectLst/>
          <a:extLst/>
        </p:spPr>
        <p:txBody>
          <a:bodyPr vert="horz" wrap="square" lIns="65837" tIns="32918" rIns="65837" bIns="32918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  <a:hlinkClick r:id="rId16"/>
              </a:rPr>
              <a:t>Игры</a:t>
            </a:r>
            <a:endParaRPr lang="ru-RU" sz="2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cxnSp>
        <p:nvCxnSpPr>
          <p:cNvPr id="51" name="Прямая со стрелкой 50"/>
          <p:cNvCxnSpPr/>
          <p:nvPr/>
        </p:nvCxnSpPr>
        <p:spPr>
          <a:xfrm>
            <a:off x="5305345" y="4527991"/>
            <a:ext cx="384570" cy="85877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670941" y="2978510"/>
            <a:ext cx="226422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863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23" grpId="0" animBg="1"/>
      <p:bldP spid="33" grpId="0" animBg="1"/>
      <p:bldP spid="36" grpId="0" animBg="1"/>
      <p:bldP spid="45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676</TotalTime>
  <Words>22</Words>
  <Application>Microsoft Office PowerPoint</Application>
  <PresentationFormat>Экран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Трек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Кластер</dc:title>
  <dc:creator>WORK</dc:creator>
  <cp:lastModifiedBy>Admin</cp:lastModifiedBy>
  <cp:revision>68</cp:revision>
  <dcterms:created xsi:type="dcterms:W3CDTF">2010-07-08T04:10:17Z</dcterms:created>
  <dcterms:modified xsi:type="dcterms:W3CDTF">2013-05-19T14:11:02Z</dcterms:modified>
</cp:coreProperties>
</file>