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73" r:id="rId12"/>
    <p:sldId id="274" r:id="rId13"/>
    <p:sldId id="276" r:id="rId14"/>
    <p:sldId id="277" r:id="rId15"/>
    <p:sldId id="272" r:id="rId16"/>
    <p:sldId id="271" r:id="rId17"/>
    <p:sldId id="267" r:id="rId18"/>
    <p:sldId id="268" r:id="rId19"/>
    <p:sldId id="269" r:id="rId20"/>
    <p:sldId id="278" r:id="rId21"/>
    <p:sldId id="279" r:id="rId22"/>
    <p:sldId id="280" r:id="rId23"/>
    <p:sldId id="281" r:id="rId24"/>
    <p:sldId id="270" r:id="rId25"/>
    <p:sldId id="282" r:id="rId26"/>
    <p:sldId id="283" r:id="rId27"/>
    <p:sldId id="284" r:id="rId28"/>
    <p:sldId id="27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7B08B-A2DA-4EAB-9BD1-B7B0C993E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438C9-15DA-4C8E-B8C4-EC32B017C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2B14C7-C9A1-4FC8-822E-854A6B663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6EEDD-B779-44A0-AEE4-76F8C181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448EB-B8C5-4FF8-85AE-EC9EB2F5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80F4D-C366-43CA-93F4-8345EEC0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FC4951-467F-49B6-8309-560BA586C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6477C5-C00E-4790-ACFA-AB4ED024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EC517-063E-4D84-9633-E96AE59B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0F200-644A-4794-A321-BCC4113B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5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6FBF2A-B38A-41B2-8DC2-7FEAF2EB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7472AA-551B-4470-9C58-C943AFD29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789FF4-67E5-41BA-85A5-F1006B964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1905F-EC15-4AD2-ABA8-D5C6E49C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4E4089-4ACE-4AD5-AB92-F8D45730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7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8D236-9DB8-4EAE-BEE3-D4D6ABEBF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1A9CE-FE0D-4245-96A9-615B7F4D1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B6C774-295E-40FA-9E6A-BC7EFC112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071BFF-E570-4CA4-B39A-B4C411EC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7694A-59B2-45D5-BD44-D487F867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3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4D0B6-A8BE-4F9D-B1A4-6B5A605B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943A3C-02AF-4F98-BC5B-56607BA9E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BFCD91-71AE-4AF6-BDC1-E9F406D5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9D4E3-6D5E-4401-939E-4D4C52A6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9B2D5F-C42B-4639-8EDC-E975A0D2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5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B6477-617B-4D8F-8D60-9E73B882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F9052-AFF2-4D51-87E4-509B960B0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4704E8-04D6-4EC4-976F-75634A58F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E701D-1DA5-4070-8D89-11911ABB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6B44FF-B8A2-49A7-BD37-33CA7C0A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00855A-A2A8-4928-A572-FE2CA2FA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31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8E7C2-9B47-492C-948D-A0F68F7A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9AD22-2BE6-4206-9F7F-0E6776B40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814D7E-A8D1-4DCD-A615-72172295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98225C-B885-4D7E-9255-68964820B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52E292-9880-4CC1-9798-A058A2D2A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8BB80D-A285-4F80-B8B5-7E5DD8336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EE5DC9-1516-4739-A381-FE5418EB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462AB6-43D1-4929-B212-288D2715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83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56B9D-4F07-4AEA-84BB-0E404F19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ED7545-1CE1-41A8-9713-96B92756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4E0D3-A726-4888-B982-CE213842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CEB63A-DE2D-4AA0-B6A4-6EFA97E9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1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4940A0-361E-4015-805A-01843686D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F16C57-1875-46D1-BE6D-8EC05C96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78D09C-6347-46E9-BA29-791CDA05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0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ACEEC-4A5F-42FD-B906-1F60204E8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F82DE-7409-42CE-B5F3-FDA3676E1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30BA85-52BA-4386-94B0-7E6DAB65E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C1E52A-0D9B-44F6-81F5-4C6BB82B8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B16E48-E0B5-4B91-A0B2-C127EE23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645A03-91FD-4939-BD0F-86C9D2F6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44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65EE5-16D7-4AB3-B091-3E5A6005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A3A4EB-4BAE-4A4B-B214-E4CDAADD1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B009D1-998D-4587-ACFE-77F411A00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73CC56-7972-42A3-B43D-5D9DD404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8E6DC9-425C-4386-BEF8-D5CC3510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181913-28F0-4B73-BBE5-A75D1D4E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9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D42BA-D920-4A3E-A564-A32D578A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3C4374-D4CC-429A-BE5E-C740F0425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ABC584-1805-4E5B-B9B7-ABFFE6004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AF1C1-6D68-46FA-AC9D-72760AED25A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246983-0C83-47E6-A5C8-B25040D49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EA320-4959-4F5D-B97A-B8A96490B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CD92-7DEB-491A-B594-56CB5B7C13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86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57DE0-8AB7-4C41-B85B-449824EA7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3BD21D-A69D-4186-B634-7B5C759DB3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E77899-8A1D-4307-8D6F-2170071B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92C18-90EE-49CE-BED3-F51C85354C61}"/>
              </a:ext>
            </a:extLst>
          </p:cNvPr>
          <p:cNvSpPr txBox="1"/>
          <p:nvPr/>
        </p:nvSpPr>
        <p:spPr>
          <a:xfrm>
            <a:off x="1805836" y="643601"/>
            <a:ext cx="886216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№19 «Солнышко» комбинированного вида городского округа город Кумертау Республики Башкортостан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«Исследовательская деятельность с детьми как  средство естественно- научной грамотности 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познания окружающего мира»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Салькова Ю.Ю.</a:t>
            </a:r>
            <a:b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0AAFA-B1D3-4C44-A3E2-98CFB3E8A22E}"/>
              </a:ext>
            </a:extLst>
          </p:cNvPr>
          <p:cNvSpPr txBox="1"/>
          <p:nvPr/>
        </p:nvSpPr>
        <p:spPr>
          <a:xfrm>
            <a:off x="1001038" y="681037"/>
            <a:ext cx="10515599" cy="5939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8. 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u="sng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Яйцеглотатель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Положи в графин бумажку и подожги ее. Сверху на горлышко положи крутое, очищенное от скорлупы яйцо: его засосет внутрь. При горении воздух   в бутылке разрежается, и под давлением наружного воздуха яйцо засасывается. 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9. 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«Стакан – непроливайка»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 карту на стакан с водой. Придерживая карту рукой, быстро переверни стакан и убери руку: карта будто приклеилась к стакану.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10. 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«Прыгающая монетка»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 на бутылку монетку и поставь ее в очень горячую воду.  Монета подпрыгнет. Объем нагреваемого воздуха быстро увеличивается. Не уменьшаясь в бутылке, он с силой давит на монету.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endParaRPr lang="ru-RU" dirty="0">
              <a:solidFill>
                <a:srgbClr val="FF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11. 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«Капризы пламени»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Дунь в бутылку и зажми горлышко большим пальцем. Поднеси бутылку к пламени свечи и отпусти палец: свеча погаснет. Сжатый воздух вырвался наружу и погасил пламя.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Дунь на свечу через воронку: свеча все равно горит. Воздух скользит вдоль стенок воронки, не задевая пламя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2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23ECBFC-0E97-42D9-AFB9-8B0054346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279" y="1468098"/>
            <a:ext cx="9675833" cy="436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12. </a:t>
            </a:r>
            <a:r>
              <a:rPr kumimoji="0" lang="ru-RU" altLang="ru-RU" b="0" i="1" u="sng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«Пламя загрязняет воздух»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Зажгите свечу. Горит пламя. Может ли оно загрязнять воздух? Подержите над пламенем свечи (на расстоянии 1- 2 см.) стекло или фарфоровую чашку, одним словом, предмет из материала, который не расплавится, не загорится и не нагревается быстро. Через некоторое время вы увидите, что этот предмет снизу почернел – покрылся слоем копоти.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13. </a:t>
            </a:r>
            <a:r>
              <a:rPr kumimoji="0" lang="ru-RU" altLang="ru-RU" b="0" i="1" u="sng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«Живая змея»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Вырежи из тонкой бумаги змею. Подвесь ее над кастрюлей с горячей водой. Змея начнет подниматься вверх. Горячий воздух легче холодного: поднимаясь, он увлекает за собой и бумагу.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14. 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 воде есть воздух» </a:t>
            </a:r>
            <a:r>
              <a:rPr lang="ru-RU" i="1" u="none" strike="noStrike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Возьмите стаканы с водой. Один конец соломинки опустите в воду, а другой возьмите в рот и осторожно подуйте. Что наблюдаете? Откуда пузырьки? Вы выдохнули воздух, и он в воде виден в виде пузырьков.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2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3D4D0-35F2-44C4-AA81-4D1D04984F2B}"/>
              </a:ext>
            </a:extLst>
          </p:cNvPr>
          <p:cNvSpPr txBox="1"/>
          <p:nvPr/>
        </p:nvSpPr>
        <p:spPr>
          <a:xfrm>
            <a:off x="1257300" y="365125"/>
            <a:ext cx="9176881" cy="599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15. 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«Воздух невидим»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Воздух не имеет определенной формы, распространяется во всех направлениях и не имеет собственного запаха. Возьмите ароматизированные салфетки, корки апельсинов и т.д. и предложите детям последовательно почувствовать запахи, распространяющиеся в помещении.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16.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«Воздух имеет вес»</a:t>
            </a:r>
            <a:r>
              <a:rPr lang="ru-RU" i="1" u="none" strike="noStrike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Положите на чаши весов надутый и не надутый шарики: чаша с надутым шариком перевесит.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17. 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«Воздух при нагревании расширяется»</a:t>
            </a:r>
            <a:r>
              <a:rPr lang="ru-RU" i="1" u="none" strike="noStrike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60579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Поставьте открытую пластмассовую бутылку в холодильник. Когда она достаточно охладится, наденьте на ее горлышко не надутый шарик. Затем поставьте бутылку в миску с горячей водой. Понаблюдайте за тем, как шарик сам станет надуваться. Это происходит потому, что воздух при нагревании расширяется. Теперь опять поставьте бутылку в холодильник. Шарик при этом спуститься, так как воздух при охлаждении сжимается.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19.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«Воздух занимает место»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Налейте полмиски воды. Бросьте в воду пробку. Накройте плавающую пробку стаканом. Погрузите стакан в воду. Участок поверхности воды, на котором плавает пробка, погружается вместе со стаканом. Находящийся в стакане воздух не дает воде заполнить стакан, и поэтому накрытая стаканом вода вместе с плавающей пробкой опускается ниже уровня воды в миске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3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B44A3-59FB-4129-8DCD-E53CD8F1494B}"/>
              </a:ext>
            </a:extLst>
          </p:cNvPr>
          <p:cNvSpPr txBox="1"/>
          <p:nvPr/>
        </p:nvSpPr>
        <p:spPr>
          <a:xfrm>
            <a:off x="1653436" y="561675"/>
            <a:ext cx="9482202" cy="5419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548DD4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</a:t>
            </a:r>
            <a:endParaRPr lang="ru-RU" sz="9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800" b="1" i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«Экспериментальная деятельность в детском саду»</a:t>
            </a:r>
          </a:p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Современные дети живут эпоху информации и компьютеризации. В условиях быстро меняющейся жизни от ребёнка требуется не только владение знаниями, но и в первую очередь умение добывать эти знания и оперировать ими, мыслить самостоятельно и творчески. Выделяют несколько основных особенностей познавательной деятельности: ребёнок познает объект в ходе практической деятельности с ним, осуществляемые ребёнком практические действия выполняют познавательную, ориентировочно-исследовательскую функцию, создавая условия, в которых раскрывается содержание данного объекта. Детское экспериментирование претендует на роль ведущей деятельности в период дошкольного развития ребёнка. Экспериментирование пронизывает все сферы детской деятельности: приём пищи, игру, образовательные области, прогулку, сон. Ребёнок — дошкольник сам по себе уже является исследователем, проявляя интерес к различного рода исследовательской деятельности — к экспериментированию. Опыты помогают развивать мышление, логику, творчество ребёнка, позволяют показать связи между живым и неживым в природе. Исследования предоставляют ребёнку самому найти ответы на вопросы «как? » и «почему? ». </a:t>
            </a:r>
            <a:endParaRPr lang="ru-RU" sz="900" b="1" i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3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38AEA-479B-42AF-91A1-3378B0EFD3B3}"/>
              </a:ext>
            </a:extLst>
          </p:cNvPr>
          <p:cNvSpPr txBox="1"/>
          <p:nvPr/>
        </p:nvSpPr>
        <p:spPr>
          <a:xfrm>
            <a:off x="1678487" y="376272"/>
            <a:ext cx="9820405" cy="621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Элементарные опыты, эксперименты помогают ребёнку приобрести новые знания о том или ином предмете. Эта деятельности направлена на реальное преобразование вещей, в ходе которого дошкольник познаёт их свойства и связи, недоступные при непосредственном воспитании. Знания, полученные во время проведения опытов, запоминается надолго. Исследовательское поведение – особый вид поведения и один из важнейших источников получения ребёнком представления о мире. Его главная цель – формирование у ребёнка навыков самостоятельно, творчески осваивать и перестраивать новые способы деятельности в любой сфере человеческой культуры.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Поэтому подготовка ребёнка к исследовательской деятельности, обучение его умениям и навыкам исследовательского поиска, становится важнейшей задачей современного образования. Главным инструментом развития исследовательского поведения в образовании выступает исследовательский метод обучения.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формирования культуры мышления и развития умений и навыков исследовательского поведения дошкольникам необходимо давать задания, ориентированные на определённые задачи. Их можно сгруппировать в относительно цельные блоки:</a:t>
            </a:r>
          </a:p>
          <a:p>
            <a:pPr marL="285750" indent="-285750" algn="just"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 видеть проблемы;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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 выдвигать гипотезы;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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 делать выводы и умозаключения.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1000"/>
              </a:spcBef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7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1D782-18ED-4E95-A75B-72E4E98B40BA}"/>
              </a:ext>
            </a:extLst>
          </p:cNvPr>
          <p:cNvSpPr txBox="1"/>
          <p:nvPr/>
        </p:nvSpPr>
        <p:spPr>
          <a:xfrm>
            <a:off x="613775" y="1027906"/>
            <a:ext cx="11160690" cy="503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ребёнка в новых впечатлениях лежит в основе возникновения и развития неистощимой поисковой деятельности, направленной на познание окружающего мира. Чем разнообразнее и интенсивнее эта деятельность, тем больше новой информации получает ребёнок, тем быстрее и полноценнее он развивается.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организации познавательно - экспериментальной деятельности предполагалось решение следующих задач: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формирования целостного мировоззрения ребёнка средствами экспериментирования;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любознательности, умение сравнивать, анализировать, обобщать;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познавательного интереса в процессе экспериментирования, установление причинно-следственной зависимости;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делать выводы, а также: развитие внимания, восприятия, мышления;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предпосылок формирования практических и умственных действий.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5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B15DA-7A8C-4A49-962C-D55D1A754B5B}"/>
              </a:ext>
            </a:extLst>
          </p:cNvPr>
          <p:cNvSpPr txBox="1"/>
          <p:nvPr/>
        </p:nvSpPr>
        <p:spPr>
          <a:xfrm>
            <a:off x="1603332" y="300248"/>
            <a:ext cx="9750468" cy="608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для родителей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детского экспериментирования в домашних условиях»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Детское экспериментирование – это один из ведущих видов деятельности дошкольника. Очевидно, что нет более пытливого исследователя, чем ребёнок. Маленький человек охвачен жаждой познания и освоения огромного нового мира. Но среди родителей часто распространена ошибка – ограничения на пути детского познания. Вы отвечаете на все вопросы юного почемучки? С готовностью показываете предметы, притягивающие любопытный взор и рассказываете о них? Регулярно бываете с ребёнком в кукольном театре, музее, цирке? Это не праздные вопросы, от которых легко отшутиться: «много будет знать, скоро состариться». К сожалению, « мамины промахи» дадут о себе знать очень скоро – в первых же классах школы, когда ваш ребёнок окажется пассивным существом, равнодушно относящимся к любым нововведениям. Исследовательская деятельность детей может стать одними из условий развития детской любознательности, а в конечном итоге познавательных интересов ребёнка.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уделяется много внимания детскому экспериментированию. Организуется исследовательская деятельность детей, создаются специальные проблемные ситуации, проводятся занятия. В группах созданы условия для развития детской познавательной деятельности6 во всех центрах активности и уголках имеются материалы для экспериментирования: бумага разных видов, ткань, специальные приборы (весы, часы и др.), неструктурированные материалы( песок, вода), карты, схемы и т.п.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666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2169A-2FB8-460A-904B-6DA3DA8D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5A6323-0569-4095-8ECF-DE71A3206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A9CAF1-5274-4A4B-BAAE-42C0D433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B1769-80DE-46EF-8B53-029A26244113}"/>
              </a:ext>
            </a:extLst>
          </p:cNvPr>
          <p:cNvSpPr txBox="1"/>
          <p:nvPr/>
        </p:nvSpPr>
        <p:spPr>
          <a:xfrm>
            <a:off x="1277654" y="365125"/>
            <a:ext cx="10289088" cy="556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Несложные опыты и эксперименты можно организовать и дома. Для этого не требуется больших усилий, только желание, немного фантазии и конечно, некоторые научные знания.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Любое место в квартире может стать местом для эксперимента. Например, ванная комната, Во время мытья ребёнок может узнать много интересного о свойствах воды, мыла, о растворимости веществ.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Что быстрее растворится: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морская соль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пена для ванны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хвойный экстракт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кусочки мыла и т.п.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Кухня – это место, где ребёнок мешает родителям, особенно маме, когда она готовит еду. Если у вас двое или трое детей, можно устроить соревнования между юными физиками. Поставьте на стол несколько одинаковых ёмкостей, низкую миску с водой и поролоновые губки разного размера и цвета. В миску налейте воды примерно на 1,5 см. Пусть дети положат губки в воду и угадают, какая из них наберёт в себя больше воды. Отожмите воду в приготовленные баночки. У кого больше? Почему? Можно ли набрать в губку столь воды, сколь хочешь? А если предоставить губке полную свободу? Пусть дети сами ответят на эти вопросы. Важно только, чтобы вопросы ребёнка не оставались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ответа.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91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65E89-52EE-404D-A757-C217A95D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6431D0-CF1E-4D48-8307-E4852A4B1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586362-6D94-4129-851B-B97CD84C0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DDD3A-A529-4B35-B36F-6BCAA6F905D4}"/>
              </a:ext>
            </a:extLst>
          </p:cNvPr>
          <p:cNvSpPr txBox="1"/>
          <p:nvPr/>
        </p:nvSpPr>
        <p:spPr>
          <a:xfrm>
            <a:off x="838199" y="365125"/>
            <a:ext cx="10907037" cy="5708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вы не знаете точного ( научного) ответа, необходимо обратится к справочной литературе.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 можно провести во время любой деятельности.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ребёнок рисует, У него кончилась зелёная краска. Предложите ему попробовать сделать эту краску самому. Посмотрите, как он будет действовать, что будет делать. Не вмешивайтесь и не подсказывайте. Догадается ли он, что надо смешать синюю и желтую краску? Если у него ничего не получиться, подскажите, что надо смешать две краски. Путём     проб и ошибок ребёнок найдёт верное решение. 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Домашняя лаборатория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Экспериментирование – это, наряду с игрой – ведущая деятельность дошкольника.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экспериментирования – вести детей вверх ступень за ступенью в познании окружающего мира. Ребёнок научиться определять наилучший способ решения встающих перед ним задач и находить ответы на возникающие вопросы. Для этого необходимо соблюдать некоторые правила: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1.Установите цель эксперимента( для чего мы проводим опыт)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2.Подберите материалы (список всего необходимого для проведения опыта)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3.Обсудите процесс (поэтапные инструкции по проведению эксперимента)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4.Подведите итоги (точное описание ожидаемого результата)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5.Объясните почему? Доступными для ребёнка словами.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Помните!</a:t>
            </a:r>
            <a:endParaRPr lang="ru-RU" sz="140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1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проведении эксперимента главное – безопасность вас и вашего ребёнка.</a:t>
            </a:r>
            <a:endParaRPr lang="ru-RU" sz="140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43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7DCFFE12-A840-4ABF-95B1-CD0F8707F1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1958975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98C59-F215-476D-BC16-ED735F42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3D1990-2845-4713-9CB0-1FF74A507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4"/>
          <a:stretch/>
        </p:blipFill>
        <p:spPr>
          <a:xfrm>
            <a:off x="3524426" y="1057612"/>
            <a:ext cx="4568846" cy="41335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8EBAF4-99F6-4235-9277-52C2F9552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0" y="511892"/>
            <a:ext cx="2859306" cy="5225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A5C250-72ED-4D28-ACBC-8970D89DD4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7"/>
          <a:stretch/>
        </p:blipFill>
        <p:spPr>
          <a:xfrm>
            <a:off x="8425832" y="757402"/>
            <a:ext cx="3503858" cy="46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358E2-9766-42AE-B8E3-47845809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DA424-6AC8-4A2C-B0D9-9D6803959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C03A23-A175-43C4-80F3-C3CB1FC2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8DDACC-7786-4AE5-8B12-F9DCAEC8932A}"/>
              </a:ext>
            </a:extLst>
          </p:cNvPr>
          <p:cNvSpPr txBox="1"/>
          <p:nvPr/>
        </p:nvSpPr>
        <p:spPr>
          <a:xfrm>
            <a:off x="1954059" y="374573"/>
            <a:ext cx="9594937" cy="655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n>
                  <a:noFill/>
                </a:ln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Паспорт проекта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ru-RU" dirty="0">
                <a:ln>
                  <a:noFill/>
                </a:ln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проекта: «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исследователи</a:t>
            </a:r>
            <a:r>
              <a:rPr lang="ru-RU" dirty="0">
                <a:ln>
                  <a:noFill/>
                </a:ln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ru-RU" dirty="0">
                <a:ln>
                  <a:noFill/>
                </a:ln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Вид проекта: экспериментально-познавательный.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нашего проекта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«Исследовательская деятельность с детьми как  средство естественно- научной грамотности и познания окружающего мира»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ru-RU" dirty="0">
                <a:ln>
                  <a:noFill/>
                </a:ln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реализации: долгосрочный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ru-RU" dirty="0">
                <a:ln>
                  <a:noFill/>
                </a:ln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Участники: дети старшей группы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ru-RU" dirty="0">
                <a:ln>
                  <a:noFill/>
                </a:ln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области: Социально-коммуникативное развитие, познавательное развитие, речевое развитие, физическое развитие.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элементарные представления об изменениях в неживой природе, экспериментальным путем.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детей с разнообразием предметов окружающего мира и их свойствами.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Нацелить детей на поисковую и творческую деятельность в детском саду и дома.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	Развивать визуальную и мышечную память, глазомер, логическое мышление. Способствовать развитию эстетического вкуса.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	Побудить детей выражать словами свои тактильные ощущения.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	Закрепить навыки работы с увеличительными приборами.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     Способствовать развитию слухового восприятия.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	Воспитывать уважительное отношение к неживой природе.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46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29A89-1549-4950-B9AF-820936F5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AA0E30E-3BEC-4734-9CB0-256B5410F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9" y="1825625"/>
            <a:ext cx="1958102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A05FD9-F279-4C9A-A1BA-462920686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41D46-CB1E-4DED-B22C-66A7165A9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5"/>
          <a:stretch/>
        </p:blipFill>
        <p:spPr>
          <a:xfrm>
            <a:off x="224174" y="892203"/>
            <a:ext cx="2556642" cy="4665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C7A2B-CD85-444F-875E-0A00B1E6AA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6"/>
          <a:stretch/>
        </p:blipFill>
        <p:spPr>
          <a:xfrm>
            <a:off x="3244033" y="892203"/>
            <a:ext cx="2331551" cy="46037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4BA274-0596-416C-965B-A8FC4FCE9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6"/>
          <a:stretch/>
        </p:blipFill>
        <p:spPr>
          <a:xfrm>
            <a:off x="5765043" y="892203"/>
            <a:ext cx="2891733" cy="46037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A6D5C2-E3EC-434A-827D-1FFA2FF321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2"/>
          <a:stretch/>
        </p:blipFill>
        <p:spPr>
          <a:xfrm>
            <a:off x="8827618" y="892203"/>
            <a:ext cx="2620911" cy="46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49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A48EF-6900-4A55-AAA5-B6F43F94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44678F2-8DEF-417E-B7E6-D1116E66B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9" y="1825625"/>
            <a:ext cx="1958102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362D6-1F6B-4059-A110-320846510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41F2CD-D65F-47ED-9D39-857DBF1945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04"/>
          <a:stretch/>
        </p:blipFill>
        <p:spPr>
          <a:xfrm>
            <a:off x="567001" y="1216816"/>
            <a:ext cx="2753899" cy="44243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BBDDDB-D0CA-447E-910D-0DA8FEDD02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3" b="26465"/>
          <a:stretch/>
        </p:blipFill>
        <p:spPr>
          <a:xfrm>
            <a:off x="3712417" y="1510607"/>
            <a:ext cx="3812087" cy="38367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799A66-CC91-40D3-8F74-1201382404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5" b="32246"/>
          <a:stretch/>
        </p:blipFill>
        <p:spPr>
          <a:xfrm>
            <a:off x="7741243" y="1027906"/>
            <a:ext cx="4146881" cy="47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93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B21D6-0E87-43BE-BDBD-F231B2F6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A790F79-1749-4484-905B-AD5DAE97A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9" y="1825625"/>
            <a:ext cx="1958102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F58AF9-7A19-4A43-8C5D-00B904AD8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EE45B3-C0D8-49D6-B132-1E6E85DB6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1"/>
          <a:stretch/>
        </p:blipFill>
        <p:spPr>
          <a:xfrm>
            <a:off x="132883" y="365124"/>
            <a:ext cx="4771639" cy="56097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EE7FB2-071F-4429-8783-A153D0EBB2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8"/>
          <a:stretch/>
        </p:blipFill>
        <p:spPr>
          <a:xfrm>
            <a:off x="5116949" y="1204814"/>
            <a:ext cx="2844579" cy="39958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4F84F7-C2BF-4636-BFD6-CF50EBD0A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1" y="312519"/>
            <a:ext cx="33097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9B729-6816-4427-B16E-C2CBB031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D68B75A-BE4F-4B20-94A6-690123B72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9" y="1825625"/>
            <a:ext cx="1958102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FCECD-4A26-4DB5-81DB-EC9AF5C53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48EE65-FE7B-4183-B110-023AE00D5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5" y="571293"/>
            <a:ext cx="2522552" cy="56056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CAAC15-7669-48DE-AC0C-6CEBB2BEE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54" y="543373"/>
            <a:ext cx="2669485" cy="59321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16A2C6-9EC6-49A4-89A7-9ED486D9B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51" y="851004"/>
            <a:ext cx="2320196" cy="51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3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42009-54DD-485A-B5EB-48653AD7B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690C7EF-9412-42E8-B1DD-BE051DBEEB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" y="1394593"/>
            <a:ext cx="7707313" cy="406881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C14BBC-FF53-455C-9737-F6636ABFC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8"/>
          <a:stretch/>
        </p:blipFill>
        <p:spPr>
          <a:xfrm>
            <a:off x="8410966" y="666025"/>
            <a:ext cx="2486677" cy="47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54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92CF33-3B91-4B9F-8DA8-C1B6A2E3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A87-D789-4515-80DC-DAD47254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95C4412-8EB8-417B-AFC1-4A477732A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8"/>
          <a:stretch/>
        </p:blipFill>
        <p:spPr>
          <a:xfrm>
            <a:off x="108906" y="551704"/>
            <a:ext cx="3128796" cy="544826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BAC3A0-3368-4AC0-9396-1F53586ED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77" y="499029"/>
            <a:ext cx="2475422" cy="5500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7CAC2A-BA07-4762-90D3-6105466381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8"/>
          <a:stretch/>
        </p:blipFill>
        <p:spPr>
          <a:xfrm>
            <a:off x="6393153" y="604380"/>
            <a:ext cx="2474154" cy="53955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B6E81E-C135-4AEB-8A30-7812E41EA1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3"/>
          <a:stretch/>
        </p:blipFill>
        <p:spPr>
          <a:xfrm>
            <a:off x="8993848" y="604380"/>
            <a:ext cx="3112601" cy="53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5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46741-0DB0-4EE0-A1DF-E31A4BA71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62FAEB76-2E2C-41AF-8D04-E5ABD9C18ED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3" y="325656"/>
            <a:ext cx="4770824" cy="634413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5CEE95-778E-4D28-B432-A668C9CC2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73" y="219717"/>
            <a:ext cx="4860098" cy="64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17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E2D51-BD66-44C3-AB27-0907E96F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B70AE2-B928-440C-9EB5-8928CA0F3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0" y="356981"/>
            <a:ext cx="4623388" cy="61440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B7AF1D-B04F-49A6-9660-EE34B0DDB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7781"/>
            <a:ext cx="4623388" cy="61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77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7B18-8723-421B-AAD8-88E38AD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2FC75-82C1-40A5-9209-9FDB3019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C0E0-0619-484F-A7D5-26FC536C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1A562-E3F4-403B-B421-B1776D5ED73A}"/>
              </a:ext>
            </a:extLst>
          </p:cNvPr>
          <p:cNvSpPr txBox="1"/>
          <p:nvPr/>
        </p:nvSpPr>
        <p:spPr>
          <a:xfrm>
            <a:off x="1716066" y="1585472"/>
            <a:ext cx="91565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Стараясь как можно чаще заниматься с детьми экспериментированием, стала замечать, что дети стали более наблюдательны, стали замечать простейшие причинно-следственные связи, рассуждать и делать выводы.</a:t>
            </a:r>
          </a:p>
          <a:p>
            <a:pPr algn="l"/>
            <a:endParaRPr lang="ru-RU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заключение хочется пожелать, чтобы вы следовали мудрому совету Василия Александровича Сухомлинского «Умейте открыть перед ребенком в окружающем мире, что-то одно, но открыть так, чтобы кусочек жизни заиграл перед детьми всеми красками радуги. Оставляйте всегда, что-то недосказанное, чтобы ребенку захотелось еще и еще раз возвратиться к тому, что он узнал».</a:t>
            </a:r>
          </a:p>
        </p:txBody>
      </p:sp>
    </p:spTree>
    <p:extLst>
      <p:ext uri="{BB962C8B-B14F-4D97-AF65-F5344CB8AC3E}">
        <p14:creationId xmlns:p14="http://schemas.microsoft.com/office/powerpoint/2010/main" val="213596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4F2B5-4DB4-420C-8C53-2FC0D20F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8BCDCA-90CF-420D-AC66-7713061C1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6AE33-7558-4DEA-B1D6-69039076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F2B94-7080-4974-AA57-6D2C28F505FB}"/>
              </a:ext>
            </a:extLst>
          </p:cNvPr>
          <p:cNvSpPr txBox="1"/>
          <p:nvPr/>
        </p:nvSpPr>
        <p:spPr>
          <a:xfrm>
            <a:off x="1778695" y="1918905"/>
            <a:ext cx="8392439" cy="333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Суть эксперимента: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состоит в том, что мы будем использовать разнообразные способы организации исследовательской деятельности с детьми старшего дошкольного возраста и углублять представления живой и неживой природы.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проблемы: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Интеллектуально-личностное развитие детей зависит от уровня их познавательной активности. Проблема заключается в том, что у многих детей познавательный интерес к окружающему миру формируется только при условии целенаправленного руководства со стороны взрослого. Интерес будет высоким, если ребенок будет активным участником педагогического процесса, если у него будет возможность лично экспериментировать, исследовать, проявлять творчество.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60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B2BE4-4C8A-44D9-AE2C-08B5F829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3CC04D-BA6A-4B1A-A49F-CCE87A69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1B5FE5-FB87-4947-A740-10C824084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42E42-DC55-497F-A5AB-048E14DE06A0}"/>
              </a:ext>
            </a:extLst>
          </p:cNvPr>
          <p:cNvSpPr txBox="1"/>
          <p:nvPr/>
        </p:nvSpPr>
        <p:spPr>
          <a:xfrm>
            <a:off x="1966586" y="1611964"/>
            <a:ext cx="8054236" cy="363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 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расширят представления о сферах человеческой деятельности (в науке), их значимости для жизни общества в целом;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расширят и закрепят знания о свойствах воздуха, магнита, воды, бумаги;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разовьют способности устанавливать причинно-следственные связи на основе элементарного эксперимента и делать выводы;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органов зрения, слуха, обоняния, сенсомоторных способностей.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деятельность будет способствовать детско-родительским отношениям. 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Повысится количество родителей, участвующих в совместных мероприятиях.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5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1DF6-54FB-46E9-99F5-A9387D3B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27DC1-A6F0-4D1F-8C2D-9EA086FB7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92D6AA-7544-4572-A52E-BBC0D35D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D1318-A188-410A-B24E-BE207BEF5DDC}"/>
              </a:ext>
            </a:extLst>
          </p:cNvPr>
          <p:cNvSpPr txBox="1"/>
          <p:nvPr/>
        </p:nvSpPr>
        <p:spPr>
          <a:xfrm>
            <a:off x="1578279" y="397530"/>
            <a:ext cx="8342335" cy="575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 – организационно – информационный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Проинформировать родителей о начале проекта, задачах, сроках проведения.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Подбор иллюстрированного материала, наглядных пособий и оборудования. Оформление лаборатории «Юный исследователь».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и изучение методического и познавательного материала для подготовки к совместной деятельности (физкультминутки, подвижные игры, дидактические игры, познавательные занятия, беседы и др.).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познавательного цикла, игры, упражнения, опыты, эксперименты, наблюдения, направленные на закрепления полученных знаний и получения новых, применяя исследовательские методы и приемы.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в семье с детьми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с родителями о проведении проекта.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Оборудование: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воронки, линзы, глина, резиновые груши, песок, камни, магниты, вода, природный материал.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6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8D67E-BB84-4732-A661-6D6CB5B2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A923F6-3802-4739-BD27-F0FF264C2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7E8063-B512-4737-AE1E-0FDAE77A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41D22E-7CC9-429A-B92F-CDAE875D22F4}"/>
              </a:ext>
            </a:extLst>
          </p:cNvPr>
          <p:cNvSpPr txBox="1"/>
          <p:nvPr/>
        </p:nvSpPr>
        <p:spPr>
          <a:xfrm>
            <a:off x="1578278" y="365125"/>
            <a:ext cx="9444625" cy="506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– познавательно-практический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детьми: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Постановка проблемы, вхождение в игровую ситуацию.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Обсуждение проблемы, принятие задачи.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Поэтапное решение проблемы.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с детьми: «Откуда берется воздух, ветер», «Явления природы в произведениях поэтов и художников», «Волшебница вода», «Защитные свойства снега»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«Волшебные» свойства магнита,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занятий: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опыты с водой, воздухом, бумагой, магнитами.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Наблюдение за растениями.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родителями: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Консультации: «Роль семьи в развитии поисково-исследовательской активности ребенка», «Организация детского экспериментирования в домашних условиях», «Научите ребенка любить живую природу», «Значение экспериментальной деятельности для детей», «Экспериментируем дома».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8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A2FC6-595A-42D5-9121-B7FF26D6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C7601-DE00-42AD-BF8D-68F15DBB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0C789-CE42-4D23-A966-20E3F5046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F3A2A-B535-433B-8D05-DC0E63CEBBBD}"/>
              </a:ext>
            </a:extLst>
          </p:cNvPr>
          <p:cNvSpPr txBox="1"/>
          <p:nvPr/>
        </p:nvSpPr>
        <p:spPr>
          <a:xfrm>
            <a:off x="2417523" y="1517105"/>
            <a:ext cx="7168019" cy="4226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проекта: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Созданы необходимые условия для формирования основ целостного мировидения дошкольника средствами экспериментальной деятельности.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Воспитанники имеют представления об окружающем мире.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дошкольников развиты умения: наблюдать, анализировать, сравнивать, выделять характерные, существенные признаки предметов и явлений, обобщать их по этим признакам.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 заинтересованы в экспериментально-поисковой деятельности своих детей.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Развито эмоционально-ценностное отношение воспитанников к природе родного края.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1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85757-852A-4F7F-A91A-D6A5DE07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F4709-09CB-49B8-9DD2-64007185A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0D7B4F-93C9-4AD0-ABFD-C4EE41535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713148-DDD6-4278-845B-CF1CA07A0C9F}"/>
              </a:ext>
            </a:extLst>
          </p:cNvPr>
          <p:cNvSpPr txBox="1"/>
          <p:nvPr/>
        </p:nvSpPr>
        <p:spPr>
          <a:xfrm>
            <a:off x="1223374" y="365125"/>
            <a:ext cx="9745249" cy="5647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«Воздух»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Перевернуть стакан вверх дном и медленно опустить его в банку с водой. Стакан нужно держать очень прямо. Что получается? Попадает ли вода в стакан? Почему нет? В стакане есть воздух, он не пускает туда воду.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2.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«Пузырьки воздуха»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Опустить банку в стакан с водой, но держать его, немного наклонив. Что появляется в воде? Видны пузырьки воздуха. Откуда они взялись? Воздух выходит из стакана, и его место занимает вода.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3.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«Ветер»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Прикрепить над батареями тонкие полоски бумаги или легкой ткани. Открыть форточку. Какой воздух над батареями – теплый или холодный? Теплый воздух стремится вверх. Открываем форточку и впускаем холодный воздух с улицы. Холодный воздух из форточки будет опускаться вниз, а теплый - от батареи подниматься вверх. Значит они встретятся. Что тогда появится? Ветер. И этот ветер заставит двигаться полоски бумаги.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4.</a:t>
            </a:r>
            <a:r>
              <a:rPr lang="ru-RU" i="1" u="sng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«Волны»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Приготовьте на столиках мисочки с водой для каждого ребенка. В каждой мисочке – свое «море». Красное, черное, желтое. (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Подкрасьте воду акварельной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краской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Дети – это ветры. Что получается? Волны. Чем сильнее дуть, тем сильнее волны.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21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A7400-F2BE-45B1-B7DA-F84BA076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BE7FEB-AA1D-4DF9-9B55-16957D6BF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6C013-7672-44B4-89D6-2FCA1B861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0ABF402-D277-4333-AB91-0E8B38B86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780" y="819536"/>
            <a:ext cx="97155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5. </a:t>
            </a:r>
            <a:r>
              <a:rPr kumimoji="0" lang="ru-RU" altLang="ru-RU" b="0" i="1" u="sng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«Буря»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Опустите парусные кораблики на воду. Дети дуют на паруса, кораблики плывут. Так и большие парусные корабли движутся благодаря ветру. Что происходит с корабликом, если нет ветра? А если ветер очень сильный?  Начинается буря и кораблик может потерпеть настоящее кораблекрушение.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6.</a:t>
            </a:r>
            <a:r>
              <a:rPr lang="ru-RU" altLang="ru-RU" i="1" u="sng" dirty="0">
                <a:solidFill>
                  <a:srgbClr val="FF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«Ветер – это движение воздуха»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опыта используйте веера. Дети машут веером над водой. Почему появились волны? Веер движется и как бы подгоняет воздух. Воздух тоже начинает двигаться. Ветер – это движение воздуха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7.</a:t>
            </a:r>
            <a:r>
              <a:rPr lang="ru-RU" altLang="ru-RU" i="1" u="sng" dirty="0">
                <a:solidFill>
                  <a:srgbClr val="FF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«Летающие семена»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Дайте детям по одному летающему и по одному нелетающему семени. Пусть они одновременно отпустят из рук эти семена – например, </a:t>
            </a: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фасолинку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семечко клена. Чем с большей высоты опускаются семена, тем нагляднее разница в скорости их падения. Если вы будете бросать семена с очень маленькой высоты, то желаемого результата не достигнете. Семена клена можно немного «подкрутить», тогда они будут падать как в природе. Летающие семена падают медленнее.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F5AEACD-0874-40A2-A7EB-E2E4FD1E4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1" y="4741962"/>
            <a:ext cx="112775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4335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0780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2E353D"/>
      </a:dk1>
      <a:lt1>
        <a:sysClr val="window" lastClr="F9F9FB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2867</Words>
  <Application>Microsoft Office PowerPoint</Application>
  <PresentationFormat>Широкоэкранный</PresentationFormat>
  <Paragraphs>154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Cambria</vt:lpstr>
      <vt:lpstr>Georgia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ЮЮ</dc:creator>
  <cp:lastModifiedBy>ЮЮ</cp:lastModifiedBy>
  <cp:revision>4</cp:revision>
  <dcterms:created xsi:type="dcterms:W3CDTF">2024-02-20T07:48:07Z</dcterms:created>
  <dcterms:modified xsi:type="dcterms:W3CDTF">2024-02-27T09:39:23Z</dcterms:modified>
</cp:coreProperties>
</file>