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7" r:id="rId2"/>
    <p:sldId id="258" r:id="rId3"/>
    <p:sldId id="375" r:id="rId4"/>
    <p:sldId id="259" r:id="rId5"/>
    <p:sldId id="319" r:id="rId6"/>
    <p:sldId id="284" r:id="rId7"/>
    <p:sldId id="378" r:id="rId8"/>
    <p:sldId id="377" r:id="rId9"/>
    <p:sldId id="376" r:id="rId10"/>
    <p:sldId id="364" r:id="rId11"/>
    <p:sldId id="379" r:id="rId12"/>
    <p:sldId id="317" r:id="rId13"/>
    <p:sldId id="318" r:id="rId14"/>
    <p:sldId id="316" r:id="rId15"/>
    <p:sldId id="315" r:id="rId16"/>
    <p:sldId id="313" r:id="rId17"/>
    <p:sldId id="320" r:id="rId18"/>
    <p:sldId id="321" r:id="rId19"/>
    <p:sldId id="322" r:id="rId20"/>
    <p:sldId id="323" r:id="rId21"/>
    <p:sldId id="372" r:id="rId22"/>
    <p:sldId id="373" r:id="rId23"/>
    <p:sldId id="374" r:id="rId24"/>
    <p:sldId id="276" r:id="rId25"/>
    <p:sldId id="262" r:id="rId26"/>
    <p:sldId id="260" r:id="rId27"/>
    <p:sldId id="261" r:id="rId28"/>
    <p:sldId id="346" r:id="rId29"/>
    <p:sldId id="347" r:id="rId30"/>
    <p:sldId id="348" r:id="rId31"/>
    <p:sldId id="350" r:id="rId32"/>
    <p:sldId id="351" r:id="rId33"/>
    <p:sldId id="263" r:id="rId34"/>
    <p:sldId id="352" r:id="rId35"/>
    <p:sldId id="353" r:id="rId36"/>
    <p:sldId id="354" r:id="rId37"/>
    <p:sldId id="355" r:id="rId38"/>
    <p:sldId id="356" r:id="rId39"/>
    <p:sldId id="264" r:id="rId40"/>
    <p:sldId id="357" r:id="rId41"/>
    <p:sldId id="358" r:id="rId42"/>
    <p:sldId id="359" r:id="rId43"/>
    <p:sldId id="265" r:id="rId44"/>
    <p:sldId id="360" r:id="rId45"/>
    <p:sldId id="266" r:id="rId46"/>
    <p:sldId id="362" r:id="rId47"/>
    <p:sldId id="367" r:id="rId48"/>
    <p:sldId id="278" r:id="rId49"/>
    <p:sldId id="324" r:id="rId50"/>
    <p:sldId id="327" r:id="rId51"/>
    <p:sldId id="325" r:id="rId52"/>
    <p:sldId id="328" r:id="rId53"/>
    <p:sldId id="326" r:id="rId54"/>
    <p:sldId id="366" r:id="rId55"/>
    <p:sldId id="275" r:id="rId56"/>
    <p:sldId id="279" r:id="rId57"/>
    <p:sldId id="305" r:id="rId58"/>
    <p:sldId id="371" r:id="rId59"/>
    <p:sldId id="329" r:id="rId60"/>
    <p:sldId id="331" r:id="rId61"/>
    <p:sldId id="303" r:id="rId62"/>
    <p:sldId id="330" r:id="rId63"/>
    <p:sldId id="332" r:id="rId64"/>
    <p:sldId id="280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5" r:id="rId75"/>
    <p:sldId id="343" r:id="rId76"/>
    <p:sldId id="344" r:id="rId77"/>
    <p:sldId id="368" r:id="rId78"/>
    <p:sldId id="369" r:id="rId79"/>
    <p:sldId id="370" r:id="rId80"/>
    <p:sldId id="282" r:id="rId81"/>
    <p:sldId id="283" r:id="rId82"/>
    <p:sldId id="281" r:id="rId83"/>
    <p:sldId id="273" r:id="rId84"/>
    <p:sldId id="269" r:id="rId85"/>
    <p:sldId id="268" r:id="rId86"/>
    <p:sldId id="272" r:id="rId87"/>
    <p:sldId id="267" r:id="rId88"/>
    <p:sldId id="270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42" y="-2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D56A6-97ED-4A55-AC93-2030BEEB22EB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C76B3-1A48-41B7-92B3-07EA3BBE1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1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C76B3-1A48-41B7-92B3-07EA3BBE1C1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8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C76B3-1A48-41B7-92B3-07EA3BBE1C19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10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42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8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47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14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01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2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20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7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5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4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72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488E0-F7A0-4473-A8BA-70E3AAA097BF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6006A-E703-47A3-9594-426A9A54A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5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презентации со классной комнатой и зеленой меловой доск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5818" y="908720"/>
            <a:ext cx="5184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Электронный журнал для родителей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и  учителей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№21-2024  </a:t>
            </a:r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год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«Родник речи»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в рамках проекта «Мы Вас любим!»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ГКОУ «Специальная(коррекционная)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общеобразовательная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школа-интернат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 №27 г. Пятигорска.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Segoe Print" pitchFamily="2" charset="0"/>
              </a:rPr>
              <a:t>МО учителей-дефектологов</a:t>
            </a:r>
            <a:endParaRPr lang="ru-RU" sz="2000" b="1" dirty="0">
              <a:solidFill>
                <a:srgbClr val="FFFF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4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ЭЛ ЖУРНАЛ №21  ЛЕТО 2024 г\Скриншот 16-05-2024 1012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0851" cy="619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0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50" y="0"/>
            <a:ext cx="9195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5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04069" cy="58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" y="0"/>
            <a:ext cx="9042599" cy="678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1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597733" cy="634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7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656467" cy="64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4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9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7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3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1252"/>
            <a:ext cx="8964488" cy="561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13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50" y="476672"/>
            <a:ext cx="7620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76672"/>
            <a:ext cx="77923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Ну ,вот и лето!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Ознакомьте, дорогие родители,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детей с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пословицами о лете!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Объясните их- значение.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r"/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Материал подготовила учитель-дефектолог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(сурдопедагог)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Тесленко Антонина Георгиевна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7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елый школьный фон презентации с иллюстрациями учебных предметов по края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0526" y="260648"/>
            <a:ext cx="838562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ТЕМА номера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«МОИ ЛЕТНИЕ КАНИКУЛЫ!»</a:t>
            </a:r>
          </a:p>
          <a:p>
            <a:pPr algn="ctr"/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В номере  Вы, дорогие друзья, 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найдёте: советы,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рекомендации,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игры, упражнения,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тексты и многое другое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1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18475" cy="61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9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25"/>
            <a:ext cx="9192571" cy="67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1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3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0981"/>
            <a:ext cx="8656513" cy="649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23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3" y="-333819"/>
            <a:ext cx="924767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3476" y="4581128"/>
            <a:ext cx="4833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это  наше лето !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2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" y="25121"/>
            <a:ext cx="9126731" cy="683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701" y="474638"/>
            <a:ext cx="83150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Вырабатывайте правильное</a:t>
            </a:r>
          </a:p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 дыхание.</a:t>
            </a:r>
          </a:p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 ЭТО важно для</a:t>
            </a:r>
          </a:p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 произношения звуков речи!!!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51920" y="5229199"/>
            <a:ext cx="5024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Составила  руководитель МО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учителей-</a:t>
            </a:r>
            <a:r>
              <a:rPr lang="ru-RU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дефектолов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Тесленко А.Г.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4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ветлый фон презентации для учеников начальных классов розовый с голобы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4" y="298642"/>
            <a:ext cx="8333129" cy="62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9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иний фон для презентации проекта в начальной школе с белыми контурными иллюстрация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" y="0"/>
            <a:ext cx="9122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0" y="160337"/>
            <a:ext cx="8894233" cy="672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86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084972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2924944"/>
            <a:ext cx="4755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Делайте точно так!!!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6" y="1"/>
            <a:ext cx="9248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04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04664"/>
            <a:ext cx="4674050" cy="6264696"/>
          </a:xfrm>
          <a:prstGeom prst="rect">
            <a:avLst/>
          </a:prstGeom>
          <a:ln w="762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076056" y="836712"/>
            <a:ext cx="3945952" cy="5262979"/>
          </a:xfrm>
          <a:prstGeom prst="rect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Обязательно повторите,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уважаемые родители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 учителя, 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или , если ещё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 выучили, выучите</a:t>
            </a:r>
          </a:p>
          <a:p>
            <a:pPr algn="ctr"/>
            <a:r>
              <a:rPr lang="ru-RU" sz="2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дактильную</a:t>
            </a: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азбуку.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Вы сразу почувствуете,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насколько легче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Вам станет общаться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 вашим ребёнком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 учеником или ученицей. 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2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20472" cy="68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69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671385" cy="650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86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25124"/>
            <a:ext cx="9612560" cy="698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9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4906" y="836712"/>
            <a:ext cx="5694188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Arial Black" panose="020B0A04020102020204" pitchFamily="34" charset="0"/>
              </a:rPr>
              <a:t>Очень важно</a:t>
            </a:r>
          </a:p>
          <a:p>
            <a:pPr algn="ctr"/>
            <a:r>
              <a:rPr lang="ru-RU" sz="4800" b="1" dirty="0" smtClean="0">
                <a:latin typeface="Arial Black" panose="020B0A04020102020204" pitchFamily="34" charset="0"/>
              </a:rPr>
              <a:t> выполнять </a:t>
            </a:r>
          </a:p>
          <a:p>
            <a:pPr algn="ctr"/>
            <a:r>
              <a:rPr lang="ru-RU" sz="4800" b="1" dirty="0" smtClean="0">
                <a:latin typeface="Arial Black" panose="020B0A04020102020204" pitchFamily="34" charset="0"/>
              </a:rPr>
              <a:t>Упражнения</a:t>
            </a:r>
          </a:p>
          <a:p>
            <a:pPr algn="ctr"/>
            <a:r>
              <a:rPr lang="ru-RU" sz="4800" b="1" dirty="0" smtClean="0">
                <a:latin typeface="Arial Black" panose="020B0A04020102020204" pitchFamily="34" charset="0"/>
              </a:rPr>
              <a:t> фонетической </a:t>
            </a:r>
          </a:p>
          <a:p>
            <a:pPr algn="ctr"/>
            <a:r>
              <a:rPr lang="ru-RU" sz="4800" b="1" dirty="0" smtClean="0">
                <a:latin typeface="Arial Black" panose="020B0A04020102020204" pitchFamily="34" charset="0"/>
              </a:rPr>
              <a:t>ритмики.</a:t>
            </a:r>
            <a:endParaRPr lang="ru-RU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3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6" y="115766"/>
            <a:ext cx="9345254" cy="67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34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оритмика.Комплекс № 5 . смотреть онлайн видео от &quot;Обо всем понемножку&quot; в хорошем качестве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9312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ФОНЕТИЧЕСКАЯ РИТМИКА Томская обл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5473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оррекционная технология в детском саду фонетическая ритмика -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5" y="3573016"/>
            <a:ext cx="4359399" cy="24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Фоноритмика.Комплекс № 5 . смотреть онлайн видео от &quot;Обо всем понемножку&quot; в хорошем качестве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781" y="3690857"/>
            <a:ext cx="3332651" cy="25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1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ОНЕТИЧЕСКАЯ РИТМИКА - презент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9" y="116632"/>
            <a:ext cx="4089630" cy="23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оррекционная технология в детском саду фонетическая ритмика -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0243"/>
            <a:ext cx="4229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Коррекционная технология в детском саду фонетическая ритмика презентация -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9" y="3645024"/>
            <a:ext cx="434476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Коррекционная технология в детском саду фонетическая ритмика презентация -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02" y="3645024"/>
            <a:ext cx="42291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6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оррекция произносительной стороны речи - .ru Развитие произносительной стороны речи упражнения Сова и совята фото Форель поль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2" y="404664"/>
            <a:ext cx="39222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Фонетическая ритм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" y="3022509"/>
            <a:ext cx="3886228" cy="32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15" y="417113"/>
            <a:ext cx="4483614" cy="30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4421"/>
            <a:ext cx="4150370" cy="284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38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7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" y="1"/>
            <a:ext cx="9139801" cy="68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284984"/>
            <a:ext cx="77364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Выполняем упражнения на</a:t>
            </a:r>
          </a:p>
          <a:p>
            <a:r>
              <a:rPr lang="ru-RU" sz="3200" b="1" dirty="0" smtClean="0">
                <a:latin typeface="Arial Black" panose="020B0A04020102020204" pitchFamily="34" charset="0"/>
              </a:rPr>
              <a:t> развитие речи и произношения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5733256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Составитель Тесленко А.Г.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6841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н с рисунком в виде классной комнаты со школьной доской и книгами для начальных клас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908720"/>
            <a:ext cx="59608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Поговорим о безопасности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наших детей. </a:t>
            </a:r>
          </a:p>
          <a:p>
            <a:pPr algn="ctr"/>
            <a:endParaRPr lang="ru-RU" sz="3600" b="1" dirty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Это главное во время летних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каникул!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andia.ru/text/77/402/images/image004_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33825" cy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1375" y="2201798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Перечисли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, что может расти в лесу. В этом тебе помогут картинки.</a:t>
            </a:r>
          </a:p>
        </p:txBody>
      </p:sp>
      <p:pic>
        <p:nvPicPr>
          <p:cNvPr id="4" name="Рисунок 3" descr="https://pandia.ru/text/77/402/images/image005_1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30327"/>
            <a:ext cx="3924300" cy="1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4797152"/>
            <a:ext cx="74526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Перечисли, кого можно встретить в лесу. В этом тебе помогут картинки.</a:t>
            </a:r>
          </a:p>
        </p:txBody>
      </p:sp>
    </p:spTree>
    <p:extLst>
      <p:ext uri="{BB962C8B-B14F-4D97-AF65-F5344CB8AC3E}">
        <p14:creationId xmlns:p14="http://schemas.microsoft.com/office/powerpoint/2010/main" val="121570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andia.ru/text/77/402/images/image006_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20480" cy="42484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4646498" y="1850046"/>
            <a:ext cx="4314378" cy="42473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 Black" panose="020B0A04020102020204" pitchFamily="34" charset="0"/>
              </a:rPr>
              <a:t>Рассмотри и назови картинки. Размести животных в пустых клеточках в таком порядке: тигра справа от льва, слева от льва — обезьяну, под обезьяной — жирафа, справа от жирафа — </a:t>
            </a:r>
            <a:r>
              <a:rPr lang="ru-RU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бегемота, над львом — слона, правее слона — носорога, левее слона и над обезьяной — зебру, в самой нижней клеточке справа — крокодила. Соединяй животное и пустую клеточку линией</a:t>
            </a:r>
            <a:r>
              <a:rPr lang="ru-RU" b="1" dirty="0">
                <a:solidFill>
                  <a:prstClr val="black"/>
                </a:solidFill>
                <a:latin typeface="Arial Black" panose="020B0A04020102020204" pitchFamily="34" charset="0"/>
              </a:rPr>
              <a:t>. Закрой картинки листом бумаги.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8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andia.ru/text/77/402/images/image010_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992888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486916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Рассмотри и назови картинки. Найди пары картинок, между которыми можно установить связь. Соедини эти картинки линией. Составь пред­ложение про каждую пару картинок.</a:t>
            </a:r>
          </a:p>
        </p:txBody>
      </p:sp>
    </p:spTree>
    <p:extLst>
      <p:ext uri="{BB962C8B-B14F-4D97-AF65-F5344CB8AC3E}">
        <p14:creationId xmlns:p14="http://schemas.microsoft.com/office/powerpoint/2010/main" val="158175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558" y="1779971"/>
            <a:ext cx="8828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Предлагаем работу с текстом</a:t>
            </a:r>
            <a:endParaRPr 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5661248"/>
            <a:ext cx="3172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Читаем, </a:t>
            </a:r>
          </a:p>
          <a:p>
            <a:r>
              <a:rPr lang="ru-RU" b="1" dirty="0" smtClean="0">
                <a:latin typeface="Arial Black" panose="020B0A04020102020204" pitchFamily="34" charset="0"/>
              </a:rPr>
              <a:t>отвечаем на вопросы, </a:t>
            </a:r>
          </a:p>
          <a:p>
            <a:r>
              <a:rPr lang="ru-RU" b="1" dirty="0" smtClean="0">
                <a:latin typeface="Arial Black" panose="020B0A04020102020204" pitchFamily="34" charset="0"/>
              </a:rPr>
              <a:t>показываем картинки.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2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136904" cy="57246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Текст «Летний отдых».</a:t>
            </a:r>
          </a:p>
          <a:p>
            <a:pPr algn="ctr"/>
            <a:r>
              <a:rPr lang="ru-RU" dirty="0"/>
              <a:t> </a:t>
            </a:r>
          </a:p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Наступило долгожданное лето. Начались самые продолжительные каникулы. У школьников будет целых три месяца, чтоб набраться сил и хорошо отдохнуть.  Летом в городе жарко и душно. Даже пышная листва деревьев не спасает от зноя. Поэтому на выходные все стремятся уехать из города на природу. Многие отправляются в лес. Другие стремятся поближе к речке или озеру. Летом так здорово нырнуть в прохладную воду озера. На берегу взрослые разжигают огонь. Совсем скоро воздух наполнится упоительным ароматом свежей ухи.</a:t>
            </a:r>
          </a:p>
        </p:txBody>
      </p:sp>
    </p:spTree>
    <p:extLst>
      <p:ext uri="{BB962C8B-B14F-4D97-AF65-F5344CB8AC3E}">
        <p14:creationId xmlns:p14="http://schemas.microsoft.com/office/powerpoint/2010/main" val="75005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04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89844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Вопросы и задания к тексту: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1.     Как называется текст?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2.     Какое время года наступило?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3.     Какая пора наступила для школьников?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4.     Сколько месяцев  будут каникулы?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5.     Какая погода летом?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6.     Куда уезжают люди из города?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7.     Что делают летом на природе?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8.     Сколько слов в тексте?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9.     Где ты отдыхала летом?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10. Подбери к тексту соответствующие картинки.</a:t>
            </a:r>
          </a:p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4576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0700" y="116632"/>
            <a:ext cx="7488832" cy="65556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Слова и </a:t>
            </a: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словосочетания</a:t>
            </a:r>
            <a:endParaRPr lang="ru-RU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долгожданное лето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каникулы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хорошо отдохнуть, </a:t>
            </a:r>
            <a:endParaRPr lang="ru-RU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жарко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и душно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пышная листва 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природа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лес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речка, </a:t>
            </a:r>
            <a:endParaRPr lang="ru-RU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озеро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endParaRPr lang="ru-RU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прохладная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вода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нырять, </a:t>
            </a:r>
            <a:endParaRPr lang="ru-RU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разжигать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огонь, </a:t>
            </a:r>
            <a:endParaRPr lang="ru-RU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упоительный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аромат, </a:t>
            </a:r>
            <a:endParaRPr lang="ru-RU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уха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298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Рисунок 1" descr="https://fs.znanio.ru/8c0997/61/05/9643a05d366b850bd5c73f04e2c34aa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" y="33726"/>
            <a:ext cx="3265201" cy="217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Рисунок 2" descr="https://fs.znanio.ru/8c0997/f5/f0/d217e99d363b2bcb04ceade0e7374887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76" y="14325"/>
            <a:ext cx="3110136" cy="18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Рисунок 3" descr="https://fs.znanio.ru/8c0997/e5/3f/1e40c4bd19cc0d89f5b7cfd88ba6c74b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0" y="2420888"/>
            <a:ext cx="3544361" cy="20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Рисунок 4" descr="https://fs.znanio.ru/8c0997/b3/ac/358220c968b5ffa9c10618689e6f4dc9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86858"/>
            <a:ext cx="331011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Рисунок 5" descr="https://fs.znanio.ru/8c0997/e0/c1/3429bf444dd605ae7c750217dabf6ad1e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5204"/>
            <a:ext cx="3131465" cy="20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Рисунок 6" descr="https://fs.znanio.ru/8c0997/d6/f3/e93dbcb54a09d1fcc02fb95618d50a31b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59398"/>
            <a:ext cx="3145830" cy="236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15017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25606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45339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56086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66754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7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7" y="980729"/>
            <a:ext cx="6896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 вот скороговорки и </a:t>
            </a:r>
          </a:p>
          <a:p>
            <a:pPr algn="ctr"/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чистоговорки</a:t>
            </a:r>
            <a:endParaRPr lang="ru-RU" sz="4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о лете.</a:t>
            </a:r>
          </a:p>
          <a:p>
            <a:pPr algn="ctr"/>
            <a:endParaRPr lang="ru-RU" sz="4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Проговаривайте их,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дорогие родители,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вместе с детьми. </a:t>
            </a:r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5805263"/>
            <a:ext cx="5673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Материал подобрала учитель-дефектолог</a:t>
            </a:r>
          </a:p>
          <a:p>
            <a:r>
              <a:rPr lang="ru-RU" b="1" dirty="0" smtClean="0">
                <a:latin typeface="Arial Black" panose="020B0A04020102020204" pitchFamily="34" charset="0"/>
              </a:rPr>
              <a:t> Тесленко Антонина Георгиевна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8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48680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0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659887" cy="570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071" y="3212976"/>
            <a:ext cx="841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Дорогие родители, ознакомьтесь внимательно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с правилами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безопасного поведения детей летом!!</a:t>
            </a:r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912" y="5263158"/>
            <a:ext cx="4897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Материал подготовила </a:t>
            </a:r>
          </a:p>
          <a:p>
            <a:r>
              <a:rPr lang="ru-RU" b="1" dirty="0" smtClean="0">
                <a:latin typeface="Arial Black" panose="020B0A04020102020204" pitchFamily="34" charset="0"/>
              </a:rPr>
              <a:t>учитель –дефектолог(сурдопедагог)</a:t>
            </a:r>
          </a:p>
          <a:p>
            <a:r>
              <a:rPr lang="ru-RU" b="1" dirty="0" smtClean="0">
                <a:latin typeface="Arial Black" panose="020B0A04020102020204" pitchFamily="34" charset="0"/>
              </a:rPr>
              <a:t> Тесленко Антонина Георгиевна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5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43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76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913340" cy="593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4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52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213"/>
            <a:ext cx="8376865" cy="68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77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.znanio.ru/8c0997/61/05/9643a05d366b850bd5c73f04e2c34aa9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0" y="2418482"/>
            <a:ext cx="3247641" cy="203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fs.znanio.ru/8c0997/f5/f0/d217e99d363b2bcb04ceade0e73748874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8881"/>
            <a:ext cx="2996758" cy="224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fs.znanio.ru/8c0997/e5/3f/1e40c4bd19cc0d89f5b7cfd88ba6c74bc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49" y="120215"/>
            <a:ext cx="3386659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fs.znanio.ru/8c0997/b3/ac/358220c968b5ffa9c10618689e6f4dc9d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50" y="2400724"/>
            <a:ext cx="3386659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fs.znanio.ru/8c0997/e0/c1/3429bf444dd605ae7c750217dabf6ad1e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7" y="4653136"/>
            <a:ext cx="3216889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fs.znanio.ru/8c0997/d6/f3/e93dbcb54a09d1fcc02fb95618d50a31b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50" y="4846781"/>
            <a:ext cx="3386659" cy="1750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H:\ЭЛ ЖУРНАЛ №21  ЛЕТО 2024 г\Скриншот 16-05-2024 11204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61" y="876619"/>
            <a:ext cx="6990477" cy="51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6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" y="383237"/>
            <a:ext cx="9203756" cy="55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6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576" y="1424345"/>
            <a:ext cx="84488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ЗАГАДКИ О ЛЕТЕ ! 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ПОИГРАЙТЕ С ДЕТЬМИ,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ДОРОГИЕ РОДИТЕЛИ,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ОТГАДАЙТЕ ЗАГАДКИ!!!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Материал подготовила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учитель-дефектолог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(сурдопедагог)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Тесленко Антонина Георгиевна 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5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9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1684"/>
            <a:ext cx="9174112" cy="71096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Материалом для развития речи могут стать пословицы, поговорки, ребусы, загадки, кроссворды и многое другое.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Загадки: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 </a:t>
            </a:r>
          </a:p>
          <a:p>
            <a:pPr lvl="0"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В поле родился, на заводе варился, на столе растворился. (</a:t>
            </a:r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Сахар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</a:p>
          <a:p>
            <a:pPr lvl="0"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Если ты его отточишь-нарисуешь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всѐ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что хочешь! Солнце, море, горы, пляж. Что же это? (</a:t>
            </a:r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Карандаш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</a:p>
          <a:p>
            <a:pPr lvl="0"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То я в клетку, то в линейку. Написать по ним сумей-ка! Можешь и нарисовать… Что такое я? (</a:t>
            </a:r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Тетрадь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</a:p>
          <a:p>
            <a:pPr lvl="0"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До чего же скучно, братцы, на чужой спине кататься!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Дал бы кто мне пару ног, чтобы сам я бегать мог. (</a:t>
            </a:r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Рюкзак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</a:p>
          <a:p>
            <a:pPr lvl="0"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Птица говорливая,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Самая болтливая. (</a:t>
            </a:r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Сорока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518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55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5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793"/>
            <a:ext cx="9195700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8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" y="47211"/>
            <a:ext cx="9095656" cy="68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6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14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2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" y="1492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55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72264" cy="63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3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20" y="188640"/>
            <a:ext cx="7200800" cy="1209676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765913" y="2564904"/>
            <a:ext cx="7661072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 вот и </a:t>
            </a:r>
            <a:r>
              <a:rPr lang="ru-RU" sz="4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подвижные игры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и развитие речи,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и координации движений.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Развитие памяти и мышления. </a:t>
            </a:r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5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E7D0D87-3948-E339-9F16-A96A3BDC2901}"/>
              </a:ext>
            </a:extLst>
          </p:cNvPr>
          <p:cNvSpPr/>
          <p:nvPr/>
        </p:nvSpPr>
        <p:spPr>
          <a:xfrm>
            <a:off x="-21971" y="10879"/>
            <a:ext cx="925252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5CC85306-B535-8B83-01EA-40621527F42D}"/>
              </a:ext>
            </a:extLst>
          </p:cNvPr>
          <p:cNvSpPr txBox="1">
            <a:spLocks/>
          </p:cNvSpPr>
          <p:nvPr/>
        </p:nvSpPr>
        <p:spPr>
          <a:xfrm>
            <a:off x="685800" y="260648"/>
            <a:ext cx="7772400" cy="1470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Игры для детей с нарушением слуха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2D26CB6D-0CA9-9B32-7A05-3328F8786795}"/>
              </a:ext>
            </a:extLst>
          </p:cNvPr>
          <p:cNvSpPr txBox="1">
            <a:spLocks/>
          </p:cNvSpPr>
          <p:nvPr/>
        </p:nvSpPr>
        <p:spPr>
          <a:xfrm>
            <a:off x="4687726" y="5733256"/>
            <a:ext cx="4260037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подобрала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Хозяинова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Владимировна,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</p:txBody>
      </p:sp>
      <p:pic>
        <p:nvPicPr>
          <p:cNvPr id="7" name="Picture 2" descr="Почему дети, с которыми играют родители — счастливее и успешнее.  Исследование компании LEGO® / NV">
            <a:extLst>
              <a:ext uri="{FF2B5EF4-FFF2-40B4-BE49-F238E27FC236}">
                <a16:creationId xmlns:a16="http://schemas.microsoft.com/office/drawing/2014/main" xmlns="" id="{76F981F7-222C-4368-2D03-9263E1B58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442" y="1988840"/>
            <a:ext cx="5112568" cy="32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91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BA0DAB-2187-4DF0-8453-9D175963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B4F4C5-EB25-D93F-9531-35ECCC8E8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8F784C4-D8C1-7AD5-EBD1-F57E95BB5541}"/>
              </a:ext>
            </a:extLst>
          </p:cNvPr>
          <p:cNvSpPr/>
          <p:nvPr/>
        </p:nvSpPr>
        <p:spPr>
          <a:xfrm>
            <a:off x="46936" y="7112"/>
            <a:ext cx="911827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227D909-940E-995E-5B6C-64D25D812D03}"/>
              </a:ext>
            </a:extLst>
          </p:cNvPr>
          <p:cNvSpPr txBox="1">
            <a:spLocks/>
          </p:cNvSpPr>
          <p:nvPr/>
        </p:nvSpPr>
        <p:spPr>
          <a:xfrm>
            <a:off x="491273" y="274638"/>
            <a:ext cx="8229600" cy="1143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700" b="1" dirty="0" smtClean="0">
                <a:solidFill>
                  <a:srgbClr val="FFC000"/>
                </a:solidFill>
              </a:rPr>
              <a:t>Игры, полезные </a:t>
            </a:r>
            <a:r>
              <a:rPr lang="ru-RU" sz="3700" b="1" dirty="0">
                <a:solidFill>
                  <a:srgbClr val="FFC000"/>
                </a:solidFill>
              </a:rPr>
              <a:t>для детей с нарушением слуха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4272B037-A428-4B35-4AEF-4F684B69727B}"/>
              </a:ext>
            </a:extLst>
          </p:cNvPr>
          <p:cNvSpPr txBox="1">
            <a:spLocks/>
          </p:cNvSpPr>
          <p:nvPr/>
        </p:nvSpPr>
        <p:spPr>
          <a:xfrm>
            <a:off x="611560" y="1556792"/>
            <a:ext cx="8229600" cy="4968552"/>
          </a:xfrm>
          <a:prstGeom prst="rect">
            <a:avLst/>
          </a:prstGeom>
          <a:solidFill>
            <a:srgbClr val="92D050"/>
          </a:solidFill>
          <a:ln w="762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200" b="1" dirty="0">
                <a:cs typeface="Times New Roman" pitchFamily="18" charset="0"/>
              </a:rPr>
              <a:t>И</a:t>
            </a:r>
            <a:r>
              <a:rPr lang="ru-RU" sz="6200" b="1" dirty="0">
                <a:ea typeface="Calibri" panose="020F0502020204030204" pitchFamily="34" charset="0"/>
                <a:cs typeface="Times New Roman" panose="02020603050405020304" pitchFamily="18" charset="0"/>
              </a:rPr>
              <a:t>гра - важное средство коррекции дефекта. </a:t>
            </a:r>
            <a:r>
              <a:rPr lang="ru-RU" sz="6200" b="1" dirty="0">
                <a:cs typeface="Times New Roman" pitchFamily="18" charset="0"/>
              </a:rPr>
              <a:t>Дети с нарушением слуха  отличаются недостаточным развитием вестибулярного и речевого аппарата, они медленно осваивают новые движения, речь их </a:t>
            </a:r>
            <a:r>
              <a:rPr lang="ru-RU" sz="6200" b="1" dirty="0" smtClean="0">
                <a:cs typeface="Times New Roman" pitchFamily="18" charset="0"/>
              </a:rPr>
              <a:t>развита недостаточно, запоминание замедленное и непрочное.  Поэтому </a:t>
            </a:r>
            <a:r>
              <a:rPr lang="ru-RU" sz="6200" b="1" dirty="0">
                <a:cs typeface="Times New Roman" pitchFamily="18" charset="0"/>
              </a:rPr>
              <a:t>при выборе игр стоит учитывать </a:t>
            </a:r>
            <a:r>
              <a:rPr lang="ru-RU" sz="6200" b="1" dirty="0" smtClean="0">
                <a:cs typeface="Times New Roman" pitchFamily="18" charset="0"/>
              </a:rPr>
              <a:t>эти особенности. </a:t>
            </a:r>
            <a:endParaRPr lang="ru-RU" sz="6200" b="1" dirty="0">
              <a:cs typeface="Times New Roman" pitchFamily="18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6200" b="1" dirty="0">
                <a:cs typeface="Times New Roman" pitchFamily="18" charset="0"/>
              </a:rPr>
              <a:t>	Компенсация нарушения слуха идет, как правило, за счет зрения, важно постараться использовать </a:t>
            </a:r>
            <a:r>
              <a:rPr lang="ru-RU" sz="6200" b="1" dirty="0" smtClean="0">
                <a:cs typeface="Times New Roman" pitchFamily="18" charset="0"/>
              </a:rPr>
              <a:t>это при </a:t>
            </a:r>
            <a:r>
              <a:rPr lang="ru-RU" sz="6200" b="1" dirty="0">
                <a:cs typeface="Times New Roman" pitchFamily="18" charset="0"/>
              </a:rPr>
              <a:t>организации </a:t>
            </a:r>
            <a:r>
              <a:rPr lang="ru-RU" sz="6200" b="1" dirty="0" smtClean="0">
                <a:cs typeface="Times New Roman" pitchFamily="18" charset="0"/>
              </a:rPr>
              <a:t>игр с глухими и слабослышащими </a:t>
            </a:r>
            <a:r>
              <a:rPr lang="ru-RU" sz="6200" b="1" dirty="0">
                <a:cs typeface="Times New Roman" pitchFamily="18" charset="0"/>
              </a:rPr>
              <a:t>детьми. Ребенок должен видеть то, что ему предстоит делать, поэтому показ движений (направление, темп, скорость, последовательность действий, маршруты перемещения и т. п.) должен быть особенно точным и обязательно сопровождаться словесной инструкцией </a:t>
            </a:r>
            <a:r>
              <a:rPr lang="ru-RU" sz="6200" b="1" i="1" dirty="0">
                <a:cs typeface="Times New Roman" pitchFamily="18" charset="0"/>
              </a:rPr>
              <a:t>(объяснением, </a:t>
            </a:r>
            <a:r>
              <a:rPr lang="ru-RU" sz="6200" b="1" i="1" dirty="0" smtClean="0">
                <a:cs typeface="Times New Roman" pitchFamily="18" charset="0"/>
              </a:rPr>
              <a:t>командой </a:t>
            </a:r>
            <a:r>
              <a:rPr lang="ru-RU" sz="6200" b="1" i="1" dirty="0">
                <a:cs typeface="Times New Roman" pitchFamily="18" charset="0"/>
              </a:rPr>
              <a:t>и т. п.)</a:t>
            </a:r>
            <a:r>
              <a:rPr lang="ru-RU" sz="6200" b="1" dirty="0"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40000"/>
              </a:lnSpc>
              <a:buFont typeface="Arial" pitchFamily="34" charset="0"/>
              <a:buNone/>
            </a:pPr>
            <a:endParaRPr lang="ru-RU" sz="6200" dirty="0"/>
          </a:p>
        </p:txBody>
      </p:sp>
    </p:spTree>
    <p:extLst>
      <p:ext uri="{BB962C8B-B14F-4D97-AF65-F5344CB8AC3E}">
        <p14:creationId xmlns:p14="http://schemas.microsoft.com/office/powerpoint/2010/main" val="189095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82191B7F-781E-421B-B74E-E5A5DF0C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2C97EE29-D2AD-815F-27D0-AE7DF8FF6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44629A2-9B5F-81C1-F08F-92298E128758}"/>
              </a:ext>
            </a:extLst>
          </p:cNvPr>
          <p:cNvSpPr/>
          <p:nvPr/>
        </p:nvSpPr>
        <p:spPr>
          <a:xfrm>
            <a:off x="25726" y="0"/>
            <a:ext cx="911827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B035B3D1-34B2-FBD0-7309-1B47F882DF4B}"/>
              </a:ext>
            </a:extLst>
          </p:cNvPr>
          <p:cNvSpPr txBox="1">
            <a:spLocks/>
          </p:cNvSpPr>
          <p:nvPr/>
        </p:nvSpPr>
        <p:spPr>
          <a:xfrm>
            <a:off x="395536" y="836712"/>
            <a:ext cx="8424936" cy="45259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i="1" dirty="0">
                <a:cs typeface="Times New Roman" pitchFamily="18" charset="0"/>
              </a:rPr>
              <a:t> </a:t>
            </a:r>
            <a:r>
              <a:rPr lang="ru-RU" i="1" dirty="0" smtClean="0"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Прежде </a:t>
            </a:r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чем начнем играть, не забудьте:</a:t>
            </a:r>
          </a:p>
          <a:p>
            <a:r>
              <a:rPr lang="ru-RU" b="1" dirty="0">
                <a:cs typeface="Times New Roman" pitchFamily="18" charset="0"/>
              </a:rPr>
              <a:t>играть нужно только с удовольствием. Подберите те игры, которые вызывают у </a:t>
            </a:r>
            <a:r>
              <a:rPr lang="ru-RU" b="1" dirty="0" smtClean="0">
                <a:cs typeface="Times New Roman" pitchFamily="18" charset="0"/>
              </a:rPr>
              <a:t>ребенка </a:t>
            </a:r>
            <a:r>
              <a:rPr lang="ru-RU" b="1" dirty="0">
                <a:cs typeface="Times New Roman" pitchFamily="18" charset="0"/>
              </a:rPr>
              <a:t>хоть какой-то эмоциональный отклик.</a:t>
            </a:r>
          </a:p>
          <a:p>
            <a:r>
              <a:rPr lang="ru-RU" b="1" dirty="0">
                <a:cs typeface="Times New Roman" pitchFamily="18" charset="0"/>
              </a:rPr>
              <a:t>если игра не нравиться ребенку, переключаемся на другую.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0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A1974C8-D61F-62C7-F581-F37701DD0E85}"/>
              </a:ext>
            </a:extLst>
          </p:cNvPr>
          <p:cNvSpPr/>
          <p:nvPr/>
        </p:nvSpPr>
        <p:spPr>
          <a:xfrm>
            <a:off x="57702" y="-32768"/>
            <a:ext cx="911827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5984"/>
          </a:xfrm>
        </p:spPr>
        <p:txBody>
          <a:bodyPr>
            <a:noAutofit/>
          </a:bodyPr>
          <a:lstStyle/>
          <a:p>
            <a:r>
              <a:rPr lang="ru-RU" sz="3600" b="1" dirty="0"/>
              <a:t>Упражнения на развитие ловкости и координации движения. 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0C064A3A-93E0-CEA8-9A7D-558CBDE3D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3119"/>
              </p:ext>
            </p:extLst>
          </p:nvPr>
        </p:nvGraphicFramePr>
        <p:xfrm>
          <a:off x="1236843" y="1452681"/>
          <a:ext cx="64315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5750">
                  <a:extLst>
                    <a:ext uri="{9D8B030D-6E8A-4147-A177-3AD203B41FA5}">
                      <a16:colId xmlns:a16="http://schemas.microsoft.com/office/drawing/2014/main" xmlns="" val="3399057407"/>
                    </a:ext>
                  </a:extLst>
                </a:gridCol>
                <a:gridCol w="3215750">
                  <a:extLst>
                    <a:ext uri="{9D8B030D-6E8A-4147-A177-3AD203B41FA5}">
                      <a16:colId xmlns:a16="http://schemas.microsoft.com/office/drawing/2014/main" xmlns="" val="2982813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Цапля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Стойте на одной ноге, кто сможет дольше? А если цапля еще и поймать лягушку решила?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8417701"/>
                  </a:ext>
                </a:extLst>
              </a:tr>
            </a:tbl>
          </a:graphicData>
        </a:graphic>
      </p:graphicFrame>
      <p:pic>
        <p:nvPicPr>
          <p:cNvPr id="8" name="Рисунок 7" descr="Изображение выглядит как птица, водоплавающая птица, на открытом воздухе, клюв&#10;&#10;Автоматически созданное описание">
            <a:extLst>
              <a:ext uri="{FF2B5EF4-FFF2-40B4-BE49-F238E27FC236}">
                <a16:creationId xmlns:a16="http://schemas.microsoft.com/office/drawing/2014/main" xmlns="" id="{00659B99-9B84-E946-6B59-7E796EFB2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613" y="1439089"/>
            <a:ext cx="1961611" cy="1908632"/>
          </a:xfrm>
          <a:prstGeom prst="rect">
            <a:avLst/>
          </a:prstGeom>
        </p:spPr>
      </p:pic>
      <p:pic>
        <p:nvPicPr>
          <p:cNvPr id="2054" name="Picture 6" descr="Более 139 200 работ на тему «лягушка»: стоковые фото ...">
            <a:extLst>
              <a:ext uri="{FF2B5EF4-FFF2-40B4-BE49-F238E27FC236}">
                <a16:creationId xmlns:a16="http://schemas.microsoft.com/office/drawing/2014/main" xmlns="" id="{8D92C5D8-36BE-4FF4-E61C-F60FD412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45" y="2788787"/>
            <a:ext cx="1088710" cy="72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6">
            <a:extLst>
              <a:ext uri="{FF2B5EF4-FFF2-40B4-BE49-F238E27FC236}">
                <a16:creationId xmlns:a16="http://schemas.microsoft.com/office/drawing/2014/main" xmlns="" id="{F2163173-4D30-9576-EEF2-DF75B9471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68421"/>
              </p:ext>
            </p:extLst>
          </p:nvPr>
        </p:nvGraphicFramePr>
        <p:xfrm>
          <a:off x="971600" y="3717033"/>
          <a:ext cx="7272808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404">
                  <a:extLst>
                    <a:ext uri="{9D8B030D-6E8A-4147-A177-3AD203B41FA5}">
                      <a16:colId xmlns:a16="http://schemas.microsoft.com/office/drawing/2014/main" xmlns="" val="3399057407"/>
                    </a:ext>
                  </a:extLst>
                </a:gridCol>
                <a:gridCol w="3636404">
                  <a:extLst>
                    <a:ext uri="{9D8B030D-6E8A-4147-A177-3AD203B41FA5}">
                      <a16:colId xmlns:a16="http://schemas.microsoft.com/office/drawing/2014/main" xmlns="" val="2982813962"/>
                    </a:ext>
                  </a:extLst>
                </a:gridCol>
              </a:tblGrid>
              <a:tr h="24482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latin typeface="+mn-lt"/>
                        </a:rPr>
                        <a:t> 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Ласточка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+mj-lt"/>
                        </a:rPr>
                        <a:t> 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latin typeface="+mn-lt"/>
                        </a:rPr>
                        <a:t>Стоя на одной ноге, вторую поднимите и вытяните назад, за корпус тела, руки в стороны, наклонитесь телом параллельно полу. Кто дольше сможет планировать как ласточка? 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8417701"/>
                  </a:ext>
                </a:extLst>
              </a:tr>
            </a:tbl>
          </a:graphicData>
        </a:graphic>
      </p:graphicFrame>
      <p:pic>
        <p:nvPicPr>
          <p:cNvPr id="13" name="Рисунок 12" descr="Девушка Дети, Занимающиеся В Профессиональных Гимнастики, Девушка Готовится  К Конкурсу, Она Делает Пункт Ласточка-Изолированные На Белом Фоне  Фотография, картинки, изображения и сток-фотография без роялти. Image  42463059">
            <a:extLst>
              <a:ext uri="{FF2B5EF4-FFF2-40B4-BE49-F238E27FC236}">
                <a16:creationId xmlns:a16="http://schemas.microsoft.com/office/drawing/2014/main" xmlns="" id="{DA9B25BC-DAED-AF09-21A0-0006BB3AC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33056"/>
            <a:ext cx="2072611" cy="2769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55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7AA01BF-CE98-361A-E77B-E6F649098870}"/>
              </a:ext>
            </a:extLst>
          </p:cNvPr>
          <p:cNvSpPr/>
          <p:nvPr/>
        </p:nvSpPr>
        <p:spPr>
          <a:xfrm>
            <a:off x="25726" y="0"/>
            <a:ext cx="911827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F27D659-F6F3-7BF3-4004-8FEF2F2E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9615"/>
            <a:ext cx="842493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Игры </a:t>
            </a:r>
            <a:r>
              <a:rPr lang="ru-RU" sz="3600" b="1" dirty="0"/>
              <a:t>на развитие ловкости и координации движения. </a:t>
            </a:r>
          </a:p>
        </p:txBody>
      </p:sp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xmlns="" id="{F722BCAE-67F5-5161-C82D-E871758DE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6100"/>
              </p:ext>
            </p:extLst>
          </p:nvPr>
        </p:nvGraphicFramePr>
        <p:xfrm>
          <a:off x="179512" y="1294347"/>
          <a:ext cx="8856984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637">
                  <a:extLst>
                    <a:ext uri="{9D8B030D-6E8A-4147-A177-3AD203B41FA5}">
                      <a16:colId xmlns:a16="http://schemas.microsoft.com/office/drawing/2014/main" xmlns="" val="594876063"/>
                    </a:ext>
                  </a:extLst>
                </a:gridCol>
                <a:gridCol w="4571347">
                  <a:extLst>
                    <a:ext uri="{9D8B030D-6E8A-4147-A177-3AD203B41FA5}">
                      <a16:colId xmlns:a16="http://schemas.microsoft.com/office/drawing/2014/main" xmlns="" val="2248117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Попадай-ка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</a:rPr>
                        <a:t>На прогулке начертите на асфальте круг — ребенок должен бросить в него мелкий предмет, например, мячик или камушек. Можно устроить соревнование — кто больше закинет предметов в круг, тот и победитель!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98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С 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+mj-lt"/>
                        </a:rPr>
                        <a:t>кочки на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кочку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+mj-lt"/>
                        </a:rPr>
                        <a:t> 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ru-RU" dirty="0">
                          <a:solidFill>
                            <a:srgbClr val="FF0000"/>
                          </a:solidFill>
                        </a:rPr>
                      </a:br>
                      <a:r>
                        <a:rPr lang="ru-RU" sz="2200" dirty="0"/>
                        <a:t>Ребенок, шагая (прыгая) «с кочки на кочку», должен перебраться через «болото» и ни разу не оступиться. </a:t>
                      </a:r>
                      <a:r>
                        <a:rPr lang="ru-RU" sz="2200" dirty="0" smtClean="0"/>
                        <a:t>Расстояние </a:t>
                      </a:r>
                      <a:r>
                        <a:rPr lang="ru-RU" sz="2200" dirty="0"/>
                        <a:t>между «кочками» выбирает взрослый. Кочки можно нарисовать или вырезать из бумаги.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80515810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833CD0B-75F8-8277-4D1F-17CEB2A90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97901"/>
            <a:ext cx="3826768" cy="25511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F6A62B-6BB5-C02F-108E-941137D70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99255"/>
            <a:ext cx="3044180" cy="2283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46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0" y="0"/>
            <a:ext cx="9149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00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3F9737-C24C-1F0A-2C73-826B3F94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DC252FC6-6212-83B9-7523-ABAFA72B7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33207" y="2093372"/>
          <a:ext cx="6077585" cy="3570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475">
                  <a:extLst>
                    <a:ext uri="{9D8B030D-6E8A-4147-A177-3AD203B41FA5}">
                      <a16:colId xmlns:a16="http://schemas.microsoft.com/office/drawing/2014/main" xmlns="" val="2818945849"/>
                    </a:ext>
                  </a:extLst>
                </a:gridCol>
                <a:gridCol w="3039110">
                  <a:extLst>
                    <a:ext uri="{9D8B030D-6E8A-4147-A177-3AD203B41FA5}">
                      <a16:colId xmlns:a16="http://schemas.microsoft.com/office/drawing/2014/main" xmlns="" val="32099466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Черепашьи гонки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Становимся на четвереньки, кладем на спину подушку. А теперь – на старт. Стараемся дойти до финиша, чтобы «панцирь» не упал.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75316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     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Охотник за змеей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Для игры потребуется веревка. Один игрок держит конец веревки, садится на корточки и двигает ей из стороны в сторону (это – змея). Другой участник пытается поймать змею, наступив на нее ногой.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88236496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8F770E0-6670-E16E-4A82-ACC86A9B71C1}"/>
              </a:ext>
            </a:extLst>
          </p:cNvPr>
          <p:cNvSpPr/>
          <p:nvPr/>
        </p:nvSpPr>
        <p:spPr>
          <a:xfrm>
            <a:off x="0" y="0"/>
            <a:ext cx="911827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AB2CC009-EA61-0009-B7BB-327958635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083459"/>
              </p:ext>
            </p:extLst>
          </p:nvPr>
        </p:nvGraphicFramePr>
        <p:xfrm>
          <a:off x="215516" y="1412776"/>
          <a:ext cx="8712968" cy="5052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155">
                  <a:extLst>
                    <a:ext uri="{9D8B030D-6E8A-4147-A177-3AD203B41FA5}">
                      <a16:colId xmlns:a16="http://schemas.microsoft.com/office/drawing/2014/main" xmlns="" val="594876063"/>
                    </a:ext>
                  </a:extLst>
                </a:gridCol>
                <a:gridCol w="4707813">
                  <a:extLst>
                    <a:ext uri="{9D8B030D-6E8A-4147-A177-3AD203B41FA5}">
                      <a16:colId xmlns:a16="http://schemas.microsoft.com/office/drawing/2014/main" xmlns="" val="2248117396"/>
                    </a:ext>
                  </a:extLst>
                </a:gridCol>
              </a:tblGrid>
              <a:tr h="258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Черепашьи гонки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Становимся на четвереньки, кладем на спину подушку. А теперь – на старт. Стараемся дойти до финиша, чтобы «панцирь» не упал.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986617"/>
                  </a:ext>
                </a:extLst>
              </a:tr>
              <a:tr h="2270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Охотник за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змеёй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игры потребуется веревка. Один игрок держит конец веревки, садится на корточки и двигает ей из стороны в сторону (это – змея). Другой участник пытается поймать змею, наступив на нее ногой. </a:t>
                      </a:r>
                      <a:endParaRPr lang="ru-RU" sz="2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805158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0365E1-937C-E05B-3F6B-6F7904C47354}"/>
              </a:ext>
            </a:extLst>
          </p:cNvPr>
          <p:cNvSpPr txBox="1"/>
          <p:nvPr/>
        </p:nvSpPr>
        <p:spPr>
          <a:xfrm>
            <a:off x="2915816" y="2738387"/>
            <a:ext cx="4579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/>
              <a:t>.</a:t>
            </a:r>
          </a:p>
        </p:txBody>
      </p:sp>
      <p:pic>
        <p:nvPicPr>
          <p:cNvPr id="6146" name="Рисунок 6" descr="Соревнование черепах, забег на скорость-min - Timelottery">
            <a:extLst>
              <a:ext uri="{FF2B5EF4-FFF2-40B4-BE49-F238E27FC236}">
                <a16:creationId xmlns:a16="http://schemas.microsoft.com/office/drawing/2014/main" xmlns="" id="{5776CC34-DEE8-01C1-8EDA-F796C125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77" y="1263205"/>
            <a:ext cx="3960440" cy="22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Рисунок 7" descr="Как ускорить рост ребенка: три верных способа | Счастливые родители">
            <a:extLst>
              <a:ext uri="{FF2B5EF4-FFF2-40B4-BE49-F238E27FC236}">
                <a16:creationId xmlns:a16="http://schemas.microsoft.com/office/drawing/2014/main" xmlns="" id="{325D9DCC-57C7-9A78-3B82-F535C978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278932" cy="24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F27D659-F6F3-7BF3-4004-8FEF2F2EDF73}"/>
              </a:ext>
            </a:extLst>
          </p:cNvPr>
          <p:cNvSpPr txBox="1">
            <a:spLocks/>
          </p:cNvSpPr>
          <p:nvPr/>
        </p:nvSpPr>
        <p:spPr>
          <a:xfrm>
            <a:off x="457200" y="119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Игры на развитие ловкости и координации движения.</a:t>
            </a:r>
            <a:r>
              <a:rPr lang="ru-RU" sz="3600" dirty="0" smtClean="0"/>
              <a:t>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0287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E7D0D87-3948-E339-9F16-A96A3BDC290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9D9DC3A-232F-D7C9-A6C8-E477812B6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97621"/>
              </p:ext>
            </p:extLst>
          </p:nvPr>
        </p:nvGraphicFramePr>
        <p:xfrm>
          <a:off x="211781" y="2029677"/>
          <a:ext cx="8694712" cy="3713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0136">
                  <a:extLst>
                    <a:ext uri="{9D8B030D-6E8A-4147-A177-3AD203B41FA5}">
                      <a16:colId xmlns:a16="http://schemas.microsoft.com/office/drawing/2014/main" xmlns="" val="4103740606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xmlns="" val="995381077"/>
                    </a:ext>
                  </a:extLst>
                </a:gridCol>
              </a:tblGrid>
              <a:tr h="3713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Зеркало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Ребенок </a:t>
                      </a:r>
                      <a:r>
                        <a:rPr lang="ru-RU" sz="2200" b="0" dirty="0">
                          <a:solidFill>
                            <a:schemeClr val="tx1"/>
                          </a:solidFill>
                          <a:latin typeface="+mn-lt"/>
                        </a:rPr>
                        <a:t>будто бы смотрится в зеркало. Вы — взрослый — его отражение. Постарайтесь синхронно выполнять любые движения: медленно ходить по комнате, подпрыгивать, разводить руки, </a:t>
                      </a:r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выполнять танцевальные движения, </a:t>
                      </a:r>
                      <a:r>
                        <a:rPr lang="ru-RU" sz="2200" b="0" dirty="0">
                          <a:solidFill>
                            <a:schemeClr val="tx1"/>
                          </a:solidFill>
                          <a:latin typeface="+mn-lt"/>
                        </a:rPr>
                        <a:t>не дотрагиваясь друг до друга. Через пару минут меняемся ролями</a:t>
                      </a:r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38621456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935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Игра на развитие ловкости и координации движения 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4" b="93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29677"/>
            <a:ext cx="2942661" cy="294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05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E7D0D87-3948-E339-9F16-A96A3BDC290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7A61763-283C-7EB6-B1F2-7808A7EF7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388759"/>
              </p:ext>
            </p:extLst>
          </p:nvPr>
        </p:nvGraphicFramePr>
        <p:xfrm>
          <a:off x="593525" y="2201385"/>
          <a:ext cx="7931224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0650">
                  <a:extLst>
                    <a:ext uri="{9D8B030D-6E8A-4147-A177-3AD203B41FA5}">
                      <a16:colId xmlns:a16="http://schemas.microsoft.com/office/drawing/2014/main" xmlns="" val="4103740606"/>
                    </a:ext>
                  </a:extLst>
                </a:gridCol>
                <a:gridCol w="3850574">
                  <a:extLst>
                    <a:ext uri="{9D8B030D-6E8A-4147-A177-3AD203B41FA5}">
                      <a16:colId xmlns:a16="http://schemas.microsoft.com/office/drawing/2014/main" xmlns="" val="995381077"/>
                    </a:ext>
                  </a:extLst>
                </a:gridCol>
              </a:tblGrid>
              <a:tr h="2376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Рисование фигур на </a:t>
                      </a:r>
                      <a:r>
                        <a:rPr lang="ru-RU" sz="2400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 спине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aseline="0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aseline="0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Пальцем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выводим на спине у 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ребенка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что-то простое — солнце, цветок, дом,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сердце,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букву, цифру и т.д.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Задача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ребенка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угадать, что же это, и нарисовать задуманный предмет на бумаге. Получилось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3862145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C2FAFF-D5B5-9BA8-0485-00DDD9687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3894463" cy="31323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2AA9C-E001-A592-25EF-22A5D7415267}"/>
              </a:ext>
            </a:extLst>
          </p:cNvPr>
          <p:cNvSpPr txBox="1"/>
          <p:nvPr/>
        </p:nvSpPr>
        <p:spPr>
          <a:xfrm>
            <a:off x="899592" y="332656"/>
            <a:ext cx="764319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+mj-lt"/>
              </a:rPr>
              <a:t>Игра на развитие </a:t>
            </a:r>
            <a:r>
              <a:rPr lang="ru-RU" sz="3600" b="1" dirty="0" smtClean="0">
                <a:latin typeface="+mj-lt"/>
              </a:rPr>
              <a:t>тактильного восприятия </a:t>
            </a:r>
          </a:p>
        </p:txBody>
      </p:sp>
    </p:spTree>
    <p:extLst>
      <p:ext uri="{BB962C8B-B14F-4D97-AF65-F5344CB8AC3E}">
        <p14:creationId xmlns:p14="http://schemas.microsoft.com/office/powerpoint/2010/main" val="348807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A92B0291-CF3A-791A-2C94-FA589000AD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33207" y="2212594"/>
          <a:ext cx="6077585" cy="3316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xmlns="" val="1709571476"/>
                    </a:ext>
                  </a:extLst>
                </a:gridCol>
                <a:gridCol w="3261360">
                  <a:extLst>
                    <a:ext uri="{9D8B030D-6E8A-4147-A177-3AD203B41FA5}">
                      <a16:colId xmlns:a16="http://schemas.microsoft.com/office/drawing/2014/main" xmlns="" val="3435497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Я знаю пять имен.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Игроки по очереди берут мяч и бьют им о землю. При каждом ударе произносят одно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слово. "Я знаю пять имен мальчиков: Вася — раз, Петя-два, Леша — три, Вова – четыре, Дима — пять". Закончив этот ряд слов, переходят к следующему: "Я знаю пять имен девочек» (названий городов, рек, озер,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марок машин, животных, птиц, цветов и т.д.)."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81795296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98B382D-0F33-E91C-4789-1F18C62AABAA}"/>
              </a:ext>
            </a:extLst>
          </p:cNvPr>
          <p:cNvSpPr/>
          <p:nvPr/>
        </p:nvSpPr>
        <p:spPr>
          <a:xfrm>
            <a:off x="-324544" y="0"/>
            <a:ext cx="957706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2AA9C-E001-A592-25EF-22A5D7415267}"/>
              </a:ext>
            </a:extLst>
          </p:cNvPr>
          <p:cNvSpPr txBox="1"/>
          <p:nvPr/>
        </p:nvSpPr>
        <p:spPr>
          <a:xfrm>
            <a:off x="1016249" y="188640"/>
            <a:ext cx="7643192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  <a:latin typeface="Arial Black" panose="020B0A04020102020204" pitchFamily="34" charset="0"/>
              </a:rPr>
              <a:t>Игра на развитие координации движения с </a:t>
            </a:r>
            <a:r>
              <a:rPr lang="ru-RU" sz="3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речью</a:t>
            </a:r>
            <a:endParaRPr lang="ru-RU" sz="3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C1D15455-95A5-D3DD-4EB2-9352BF582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387887"/>
              </p:ext>
            </p:extLst>
          </p:nvPr>
        </p:nvGraphicFramePr>
        <p:xfrm>
          <a:off x="395536" y="1844824"/>
          <a:ext cx="8520084" cy="475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8580">
                  <a:extLst>
                    <a:ext uri="{9D8B030D-6E8A-4147-A177-3AD203B41FA5}">
                      <a16:colId xmlns:a16="http://schemas.microsoft.com/office/drawing/2014/main" xmlns="" val="3182791155"/>
                    </a:ext>
                  </a:extLst>
                </a:gridCol>
                <a:gridCol w="4141504">
                  <a:extLst>
                    <a:ext uri="{9D8B030D-6E8A-4147-A177-3AD203B41FA5}">
                      <a16:colId xmlns:a16="http://schemas.microsoft.com/office/drawing/2014/main" xmlns="" val="1696835699"/>
                    </a:ext>
                  </a:extLst>
                </a:gridCol>
              </a:tblGrid>
              <a:tr h="45454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Я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знаю пять 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имён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2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0" dirty="0" smtClean="0">
                          <a:solidFill>
                            <a:schemeClr val="tx1"/>
                          </a:solidFill>
                          <a:effectLst/>
                        </a:rPr>
                        <a:t>Дети по очереди берут мяч и бьют им о землю. При каждом ударе произносят одно</a:t>
                      </a:r>
                      <a:br>
                        <a:rPr lang="ru-RU" sz="2200" b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2200" b="0" dirty="0" smtClean="0">
                          <a:solidFill>
                            <a:schemeClr val="tx1"/>
                          </a:solidFill>
                          <a:effectLst/>
                        </a:rPr>
                        <a:t>слово. "Я знаю пять имен мальчиков: Вася — раз, Петя-два, Леша — три, Вова – четыре, Дима — пять". Закончив этот ряд слов, переходят к следующему: "Я знаю пять имен девочек» (названий городов, дней недели, фруктов,</a:t>
                      </a:r>
                      <a:br>
                        <a:rPr lang="ru-RU" sz="2200" b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2200" b="0" dirty="0" smtClean="0">
                          <a:solidFill>
                            <a:schemeClr val="tx1"/>
                          </a:solidFill>
                          <a:effectLst/>
                        </a:rPr>
                        <a:t>животных, птиц, цветов и т.д.).</a:t>
                      </a:r>
                      <a:endParaRPr lang="ru-RU" sz="2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3348601"/>
                  </a:ext>
                </a:extLst>
              </a:tr>
            </a:tbl>
          </a:graphicData>
        </a:graphic>
      </p:graphicFrame>
      <p:pic>
        <p:nvPicPr>
          <p:cNvPr id="8194" name="Рисунок 8" descr="ИГРЫ С МЯЧОМ ПРЕДЛОЖЕННЫЕ ИЗВЕСТНЫМ НЕЙРОПСИХОЛОГОМ, ПРОФЕССОРОМ МГППУ  АННОЙ ВЛАДИМИРОВНОЙ СЕМЕНОВИЧ | Ассоциация специалистов сенсорной интеграции">
            <a:extLst>
              <a:ext uri="{FF2B5EF4-FFF2-40B4-BE49-F238E27FC236}">
                <a16:creationId xmlns:a16="http://schemas.microsoft.com/office/drawing/2014/main" xmlns="" id="{9E965EED-9E01-4E29-9052-57EC07A1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45" y="2060848"/>
            <a:ext cx="4043025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14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E7D0D87-3948-E339-9F16-A96A3BDC2901}"/>
              </a:ext>
            </a:extLst>
          </p:cNvPr>
          <p:cNvSpPr/>
          <p:nvPr/>
        </p:nvSpPr>
        <p:spPr>
          <a:xfrm>
            <a:off x="1199" y="0"/>
            <a:ext cx="9144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D850BFFD-C6A9-3342-4D2C-433E53E54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197360"/>
              </p:ext>
            </p:extLst>
          </p:nvPr>
        </p:nvGraphicFramePr>
        <p:xfrm>
          <a:off x="418677" y="2060848"/>
          <a:ext cx="8280920" cy="4392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1192">
                  <a:extLst>
                    <a:ext uri="{9D8B030D-6E8A-4147-A177-3AD203B41FA5}">
                      <a16:colId xmlns:a16="http://schemas.microsoft.com/office/drawing/2014/main" xmlns="" val="1546786115"/>
                    </a:ext>
                  </a:extLst>
                </a:gridCol>
                <a:gridCol w="5009728">
                  <a:extLst>
                    <a:ext uri="{9D8B030D-6E8A-4147-A177-3AD203B41FA5}">
                      <a16:colId xmlns:a16="http://schemas.microsoft.com/office/drawing/2014/main" xmlns="" val="947247340"/>
                    </a:ext>
                  </a:extLst>
                </a:gridCol>
              </a:tblGrid>
              <a:tr h="4392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Автомобиль</a:t>
                      </a:r>
                    </a:p>
                    <a:p>
                      <a:pPr marL="0" indent="0">
                        <a:buNone/>
                      </a:pP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  <a:p>
                      <a:r>
                        <a:rPr lang="ru-RU" sz="2200" b="1" dirty="0">
                          <a:solidFill>
                            <a:schemeClr val="tx1"/>
                          </a:solidFill>
                        </a:rPr>
                        <a:t>Расставьте столы, стулья и другие предметы по комнате.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Ребенок — 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</a:rPr>
                        <a:t>автомобиль, который едет темной ночью. У него не работают фары, но навигатор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(взрослый</a:t>
                      </a:r>
                      <a:r>
                        <a:rPr lang="ru-RU" sz="2200" b="1" baseline="0" dirty="0" smtClean="0">
                          <a:solidFill>
                            <a:schemeClr val="tx1"/>
                          </a:solidFill>
                        </a:rPr>
                        <a:t> человек)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ему 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</a:rPr>
                        <a:t>подсказывает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путь (поверни</a:t>
                      </a:r>
                      <a:r>
                        <a:rPr lang="ru-RU" sz="2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направо, поезжай прямо, сверни налево и т.д.). 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</a:rPr>
                        <a:t>Ребенок «едет» с закрытыми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глазами.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06573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22AA9C-E001-A592-25EF-22A5D7415267}"/>
              </a:ext>
            </a:extLst>
          </p:cNvPr>
          <p:cNvSpPr txBox="1"/>
          <p:nvPr/>
        </p:nvSpPr>
        <p:spPr>
          <a:xfrm>
            <a:off x="899592" y="260648"/>
            <a:ext cx="764319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+mj-lt"/>
              </a:rPr>
              <a:t>Игра на развитие </a:t>
            </a:r>
            <a:r>
              <a:rPr lang="ru-RU" sz="3600" b="1" dirty="0" smtClean="0">
                <a:latin typeface="+mj-lt"/>
              </a:rPr>
              <a:t>слухового восприятия</a:t>
            </a:r>
          </a:p>
        </p:txBody>
      </p:sp>
      <p:pic>
        <p:nvPicPr>
          <p:cNvPr id="6" name="Рисунок 5" descr="Современный автомобиль на прозрачном фоне. 3d-рендеринг ...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0" b="89621" l="5272" r="95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240360" cy="3240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04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E7D0D87-3948-E339-9F16-A96A3BDC2901}"/>
              </a:ext>
            </a:extLst>
          </p:cNvPr>
          <p:cNvSpPr/>
          <p:nvPr/>
        </p:nvSpPr>
        <p:spPr>
          <a:xfrm>
            <a:off x="0" y="0"/>
            <a:ext cx="911827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850BFFD-C6A9-3342-4D2C-433E53E54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664473"/>
              </p:ext>
            </p:extLst>
          </p:nvPr>
        </p:nvGraphicFramePr>
        <p:xfrm>
          <a:off x="418677" y="1556792"/>
          <a:ext cx="8280920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1192">
                  <a:extLst>
                    <a:ext uri="{9D8B030D-6E8A-4147-A177-3AD203B41FA5}">
                      <a16:colId xmlns:a16="http://schemas.microsoft.com/office/drawing/2014/main" xmlns="" val="1546786115"/>
                    </a:ext>
                  </a:extLst>
                </a:gridCol>
                <a:gridCol w="5009728">
                  <a:extLst>
                    <a:ext uri="{9D8B030D-6E8A-4147-A177-3AD203B41FA5}">
                      <a16:colId xmlns:a16="http://schemas.microsoft.com/office/drawing/2014/main" xmlns="" val="947247340"/>
                    </a:ext>
                  </a:extLst>
                </a:gridCol>
              </a:tblGrid>
              <a:tr h="3240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</a:rPr>
                        <a:t>Что 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изменилось?</a:t>
                      </a:r>
                    </a:p>
                    <a:p>
                      <a:pPr marL="0" indent="0">
                        <a:buNone/>
                      </a:pP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Ставим на столе несколько предметов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(начинаем с 6-8 предметов). Ребенок запоминает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и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закрывает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глаза.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Взрослый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убирает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один предмет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</a:rPr>
                        <a:t> ( или несколько)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или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меняет местами. Ребенок определяет, что пропало или изменилось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06573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22AA9C-E001-A592-25EF-22A5D7415267}"/>
              </a:ext>
            </a:extLst>
          </p:cNvPr>
          <p:cNvSpPr txBox="1"/>
          <p:nvPr/>
        </p:nvSpPr>
        <p:spPr>
          <a:xfrm>
            <a:off x="899592" y="260648"/>
            <a:ext cx="764319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+mj-lt"/>
              </a:rPr>
              <a:t>Игра на развитие </a:t>
            </a:r>
            <a:r>
              <a:rPr lang="ru-RU" sz="3600" b="1" dirty="0" smtClean="0">
                <a:latin typeface="+mj-lt"/>
              </a:rPr>
              <a:t>памяти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9" y="1593008"/>
            <a:ext cx="323362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91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E7D0D87-3948-E339-9F16-A96A3BDC2901}"/>
              </a:ext>
            </a:extLst>
          </p:cNvPr>
          <p:cNvSpPr/>
          <p:nvPr/>
        </p:nvSpPr>
        <p:spPr>
          <a:xfrm>
            <a:off x="0" y="0"/>
            <a:ext cx="911827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2CEEE"/>
              </a:gs>
            </a:gsLst>
            <a:lin ang="5400000" scaled="0"/>
          </a:gra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BE550E-3D9E-E7C0-D8AC-527AE9F722CA}"/>
              </a:ext>
            </a:extLst>
          </p:cNvPr>
          <p:cNvSpPr txBox="1"/>
          <p:nvPr/>
        </p:nvSpPr>
        <p:spPr>
          <a:xfrm>
            <a:off x="1979712" y="3140968"/>
            <a:ext cx="61206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B0F0"/>
                </a:solidFill>
              </a:rPr>
              <a:t>Проводите больше времени на воздухе. Желаем всем веселого лета!</a:t>
            </a:r>
          </a:p>
        </p:txBody>
      </p:sp>
      <p:pic>
        <p:nvPicPr>
          <p:cNvPr id="7" name="Рисунок 6" descr="солнце пнг картинки, скачать 150000+ солнце PNG рисунок с ...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328592" cy="284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62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902624" cy="6370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Памятка для родителей.</a:t>
            </a:r>
          </a:p>
          <a:p>
            <a:pPr lvl="0"/>
            <a:r>
              <a:rPr lang="ru-RU" sz="2400" dirty="0">
                <a:latin typeface="Arial Black" panose="020B0A04020102020204" pitchFamily="34" charset="0"/>
              </a:rPr>
              <a:t>Читайте с ребенком не менее 10-15 минут в день.</a:t>
            </a:r>
          </a:p>
          <a:p>
            <a:pPr lvl="0"/>
            <a:r>
              <a:rPr lang="ru-RU" sz="2400" dirty="0">
                <a:latin typeface="Arial Black" panose="020B0A04020102020204" pitchFamily="34" charset="0"/>
              </a:rPr>
              <a:t>Перед чтением, уберите со стола отвлекающие предметы, проветрите комнату.</a:t>
            </a:r>
          </a:p>
          <a:p>
            <a:pPr lvl="0"/>
            <a:r>
              <a:rPr lang="ru-RU" sz="2400" dirty="0">
                <a:latin typeface="Arial Black" panose="020B0A04020102020204" pitchFamily="34" charset="0"/>
              </a:rPr>
              <a:t>Если ребенок устал, дайте ему отдохнуть.</a:t>
            </a:r>
          </a:p>
          <a:p>
            <a:pPr lvl="0"/>
            <a:r>
              <a:rPr lang="ru-RU" sz="2400" dirty="0">
                <a:latin typeface="Arial Black" panose="020B0A04020102020204" pitchFamily="34" charset="0"/>
              </a:rPr>
              <a:t>Во время чтения книги объясняйте значения трудных слов, рассматривайте иллюстрации.</a:t>
            </a:r>
          </a:p>
          <a:p>
            <a:pPr lvl="0"/>
            <a:r>
              <a:rPr lang="ru-RU" sz="2400" dirty="0">
                <a:latin typeface="Arial Black" panose="020B0A04020102020204" pitchFamily="34" charset="0"/>
              </a:rPr>
              <a:t>Беседуйте о прочитанном, о том, чему учит книга, что нового ребенок узнал. 6.Предложите ребенку нарисовать картинку к интересному отрывку из книги .</a:t>
            </a:r>
          </a:p>
          <a:p>
            <a:pPr lvl="0"/>
            <a:r>
              <a:rPr lang="ru-RU" sz="2400" dirty="0">
                <a:latin typeface="Arial Black" panose="020B0A04020102020204" pitchFamily="34" charset="0"/>
              </a:rPr>
              <a:t>Предлагайте для ребенка для самостоятельного чтения специальную литературу из серии «Читаем сами».</a:t>
            </a:r>
          </a:p>
        </p:txBody>
      </p:sp>
    </p:spTree>
    <p:extLst>
      <p:ext uri="{BB962C8B-B14F-4D97-AF65-F5344CB8AC3E}">
        <p14:creationId xmlns:p14="http://schemas.microsoft.com/office/powerpoint/2010/main" val="108263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79183" cy="62478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Советы родителям по развитию речи </a:t>
            </a:r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детей</a:t>
            </a:r>
          </a:p>
          <a:p>
            <a:endParaRPr lang="ru-RU" sz="2000" b="1" dirty="0"/>
          </a:p>
          <a:p>
            <a:pPr lvl="0" algn="ctr"/>
            <a:r>
              <a:rPr lang="ru-RU" sz="2000" b="1" dirty="0">
                <a:latin typeface="Arial Black" panose="020B0A04020102020204" pitchFamily="34" charset="0"/>
              </a:rPr>
              <a:t>Разговаривая с </a:t>
            </a:r>
            <a:r>
              <a:rPr lang="ru-RU" sz="2000" b="1" dirty="0" smtClean="0">
                <a:latin typeface="Arial Black" panose="020B0A04020102020204" pitchFamily="34" charset="0"/>
              </a:rPr>
              <a:t>ребёнком</a:t>
            </a:r>
            <a:r>
              <a:rPr lang="ru-RU" sz="2000" b="1" dirty="0">
                <a:latin typeface="Arial Black" panose="020B0A04020102020204" pitchFamily="34" charset="0"/>
              </a:rPr>
              <a:t>, постоянно обращайте внимание на собственную речь: </a:t>
            </a:r>
            <a:endParaRPr lang="ru-RU" sz="2000" b="1" dirty="0" smtClean="0">
              <a:latin typeface="Arial Black" panose="020B0A04020102020204" pitchFamily="34" charset="0"/>
            </a:endParaRPr>
          </a:p>
          <a:p>
            <a:pPr lvl="0" algn="ctr"/>
            <a:r>
              <a:rPr lang="ru-RU" sz="2000" b="1" dirty="0" smtClean="0">
                <a:latin typeface="Arial Black" panose="020B0A04020102020204" pitchFamily="34" charset="0"/>
              </a:rPr>
              <a:t>она </a:t>
            </a:r>
            <a:r>
              <a:rPr lang="ru-RU" sz="2000" b="1" dirty="0">
                <a:latin typeface="Arial Black" panose="020B0A04020102020204" pitchFamily="34" charset="0"/>
              </a:rPr>
              <a:t>должна быть четкой, правильной</a:t>
            </a:r>
            <a:r>
              <a:rPr lang="ru-RU" sz="2000" b="1" dirty="0" smtClean="0">
                <a:latin typeface="Arial Black" panose="020B0A04020102020204" pitchFamily="34" charset="0"/>
              </a:rPr>
              <a:t>.</a:t>
            </a:r>
          </a:p>
          <a:p>
            <a:pPr lvl="0" algn="ctr"/>
            <a:r>
              <a:rPr lang="ru-RU" sz="2000" b="1" dirty="0" smtClean="0">
                <a:latin typeface="Arial Black" panose="020B0A04020102020204" pitchFamily="34" charset="0"/>
              </a:rPr>
              <a:t> </a:t>
            </a:r>
            <a:r>
              <a:rPr lang="ru-RU" sz="2000" b="1" dirty="0">
                <a:latin typeface="Arial Black" panose="020B0A04020102020204" pitchFamily="34" charset="0"/>
              </a:rPr>
              <a:t>Разговаривайте всегда спокойным тоном</a:t>
            </a:r>
            <a:r>
              <a:rPr lang="ru-RU" sz="2000" b="1" dirty="0" smtClean="0">
                <a:latin typeface="Arial Black" panose="020B0A04020102020204" pitchFamily="34" charset="0"/>
              </a:rPr>
              <a:t>.</a:t>
            </a:r>
          </a:p>
          <a:p>
            <a:pPr lvl="0" algn="ctr"/>
            <a:r>
              <a:rPr lang="ru-RU" sz="2000" b="1" dirty="0" smtClean="0">
                <a:latin typeface="Arial Black" panose="020B0A04020102020204" pitchFamily="34" charset="0"/>
              </a:rPr>
              <a:t> </a:t>
            </a:r>
            <a:r>
              <a:rPr lang="ru-RU" sz="2000" b="1" dirty="0">
                <a:latin typeface="Arial Black" panose="020B0A04020102020204" pitchFamily="34" charset="0"/>
              </a:rPr>
              <a:t>Не забывайте, что ребенок в первую очередь учится говорить у вас, поэтому следите за своей речью, за ее правильностью.</a:t>
            </a:r>
          </a:p>
          <a:p>
            <a:pPr lvl="0" algn="ctr"/>
            <a:r>
              <a:rPr lang="ru-RU" sz="2000" b="1" dirty="0">
                <a:latin typeface="Arial Black" panose="020B0A04020102020204" pitchFamily="34" charset="0"/>
              </a:rPr>
              <a:t>Как можно чаще общайтесь с ребенком. </a:t>
            </a:r>
            <a:endParaRPr lang="ru-RU" sz="2000" b="1" dirty="0" smtClean="0">
              <a:latin typeface="Arial Black" panose="020B0A04020102020204" pitchFamily="34" charset="0"/>
            </a:endParaRPr>
          </a:p>
          <a:p>
            <a:pPr lvl="0" algn="ctr"/>
            <a:r>
              <a:rPr lang="ru-RU" sz="2000" b="1" dirty="0" smtClean="0">
                <a:latin typeface="Arial Black" panose="020B0A04020102020204" pitchFamily="34" charset="0"/>
              </a:rPr>
              <a:t>Помните</a:t>
            </a:r>
            <a:r>
              <a:rPr lang="ru-RU" sz="2000" b="1" dirty="0">
                <a:latin typeface="Arial Black" panose="020B0A04020102020204" pitchFamily="34" charset="0"/>
              </a:rPr>
              <a:t>, что основные собеседники в семье - это мама, папа, бабушка, дедушка. </a:t>
            </a:r>
            <a:endParaRPr lang="ru-RU" sz="2000" b="1" dirty="0" smtClean="0">
              <a:latin typeface="Arial Black" panose="020B0A04020102020204" pitchFamily="34" charset="0"/>
            </a:endParaRPr>
          </a:p>
          <a:p>
            <a:pPr lvl="0" algn="ctr"/>
            <a:r>
              <a:rPr lang="ru-RU" sz="2000" b="1" dirty="0" smtClean="0">
                <a:latin typeface="Arial Black" panose="020B0A04020102020204" pitchFamily="34" charset="0"/>
              </a:rPr>
              <a:t>И </a:t>
            </a:r>
            <a:r>
              <a:rPr lang="ru-RU" sz="2000" b="1" dirty="0">
                <a:latin typeface="Arial Black" panose="020B0A04020102020204" pitchFamily="34" charset="0"/>
              </a:rPr>
              <a:t>если вы заметили, что у ребенка возникают</a:t>
            </a:r>
          </a:p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проблемы с речью, не бойтесь обратиться к</a:t>
            </a:r>
          </a:p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специалистам (логопеду, психологу</a:t>
            </a:r>
            <a:r>
              <a:rPr lang="ru-RU" sz="2000" b="1" dirty="0" smtClean="0">
                <a:latin typeface="Arial Black" panose="020B0A04020102020204" pitchFamily="34" charset="0"/>
              </a:rPr>
              <a:t>, невропатологу</a:t>
            </a:r>
            <a:r>
              <a:rPr lang="ru-RU" sz="2000" b="1" dirty="0">
                <a:latin typeface="Arial Black" panose="020B0A04020102020204" pitchFamily="34" charset="0"/>
              </a:rPr>
              <a:t>).</a:t>
            </a:r>
          </a:p>
          <a:p>
            <a:pPr lvl="0"/>
            <a:r>
              <a:rPr lang="ru-RU" sz="2400" dirty="0"/>
              <a:t/>
            </a:r>
            <a:br>
              <a:rPr lang="ru-RU" sz="2400" dirty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4506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50" y="260648"/>
            <a:ext cx="9125450" cy="65864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Советы родителям по развитию речи </a:t>
            </a:r>
            <a:r>
              <a:rPr lang="ru-RU" sz="2400" b="1" dirty="0" smtClean="0">
                <a:solidFill>
                  <a:srgbClr val="C00000"/>
                </a:solidFill>
              </a:rPr>
              <a:t>детей</a:t>
            </a:r>
            <a:endParaRPr lang="ru-RU" sz="2400" b="1" dirty="0">
              <a:solidFill>
                <a:srgbClr val="C00000"/>
              </a:solidFill>
            </a:endParaRPr>
          </a:p>
          <a:p>
            <a:pPr lvl="0" algn="ctr"/>
            <a:r>
              <a:rPr lang="ru-RU" dirty="0"/>
              <a:t/>
            </a:r>
            <a:br>
              <a:rPr lang="ru-RU" dirty="0"/>
            </a:br>
            <a:r>
              <a:rPr lang="ru-RU" sz="2000" b="1" dirty="0"/>
              <a:t>Чаще читайте ребенку. Чтение на ночь играет важную роль в развитии речи ребенка, он усваивает новые слова, обороты, развивает слух. И помните, что ваше произношение должно быть четким, ясным и выразительным. Обязательно обсуждайте прочитанное.</a:t>
            </a:r>
          </a:p>
          <a:p>
            <a:pPr lvl="0" algn="ctr"/>
            <a:r>
              <a:rPr lang="ru-RU" sz="2000" b="1" dirty="0"/>
              <a:t>Уделяйте больше внимания развитию связной речи: рассказыванию сказок, пересказу сказок, составлению творческих рассказов (ребенок придумывает их сам), составлению рассказов по картинкам. Предложите ребенку соревнование «Чья сказка лучше», « Чей рассказ интереснее» с участием всех членов семьи.</a:t>
            </a:r>
          </a:p>
          <a:p>
            <a:pPr lvl="0" algn="ctr"/>
            <a:r>
              <a:rPr lang="ru-RU" sz="2000" b="1" dirty="0"/>
              <a:t>Приобретайте книги с красочными иллюстрациями, настольно-печатные игры.</a:t>
            </a:r>
          </a:p>
          <a:p>
            <a:pPr lvl="0" algn="ctr"/>
            <a:r>
              <a:rPr lang="ru-RU" sz="2000" b="1" dirty="0"/>
              <a:t>Учите с детьми наизусть </a:t>
            </a:r>
            <a:r>
              <a:rPr lang="ru-RU" sz="2000" b="1" dirty="0" smtClean="0"/>
              <a:t>стихотворения </a:t>
            </a:r>
            <a:r>
              <a:rPr lang="ru-RU" sz="2000" b="1" dirty="0"/>
              <a:t>(это способствует развитию выразительности, тренирует память.)</a:t>
            </a:r>
          </a:p>
          <a:p>
            <a:pPr lvl="0" algn="ctr"/>
            <a:r>
              <a:rPr lang="ru-RU" sz="2000" b="1" dirty="0"/>
              <a:t>Улучшению звукопроизношения способствуют скороговорки, </a:t>
            </a:r>
            <a:r>
              <a:rPr lang="ru-RU" sz="2000" b="1" dirty="0" err="1"/>
              <a:t>чистоговорки</a:t>
            </a:r>
            <a:r>
              <a:rPr lang="ru-RU" sz="2000" b="1" dirty="0"/>
              <a:t>.</a:t>
            </a:r>
          </a:p>
          <a:p>
            <a:pPr lvl="0" algn="ctr"/>
            <a:r>
              <a:rPr lang="ru-RU" sz="2000" b="1" dirty="0"/>
              <a:t>Очень любят дети отгадывать и загадывать загадки. Загадки учат детей делать выводы, анализировать, развивают мышление. Обязательно при этом задавайте ребенку вопросы</a:t>
            </a:r>
          </a:p>
          <a:p>
            <a:pPr algn="ctr"/>
            <a:r>
              <a:rPr lang="ru-RU" sz="2000" b="1" dirty="0"/>
              <a:t>«Как догадался?», «Почему?»</a:t>
            </a:r>
          </a:p>
          <a:p>
            <a:pPr lvl="0" algn="ctr"/>
            <a:r>
              <a:rPr lang="ru-RU" sz="2000" b="1" dirty="0"/>
              <a:t>Не забывайте, что ведущий вид деятельности детей – это игра, через игру ребенок усваивает все быстрее.</a:t>
            </a:r>
          </a:p>
          <a:p>
            <a:r>
              <a:rPr lang="ru-RU" sz="20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186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981"/>
            <a:ext cx="9145015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75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2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278" y="730646"/>
            <a:ext cx="8053808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ХОРОШИХ И ПРОДУКТИВНЫХ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КАНИКУЛ ВАМ 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ДОРОГИЕ РОДИТЕЛИ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И УЧАЩИЕСЯ!!!</a:t>
            </a:r>
          </a:p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 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ПОВТОРЯЙТЕ РЕЧЕВОЙ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МАТЕРИАЛ, 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УЗНАВАЙТЕ НОВОЕ И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ЗАПОМИНАЙТЕ</a:t>
            </a:r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НАЗВАНИЯ ВСЕГО,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ЧТО ВАС ОКРУЖАЕТ!!! </a:t>
            </a:r>
            <a:endParaRPr lang="ru-RU" sz="3200" b="1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3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" y="0"/>
            <a:ext cx="90232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28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7" y="-255212"/>
            <a:ext cx="9252520" cy="711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7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34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" y="0"/>
            <a:ext cx="9207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7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70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8"/>
            <a:ext cx="9144000" cy="684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1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7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47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698"/>
            <a:ext cx="9144000" cy="69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6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32226" cy="667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821903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Всегда надо соблюдать правила личной гигиены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4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1135</Words>
  <Application>Microsoft Office PowerPoint</Application>
  <PresentationFormat>Экран (4:3)</PresentationFormat>
  <Paragraphs>257</Paragraphs>
  <Slides>88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 на развитие ловкости и координации движения. </vt:lpstr>
      <vt:lpstr>Игры на развитие ловкости и координации движения.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Teslenko</dc:creator>
  <cp:lastModifiedBy>Пользователь</cp:lastModifiedBy>
  <cp:revision>33</cp:revision>
  <dcterms:created xsi:type="dcterms:W3CDTF">2024-05-16T06:32:03Z</dcterms:created>
  <dcterms:modified xsi:type="dcterms:W3CDTF">2024-05-18T14:03:25Z</dcterms:modified>
</cp:coreProperties>
</file>