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sldIdLst>
    <p:sldId id="256" r:id="rId2"/>
    <p:sldId id="257" r:id="rId3"/>
    <p:sldId id="301" r:id="rId4"/>
    <p:sldId id="304" r:id="rId5"/>
    <p:sldId id="302" r:id="rId6"/>
    <p:sldId id="305" r:id="rId7"/>
    <p:sldId id="323" r:id="rId8"/>
    <p:sldId id="324" r:id="rId9"/>
    <p:sldId id="325" r:id="rId10"/>
    <p:sldId id="308" r:id="rId11"/>
    <p:sldId id="320" r:id="rId12"/>
    <p:sldId id="312" r:id="rId13"/>
    <p:sldId id="315" r:id="rId14"/>
    <p:sldId id="306" r:id="rId15"/>
    <p:sldId id="307" r:id="rId16"/>
    <p:sldId id="322" r:id="rId17"/>
    <p:sldId id="311" r:id="rId18"/>
    <p:sldId id="313" r:id="rId19"/>
    <p:sldId id="317" r:id="rId20"/>
    <p:sldId id="314" r:id="rId21"/>
    <p:sldId id="309" r:id="rId22"/>
    <p:sldId id="321" r:id="rId23"/>
    <p:sldId id="318" r:id="rId24"/>
    <p:sldId id="32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A05-75F8-49B6-86E5-B8808A42EAF5}" type="datetimeFigureOut">
              <a:rPr lang="ru-RU" smtClean="0"/>
              <a:t>вт 04.06.24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B35A-EB28-445A-B4CC-9F86EE796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733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A05-75F8-49B6-86E5-B8808A42EAF5}" type="datetimeFigureOut">
              <a:rPr lang="ru-RU" smtClean="0"/>
              <a:t>вт 04.06.24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B35A-EB28-445A-B4CC-9F86EE796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23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A05-75F8-49B6-86E5-B8808A42EAF5}" type="datetimeFigureOut">
              <a:rPr lang="ru-RU" smtClean="0"/>
              <a:t>вт 04.06.24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B35A-EB28-445A-B4CC-9F86EE796B8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4441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A05-75F8-49B6-86E5-B8808A42EAF5}" type="datetimeFigureOut">
              <a:rPr lang="ru-RU" smtClean="0"/>
              <a:t>вт 04.06.24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B35A-EB28-445A-B4CC-9F86EE796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065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A05-75F8-49B6-86E5-B8808A42EAF5}" type="datetimeFigureOut">
              <a:rPr lang="ru-RU" smtClean="0"/>
              <a:t>вт 04.06.24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B35A-EB28-445A-B4CC-9F86EE796B8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2180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A05-75F8-49B6-86E5-B8808A42EAF5}" type="datetimeFigureOut">
              <a:rPr lang="ru-RU" smtClean="0"/>
              <a:t>вт 04.06.24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B35A-EB28-445A-B4CC-9F86EE796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84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A05-75F8-49B6-86E5-B8808A42EAF5}" type="datetimeFigureOut">
              <a:rPr lang="ru-RU" smtClean="0"/>
              <a:t>вт 04.06.24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B35A-EB28-445A-B4CC-9F86EE796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153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A05-75F8-49B6-86E5-B8808A42EAF5}" type="datetimeFigureOut">
              <a:rPr lang="ru-RU" smtClean="0"/>
              <a:t>вт 04.06.24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B35A-EB28-445A-B4CC-9F86EE796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964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A05-75F8-49B6-86E5-B8808A42EAF5}" type="datetimeFigureOut">
              <a:rPr lang="ru-RU" smtClean="0"/>
              <a:t>вт 04.06.24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B35A-EB28-445A-B4CC-9F86EE796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566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A05-75F8-49B6-86E5-B8808A42EAF5}" type="datetimeFigureOut">
              <a:rPr lang="ru-RU" smtClean="0"/>
              <a:t>вт 04.06.24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B35A-EB28-445A-B4CC-9F86EE796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9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A05-75F8-49B6-86E5-B8808A42EAF5}" type="datetimeFigureOut">
              <a:rPr lang="ru-RU" smtClean="0"/>
              <a:t>вт 04.06.24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B35A-EB28-445A-B4CC-9F86EE796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763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A05-75F8-49B6-86E5-B8808A42EAF5}" type="datetimeFigureOut">
              <a:rPr lang="ru-RU" smtClean="0"/>
              <a:t>вт 04.06.24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B35A-EB28-445A-B4CC-9F86EE796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848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A05-75F8-49B6-86E5-B8808A42EAF5}" type="datetimeFigureOut">
              <a:rPr lang="ru-RU" smtClean="0"/>
              <a:t>вт 04.06.24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B35A-EB28-445A-B4CC-9F86EE796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958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A05-75F8-49B6-86E5-B8808A42EAF5}" type="datetimeFigureOut">
              <a:rPr lang="ru-RU" smtClean="0"/>
              <a:t>вт 04.06.24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B35A-EB28-445A-B4CC-9F86EE796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701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A05-75F8-49B6-86E5-B8808A42EAF5}" type="datetimeFigureOut">
              <a:rPr lang="ru-RU" smtClean="0"/>
              <a:t>вт 04.06.24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B35A-EB28-445A-B4CC-9F86EE796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57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A05-75F8-49B6-86E5-B8808A42EAF5}" type="datetimeFigureOut">
              <a:rPr lang="ru-RU" smtClean="0"/>
              <a:t>вт 04.06.24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B35A-EB28-445A-B4CC-9F86EE796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863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BDA05-75F8-49B6-86E5-B8808A42EAF5}" type="datetimeFigureOut">
              <a:rPr lang="ru-RU" smtClean="0"/>
              <a:t>вт 04.06.24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10CB35A-EB28-445A-B4CC-9F86EE796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8826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video" Target="../media/media1.mp4"/><Relationship Id="rId7" Type="http://schemas.openxmlformats.org/officeDocument/2006/relationships/image" Target="../media/image25.emf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.jpeg"/><Relationship Id="rId10" Type="http://schemas.openxmlformats.org/officeDocument/2006/relationships/image" Target="../media/image26.e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jpeg"/><Relationship Id="rId5" Type="http://schemas.openxmlformats.org/officeDocument/2006/relationships/image" Target="../media/image28.e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182880"/>
            <a:ext cx="7766936" cy="1051560"/>
          </a:xfrm>
        </p:spPr>
        <p:txBody>
          <a:bodyPr/>
          <a:lstStyle/>
          <a:p>
            <a:pPr algn="ctr"/>
            <a:endParaRPr lang="ru-RU" sz="1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6" y="1417320"/>
            <a:ext cx="10517294" cy="5196839"/>
          </a:xfrm>
        </p:spPr>
        <p:txBody>
          <a:bodyPr>
            <a:normAutofit/>
          </a:bodyPr>
          <a:lstStyle/>
          <a:p>
            <a:pPr algn="l"/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</a:rPr>
              <a:t>    </a:t>
            </a:r>
          </a:p>
          <a:p>
            <a:pPr algn="ctr"/>
            <a:endParaRPr lang="ru-RU" sz="4000" b="1" i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sz="4000" b="1" i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sz="4000" b="1" i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1600" b="1" i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1600" b="1" i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sz="4000" b="1" i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1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 descr="C:\Users\User\Downloads\лето1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066" y="182880"/>
            <a:ext cx="7315200" cy="451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A2AB56-8D7B-41FE-A587-9CECCC0ABBBC}"/>
              </a:ext>
            </a:extLst>
          </p:cNvPr>
          <p:cNvSpPr txBox="1"/>
          <p:nvPr/>
        </p:nvSpPr>
        <p:spPr>
          <a:xfrm>
            <a:off x="1606730" y="5081451"/>
            <a:ext cx="70539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Музыкально-экологический проект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«Гармония искусства и природы»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И.Г. Рыбакова , музыкальный руководитель высшей квалификационной категории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Т.Ф. </a:t>
            </a:r>
            <a:r>
              <a:rPr lang="ru-RU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Мальцева, воспитатель высшей квалификационной категории</a:t>
            </a:r>
          </a:p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521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7810500" y="168275"/>
            <a:ext cx="4381500" cy="6415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830577" y="168275"/>
            <a:ext cx="9173027" cy="15952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экологического рисунка 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«Природу родного края люблю и охраняю!"</a:t>
            </a: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ru-RU" sz="8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6F9102-AF90-4259-AB77-2164EB9AC0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8" y="1385889"/>
            <a:ext cx="9173027" cy="5159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4474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7810500" y="168275"/>
            <a:ext cx="4381500" cy="6415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830577" y="168275"/>
            <a:ext cx="9173027" cy="15952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выставка детей и родителей</a:t>
            </a: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ru-RU" sz="8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9D6611-1024-430E-9D1E-037804FB1F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8" y="995429"/>
            <a:ext cx="9858170" cy="554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64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7810500" y="168275"/>
            <a:ext cx="4381500" cy="6415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830577" y="168275"/>
            <a:ext cx="9173027" cy="15952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«Огород на подоконнике»</a:t>
            </a:r>
          </a:p>
          <a:p>
            <a:pPr marL="0" indent="0" algn="ctr">
              <a:buNone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A05A8D-425E-4380-9B90-0B99BAF5B0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7" y="3967037"/>
            <a:ext cx="4651246" cy="2616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6F87BC-CC66-44DD-BDB8-CB18DA7DBD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203" y="4092185"/>
            <a:ext cx="4428761" cy="2491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9DBB58-8561-4B9A-B76C-D51376FEB3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6" y="706312"/>
            <a:ext cx="4840335" cy="272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18651F-78E2-453B-AE91-FDBE804A41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317" y="599086"/>
            <a:ext cx="4985487" cy="280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248870-C6F1-48B5-8359-49093F5E65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640" y="1684947"/>
            <a:ext cx="3149663" cy="418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584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7810500" y="168275"/>
            <a:ext cx="4381500" cy="6415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830577" y="168275"/>
            <a:ext cx="9173027" cy="15952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Подарки, выращенные своими руками…</a:t>
            </a:r>
          </a:p>
          <a:p>
            <a:pPr marL="0" indent="0" algn="ctr">
              <a:buNone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4EBB38-9AB7-4BDF-996B-B491E4152C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8" y="953589"/>
            <a:ext cx="6373303" cy="3584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EB74B5-56AE-4900-BE98-C70DE2BC58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989" y="2854688"/>
            <a:ext cx="6373303" cy="3584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54526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7810500" y="168275"/>
            <a:ext cx="4381500" cy="641508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-1" y="168276"/>
            <a:ext cx="12192001" cy="14597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фестиваль детского творчества «Радуга талантов» </a:t>
            </a:r>
          </a:p>
          <a:p>
            <a:pPr marL="0" indent="0" algn="ctr">
              <a:buNone/>
            </a:pP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«Художественное творчество»</a:t>
            </a:r>
          </a:p>
          <a:p>
            <a:pPr algn="ctr"/>
            <a:endParaRPr lang="ru-RU" sz="24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ru-RU" sz="8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FA9672BF-6F24-4A35-94AE-91778F7994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895649"/>
              </p:ext>
            </p:extLst>
          </p:nvPr>
        </p:nvGraphicFramePr>
        <p:xfrm>
          <a:off x="8610005" y="1627981"/>
          <a:ext cx="3405103" cy="4955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Acrobat Document" r:id="rId6" imgW="5667122" imgH="8019915" progId="AcroExch.Document.DC">
                  <p:embed/>
                </p:oleObj>
              </mc:Choice>
              <mc:Fallback>
                <p:oleObj name="Acrobat Document" r:id="rId6" imgW="5667122" imgH="801991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10005" y="1627981"/>
                        <a:ext cx="3405103" cy="4955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Глушкова Виктория">
            <a:hlinkClick r:id="" action="ppaction://media"/>
            <a:extLst>
              <a:ext uri="{FF2B5EF4-FFF2-40B4-BE49-F238E27FC236}">
                <a16:creationId xmlns:a16="http://schemas.microsoft.com/office/drawing/2014/main" id="{A1F70413-CFF2-4AE3-86F7-E3D1CB35495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81501" y="1696547"/>
            <a:ext cx="3577183" cy="4924611"/>
          </a:xfrm>
          <a:prstGeom prst="rect">
            <a:avLst/>
          </a:prstGeom>
        </p:spPr>
      </p:pic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5626F758-487B-4322-8D71-B144F91897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851060"/>
              </p:ext>
            </p:extLst>
          </p:nvPr>
        </p:nvGraphicFramePr>
        <p:xfrm>
          <a:off x="436117" y="1696548"/>
          <a:ext cx="3528727" cy="4993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Acrobat Document" r:id="rId9" imgW="5667122" imgH="8019915" progId="AcroExch.Document.DC">
                  <p:embed/>
                </p:oleObj>
              </mc:Choice>
              <mc:Fallback>
                <p:oleObj name="Acrobat Document" r:id="rId9" imgW="5667122" imgH="801991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6117" y="1696548"/>
                        <a:ext cx="3528727" cy="4993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384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7810500" y="168275"/>
            <a:ext cx="4381500" cy="6415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0" y="168275"/>
            <a:ext cx="8909050" cy="2608263"/>
          </a:xfrm>
        </p:spPr>
        <p:txBody>
          <a:bodyPr>
            <a:normAutofit/>
          </a:bodyPr>
          <a:lstStyle/>
          <a:p>
            <a:pPr algn="ctr"/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ru-RU" sz="8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2BAF230-DB72-4C8F-A438-CFCFCD40D5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5224290"/>
              </p:ext>
            </p:extLst>
          </p:nvPr>
        </p:nvGraphicFramePr>
        <p:xfrm>
          <a:off x="7942217" y="1418026"/>
          <a:ext cx="3764552" cy="5326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Acrobat Document" r:id="rId4" imgW="5667122" imgH="8019915" progId="AcroExch.Document.DC">
                  <p:embed/>
                </p:oleObj>
              </mc:Choice>
              <mc:Fallback>
                <p:oleObj name="Acrobat Document" r:id="rId4" imgW="5667122" imgH="8019915" progId="AcroExch.Document.DC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D83C59A5-A7C0-42F5-909B-64D4E330AE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42217" y="1418026"/>
                        <a:ext cx="3764552" cy="5326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3F6C6D5-55F3-4A10-AC62-E883C67240BC}"/>
              </a:ext>
            </a:extLst>
          </p:cNvPr>
          <p:cNvSpPr/>
          <p:nvPr/>
        </p:nvSpPr>
        <p:spPr>
          <a:xfrm>
            <a:off x="91440" y="162424"/>
            <a:ext cx="84647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конкурс профессионального мастерства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педагогический опыт: идеи, инновации»,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приуроченный ко Дню заповедников и национальных парков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«Лучший конспект занятия»</a:t>
            </a:r>
          </a:p>
        </p:txBody>
      </p:sp>
      <p:pic>
        <p:nvPicPr>
          <p:cNvPr id="7" name="Picture 2" descr="C:\Users\user\Desktop\image.jpg">
            <a:extLst>
              <a:ext uri="{FF2B5EF4-FFF2-40B4-BE49-F238E27FC236}">
                <a16:creationId xmlns:a16="http://schemas.microsoft.com/office/drawing/2014/main" id="{4F00E081-649F-4A99-8D9F-97F952E72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499" y="2569533"/>
            <a:ext cx="5412501" cy="3842241"/>
          </a:xfrm>
          <a:prstGeom prst="rect">
            <a:avLst/>
          </a:prstGeom>
          <a:noFill/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84295F5-8551-46F6-8815-CF1963E76BAA}"/>
              </a:ext>
            </a:extLst>
          </p:cNvPr>
          <p:cNvSpPr/>
          <p:nvPr/>
        </p:nvSpPr>
        <p:spPr>
          <a:xfrm>
            <a:off x="768261" y="2664824"/>
            <a:ext cx="37592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Музыкальное интегрированное занятие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«Музыка Весны»</a:t>
            </a:r>
          </a:p>
          <a:p>
            <a:pPr algn="ctr"/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Приоритетная образовательная область: «Художественно-эстетическое развитие»</a:t>
            </a:r>
          </a:p>
          <a:p>
            <a:pPr algn="ctr"/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Интеграция образовательных областей: «Познавательное развитие», «Социально-коммуникативное развитие», «Речевое развитие».</a:t>
            </a:r>
          </a:p>
        </p:txBody>
      </p:sp>
    </p:spTree>
    <p:extLst>
      <p:ext uri="{BB962C8B-B14F-4D97-AF65-F5344CB8AC3E}">
        <p14:creationId xmlns:p14="http://schemas.microsoft.com/office/powerpoint/2010/main" val="2281549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7810500" y="168275"/>
            <a:ext cx="4381500" cy="6415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444138" y="168276"/>
            <a:ext cx="5878285" cy="107269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краеведческим музеем п. Советский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0EB2DF-1E9E-4F63-A1D8-4BA1ADF266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185" y="1620931"/>
            <a:ext cx="3721825" cy="4962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D121D1-BD6F-43FC-865D-3B50582766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33" y="208371"/>
            <a:ext cx="4861016" cy="6481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59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7810500" y="168275"/>
            <a:ext cx="4381500" cy="6415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3056760" y="1097280"/>
            <a:ext cx="5790898" cy="167925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 игра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«Дойди до медвежонка»</a:t>
            </a:r>
          </a:p>
          <a:p>
            <a:pPr algn="ctr"/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E6AC02-9CDD-4537-A70F-2CB1418F1F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0" b="15778"/>
          <a:stretch/>
        </p:blipFill>
        <p:spPr>
          <a:xfrm>
            <a:off x="8958944" y="168275"/>
            <a:ext cx="3121770" cy="39826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ED1582-6736-4F74-90DC-8C0A0502E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56" y="2915467"/>
            <a:ext cx="7935821" cy="35661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C1EE9B-0A5D-4074-8573-05CD23EDB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6" y="98833"/>
            <a:ext cx="2752189" cy="537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45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7810500" y="168275"/>
            <a:ext cx="4381500" cy="6415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4245428" y="1763486"/>
            <a:ext cx="3122023" cy="1013052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«Мишка косолапый»</a:t>
            </a:r>
          </a:p>
          <a:p>
            <a:pPr algn="ctr"/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E22C5B-61BB-4A60-9B5C-DFA550906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r="13370"/>
          <a:stretch/>
        </p:blipFill>
        <p:spPr>
          <a:xfrm>
            <a:off x="5541626" y="3429000"/>
            <a:ext cx="5994587" cy="31543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732E9C-E8FF-41F7-866A-468DB465A7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51" y="76875"/>
            <a:ext cx="4274066" cy="32055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1C5C22-A496-4210-B02F-ECA47140B8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r="18918"/>
          <a:stretch/>
        </p:blipFill>
        <p:spPr>
          <a:xfrm>
            <a:off x="217438" y="3625064"/>
            <a:ext cx="4010384" cy="29582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609116-0988-4DDB-BEFE-FAA52E12D2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8" y="368031"/>
            <a:ext cx="4010384" cy="300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82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7810500" y="168275"/>
            <a:ext cx="4381500" cy="6415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0" y="627017"/>
            <a:ext cx="4271554" cy="21495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гостиная</a:t>
            </a:r>
          </a:p>
          <a:p>
            <a:pPr marL="0" indent="0" algn="ctr">
              <a:buNone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«Танцы кукол </a:t>
            </a:r>
          </a:p>
          <a:p>
            <a:pPr marL="0" indent="0" algn="ctr">
              <a:buNone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Шостаковича»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2F10072-87FE-4F77-BB14-E91E8E877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49" y="3198417"/>
            <a:ext cx="4513262" cy="3384946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71E53F-17A1-4EFE-9BF4-08DEBCA85D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559" y="168275"/>
            <a:ext cx="7284720" cy="40976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67090E-EBB9-4AEB-8751-DE22584561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78" y="3145794"/>
            <a:ext cx="6111234" cy="343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71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892502" y="167640"/>
            <a:ext cx="4381500" cy="641604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9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проекта:</a:t>
            </a:r>
          </a:p>
          <a:p>
            <a:pPr marL="0" indent="0">
              <a:lnSpc>
                <a:spcPct val="120000"/>
              </a:lnSpc>
              <a:buNone/>
            </a:pPr>
            <a:endParaRPr lang="ru-RU" sz="9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познавательно-творческий.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Мальцева Т.Ф., музыкальный руководитель Рыбакова И.Г., воспитанники старшей группы, родители, социальные партнёры.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Заказчик: </a:t>
            </a:r>
            <a:r>
              <a:rPr lang="ru-RU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МБДОО «Детский сад № 2 «Кораблик» п. Советский   Республики Марий Эл.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реализации: </a:t>
            </a:r>
            <a:r>
              <a:rPr lang="ru-RU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2023-май 2024 </a:t>
            </a:r>
            <a:r>
              <a:rPr lang="ru-RU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проекта: </a:t>
            </a:r>
            <a:r>
              <a:rPr lang="ru-RU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Рыбакова И.Г., музыкальный руководитель, Мальцева Т.Ф., воспитатель.</a:t>
            </a:r>
          </a:p>
          <a:p>
            <a:pPr marL="0" indent="0">
              <a:lnSpc>
                <a:spcPct val="120000"/>
              </a:lnSpc>
              <a:buNone/>
            </a:pPr>
            <a:endParaRPr lang="ru-RU" sz="8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5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5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sz="5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C:\Users\User\Downloads\лето10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2" y="167640"/>
            <a:ext cx="4381500" cy="6499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318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7810500" y="168275"/>
            <a:ext cx="4381500" cy="6415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1214846" y="274638"/>
            <a:ext cx="8543108" cy="221752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174C891C-31C3-4FDA-941E-89D0960F1A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2719389"/>
              </p:ext>
            </p:extLst>
          </p:nvPr>
        </p:nvGraphicFramePr>
        <p:xfrm>
          <a:off x="6831873" y="218935"/>
          <a:ext cx="4537167" cy="6420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Acrobat Document" r:id="rId4" imgW="5667122" imgH="8019915" progId="AcroExch.Document.DC">
                  <p:embed/>
                </p:oleObj>
              </mc:Choice>
              <mc:Fallback>
                <p:oleObj name="Acrobat Document" r:id="rId4" imgW="5667122" imgH="801991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31873" y="218935"/>
                        <a:ext cx="4537167" cy="6420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405D30E-21E5-4B1C-AE7D-B8C57B1B62A6}"/>
              </a:ext>
            </a:extLst>
          </p:cNvPr>
          <p:cNvSpPr txBox="1"/>
          <p:nvPr/>
        </p:nvSpPr>
        <p:spPr>
          <a:xfrm>
            <a:off x="953588" y="744583"/>
            <a:ext cx="57258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конкурс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экологических рисунков</a:t>
            </a:r>
          </a:p>
        </p:txBody>
      </p:sp>
    </p:spTree>
    <p:extLst>
      <p:ext uri="{BB962C8B-B14F-4D97-AF65-F5344CB8AC3E}">
        <p14:creationId xmlns:p14="http://schemas.microsoft.com/office/powerpoint/2010/main" val="2563267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7810500" y="168275"/>
            <a:ext cx="4381500" cy="6415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1345474" y="168276"/>
            <a:ext cx="6097905" cy="1072696"/>
          </a:xfrm>
        </p:spPr>
        <p:txBody>
          <a:bodyPr>
            <a:normAutofit fontScale="32500" lnSpcReduction="20000"/>
          </a:bodyPr>
          <a:lstStyle/>
          <a:p>
            <a:pPr algn="ctr"/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«Сиреневая аллея Памяти»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B7C3AF4-7F73-4E2B-A373-E09ACAB03D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8DBE56-70CC-4D83-8D15-8F6A53D5830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01" y="1936885"/>
            <a:ext cx="6097905" cy="4146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3D47C9-2C80-4467-B559-27F3489BB4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1079863"/>
            <a:ext cx="3752306" cy="500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761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7810500" y="168275"/>
            <a:ext cx="4381500" cy="6415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1345474" y="168276"/>
            <a:ext cx="7563575" cy="1072695"/>
          </a:xfrm>
        </p:spPr>
        <p:txBody>
          <a:bodyPr>
            <a:normAutofit/>
          </a:bodyPr>
          <a:lstStyle/>
          <a:p>
            <a:pPr algn="ctr"/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AA6AD2-8CF0-4527-9D4D-7A86821D6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88" y="78377"/>
            <a:ext cx="3168287" cy="42243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A2B5D7-4916-4034-B69F-E0EBDB6893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028" y="78377"/>
            <a:ext cx="3526972" cy="47026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3638B2-FDF6-482B-84C4-C07741A142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287" y="2952206"/>
            <a:ext cx="2929345" cy="39057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CC26D7-7C26-4A1E-A7C4-89072090ED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0" y="2719162"/>
            <a:ext cx="3077389" cy="41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18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7810500" y="168275"/>
            <a:ext cx="4381500" cy="6415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0" y="168275"/>
            <a:ext cx="3435531" cy="26082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2F10072-87FE-4F77-BB14-E91E8E877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49" y="3198417"/>
            <a:ext cx="4513262" cy="3384946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34D4B5-4145-40F2-B839-423AB8520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8" y="107774"/>
            <a:ext cx="8879255" cy="523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70C455-BB8E-4613-9583-8C9243DB6F17}"/>
              </a:ext>
            </a:extLst>
          </p:cNvPr>
          <p:cNvSpPr/>
          <p:nvPr/>
        </p:nvSpPr>
        <p:spPr>
          <a:xfrm>
            <a:off x="470263" y="5342708"/>
            <a:ext cx="107637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Остановитесь хоть на миг, взгляните на то, чему вы обычно не придаете особого значения и проходите мимо, спеша по своим житейским делам! Погрузитесь в другой мир, где нет привычных забот, а есть только пение птиц, лазурное небо, чарующие запахи и небесные виды на природу. </a:t>
            </a:r>
          </a:p>
        </p:txBody>
      </p:sp>
    </p:spTree>
    <p:extLst>
      <p:ext uri="{BB962C8B-B14F-4D97-AF65-F5344CB8AC3E}">
        <p14:creationId xmlns:p14="http://schemas.microsoft.com/office/powerpoint/2010/main" val="1815248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7810500" y="168275"/>
            <a:ext cx="4381500" cy="6415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1345474" y="168276"/>
            <a:ext cx="7563575" cy="1072695"/>
          </a:xfrm>
        </p:spPr>
        <p:txBody>
          <a:bodyPr>
            <a:normAutofit/>
          </a:bodyPr>
          <a:lstStyle/>
          <a:p>
            <a:pPr algn="ctr"/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User\Downloads\лето12.jpg">
            <a:extLst>
              <a:ext uri="{FF2B5EF4-FFF2-40B4-BE49-F238E27FC236}">
                <a16:creationId xmlns:a16="http://schemas.microsoft.com/office/drawing/2014/main" id="{F193EC86-676B-4FA1-B721-DB5602BDD22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16" y="168274"/>
            <a:ext cx="8685712" cy="5018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758CC6-FFDE-4AF8-BF0B-1A16A119AAF8}"/>
              </a:ext>
            </a:extLst>
          </p:cNvPr>
          <p:cNvSpPr/>
          <p:nvPr/>
        </p:nvSpPr>
        <p:spPr>
          <a:xfrm>
            <a:off x="326571" y="5293503"/>
            <a:ext cx="94705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Музыкально-экологический проект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«Гармония искусства и природы»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И.Г. Рыбакова , музыкальный руководитель высшей квалификационной категории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Т.Ф. Мальцева, воспитатель высшей квалификационной категории</a:t>
            </a:r>
          </a:p>
        </p:txBody>
      </p:sp>
    </p:spTree>
    <p:extLst>
      <p:ext uri="{BB962C8B-B14F-4D97-AF65-F5344CB8AC3E}">
        <p14:creationId xmlns:p14="http://schemas.microsoft.com/office/powerpoint/2010/main" val="3010618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5" descr="Картинки по запросу &quot;картинка модульные человечки для презентации&quot;&quot;">
            <a:extLst>
              <a:ext uri="{FF2B5EF4-FFF2-40B4-BE49-F238E27FC236}">
                <a16:creationId xmlns:a16="http://schemas.microsoft.com/office/drawing/2014/main" id="{323FEB53-401F-4FB7-BC77-1AC094A9D5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/>
          <a:srcRect b="4411"/>
          <a:stretch/>
        </p:blipFill>
        <p:spPr bwMode="auto">
          <a:xfrm>
            <a:off x="3777357" y="1971573"/>
            <a:ext cx="4381500" cy="3141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ED87CFE-49C0-4F88-A973-1142E01FDB1A}"/>
              </a:ext>
            </a:extLst>
          </p:cNvPr>
          <p:cNvSpPr/>
          <p:nvPr/>
        </p:nvSpPr>
        <p:spPr>
          <a:xfrm>
            <a:off x="1815737" y="130629"/>
            <a:ext cx="7563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Схема взаимодействия участников проекта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58CDAABD-A7B3-46D1-9094-047BC47FD03A}"/>
              </a:ext>
            </a:extLst>
          </p:cNvPr>
          <p:cNvSpPr/>
          <p:nvPr/>
        </p:nvSpPr>
        <p:spPr>
          <a:xfrm>
            <a:off x="4613817" y="795496"/>
            <a:ext cx="2241628" cy="991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Руководители проекта</a:t>
            </a:r>
          </a:p>
        </p:txBody>
      </p:sp>
      <p:sp>
        <p:nvSpPr>
          <p:cNvPr id="13" name="Скругленный прямоугольник 10">
            <a:extLst>
              <a:ext uri="{FF2B5EF4-FFF2-40B4-BE49-F238E27FC236}">
                <a16:creationId xmlns:a16="http://schemas.microsoft.com/office/drawing/2014/main" id="{9D6B8DD5-61CF-452A-ACB8-EBFAF208F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7603" y="3126426"/>
            <a:ext cx="2227920" cy="10381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000" b="1" dirty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Дети</a:t>
            </a:r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7A36358A-550D-48DF-8313-81B1B4A8D235}"/>
              </a:ext>
            </a:extLst>
          </p:cNvPr>
          <p:cNvSpPr/>
          <p:nvPr/>
        </p:nvSpPr>
        <p:spPr>
          <a:xfrm>
            <a:off x="8577559" y="3008458"/>
            <a:ext cx="2427710" cy="10381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</a:p>
        </p:txBody>
      </p:sp>
      <p:sp>
        <p:nvSpPr>
          <p:cNvPr id="15" name="Скругленный прямоугольник 13">
            <a:extLst>
              <a:ext uri="{FF2B5EF4-FFF2-40B4-BE49-F238E27FC236}">
                <a16:creationId xmlns:a16="http://schemas.microsoft.com/office/drawing/2014/main" id="{B834276F-ABBE-4A72-AAD8-146F35E245F7}"/>
              </a:ext>
            </a:extLst>
          </p:cNvPr>
          <p:cNvSpPr/>
          <p:nvPr/>
        </p:nvSpPr>
        <p:spPr>
          <a:xfrm>
            <a:off x="4613817" y="5482815"/>
            <a:ext cx="2500330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Социальное население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1C4FC15A-2C3E-4205-A914-9B36366C4621}"/>
              </a:ext>
            </a:extLst>
          </p:cNvPr>
          <p:cNvCxnSpPr/>
          <p:nvPr/>
        </p:nvCxnSpPr>
        <p:spPr>
          <a:xfrm flipV="1">
            <a:off x="2764019" y="1414816"/>
            <a:ext cx="1143008" cy="928694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6D12D38-E9A4-489D-B1F4-21F111981388}"/>
              </a:ext>
            </a:extLst>
          </p:cNvPr>
          <p:cNvCxnSpPr/>
          <p:nvPr/>
        </p:nvCxnSpPr>
        <p:spPr>
          <a:xfrm>
            <a:off x="7970336" y="1358124"/>
            <a:ext cx="1214446" cy="857256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B41C9004-AB44-428B-8CC6-157E7ED3F4A0}"/>
              </a:ext>
            </a:extLst>
          </p:cNvPr>
          <p:cNvCxnSpPr/>
          <p:nvPr/>
        </p:nvCxnSpPr>
        <p:spPr>
          <a:xfrm rot="10800000">
            <a:off x="2562911" y="4871680"/>
            <a:ext cx="1214446" cy="1143008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1517AD56-91F0-4A2C-B191-130972EDB956}"/>
              </a:ext>
            </a:extLst>
          </p:cNvPr>
          <p:cNvCxnSpPr>
            <a:cxnSpLocks/>
          </p:cNvCxnSpPr>
          <p:nvPr/>
        </p:nvCxnSpPr>
        <p:spPr>
          <a:xfrm flipV="1">
            <a:off x="7855246" y="4642621"/>
            <a:ext cx="1329536" cy="1263204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628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892502" y="167640"/>
            <a:ext cx="4381500" cy="64160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-1" y="167641"/>
            <a:ext cx="10071464" cy="2609430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 не только научиться понимать, любить и беречь природу  но и  через музыку, живопись, литературу видеть прекрасное в окружающем нас мире. Ведь только природа даёт вдохновение для создания произведения искусства в музыке, живописи или литературе. </a:t>
            </a:r>
            <a:endParaRPr lang="ru-RU" sz="24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9E56FA1-4B93-4B3D-B267-B639C5067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390" y="2286000"/>
            <a:ext cx="5103223" cy="3827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User\Downloads\птицы1.jpg">
            <a:extLst>
              <a:ext uri="{FF2B5EF4-FFF2-40B4-BE49-F238E27FC236}">
                <a16:creationId xmlns:a16="http://schemas.microsoft.com/office/drawing/2014/main" id="{39288325-7317-449E-9D1F-2D5E2E62EA5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3" y="2455817"/>
            <a:ext cx="6067454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1D6A5B6-746F-4004-ABEE-74AD60D12764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01661" y="167640"/>
            <a:ext cx="1723952" cy="1863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28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B54F852A-B336-45CE-AA89-F176D60AF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9" y="2553553"/>
            <a:ext cx="3385893" cy="4232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" y="167641"/>
            <a:ext cx="9823268" cy="5193878"/>
          </a:xfrm>
        </p:spPr>
        <p:txBody>
          <a:bodyPr/>
          <a:lstStyle/>
          <a:p>
            <a:pPr algn="ctr"/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 проекта:</a:t>
            </a:r>
            <a:endParaRPr lang="ru-RU" sz="24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Содействовать развитию у детей экологической культуры средствами музыки, живописи и литературы, представляющими образы природы. Воспитывать у детей чувство причастности к окружающей их красоте природы, формировать внимательное, заботливое, бережное отношение к окружающему миру природы.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9D1255-0A99-4EAD-B182-786167A26E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552" y="2172044"/>
            <a:ext cx="3360420" cy="448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2D10F4-87AD-4A2E-8B50-6E5011ECCF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24" y="2606984"/>
            <a:ext cx="3134201" cy="4178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6573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892502" y="167640"/>
            <a:ext cx="4381500" cy="64160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83325" y="167641"/>
            <a:ext cx="8908869" cy="2609430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9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marL="1143000" indent="-11430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разнообразием растительного и животного мира, с его значимостью для всего живого на планете;</a:t>
            </a:r>
          </a:p>
          <a:p>
            <a:pPr marL="1143000" indent="-11430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первоначальные умения и навыки экологически грамотного и безопасного для природы и для самого ребенка поведения;</a:t>
            </a:r>
          </a:p>
          <a:p>
            <a:pPr marL="1143000" indent="-11430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передавать свои чувства от общения с природой в рисунках и поделках, испытывать положительные эмоции и вдохновение от произведений искусства в музыке, живописи, литературе</a:t>
            </a:r>
          </a:p>
          <a:p>
            <a:pPr marL="1143000" indent="-11430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гуманное, эмоционально-положительное, бережное, заботливое отношение к миру природы и окружающему миру в целом, природному наследию нашего края.</a:t>
            </a:r>
          </a:p>
          <a:p>
            <a:pPr marL="1143000" indent="-11430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Привлекать родителей дошкольников к жизни детского сада, сотрудничеству, совместному творчеству, к участию в реализации проекта, донести до них важность данной темы и важность роли семьи в формировании экологической культуры ребенка.</a:t>
            </a: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ru-RU" sz="8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82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7810500" y="168275"/>
            <a:ext cx="4381500" cy="6415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0" y="168275"/>
            <a:ext cx="3435531" cy="26082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2F10072-87FE-4F77-BB14-E91E8E877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49" y="3198417"/>
            <a:ext cx="4513262" cy="3384946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14A8F6-1AE8-4D77-9CD9-5820B0655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6" y="135618"/>
            <a:ext cx="3869872" cy="5159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3BDBC4-67BF-4C09-81E8-8B1BC9A51C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192417"/>
            <a:ext cx="4105003" cy="5473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0C5FB9-5104-4B97-A039-44105C3969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77" y="1149531"/>
            <a:ext cx="3725106" cy="5585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418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892502" y="167640"/>
            <a:ext cx="4381500" cy="64160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12192000" cy="2777071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Входя в мир природы через приобщение к разным видам искусства,  эмоционально переживая замысел художника, композитора, поэта, под влиянием взрослого, дошкольник обогащает свои знания, чувства, у него формируется правильное отношение к живому, желание созидать, а не разрушать.</a:t>
            </a:r>
          </a:p>
          <a:p>
            <a:pPr algn="ctr"/>
            <a:endParaRPr lang="ru-RU" sz="20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ru-RU" sz="8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id="{2BD4690C-9A01-4FC4-A7B6-CD2FFEABF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10" y="1743149"/>
            <a:ext cx="6949945" cy="484053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6B686DD-0815-457E-A869-9F564F7E4F3C}"/>
              </a:ext>
            </a:extLst>
          </p:cNvPr>
          <p:cNvSpPr/>
          <p:nvPr/>
        </p:nvSpPr>
        <p:spPr>
          <a:xfrm>
            <a:off x="8504103" y="4504431"/>
            <a:ext cx="34484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«…Унылая пора! очей очарованье!</a:t>
            </a:r>
          </a:p>
          <a:p>
            <a:pPr algn="just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Приятна мне твоя прощальная краса-</a:t>
            </a:r>
          </a:p>
          <a:p>
            <a:pPr algn="just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Люблю я пышное природы увяданье,</a:t>
            </a:r>
          </a:p>
          <a:p>
            <a:pPr algn="just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багрец и золото одетые леса…»</a:t>
            </a:r>
          </a:p>
        </p:txBody>
      </p:sp>
    </p:spTree>
    <p:extLst>
      <p:ext uri="{BB962C8B-B14F-4D97-AF65-F5344CB8AC3E}">
        <p14:creationId xmlns:p14="http://schemas.microsoft.com/office/powerpoint/2010/main" val="3987291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892502" y="167640"/>
            <a:ext cx="4381500" cy="64160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12192000" cy="2777071"/>
          </a:xfrm>
        </p:spPr>
        <p:txBody>
          <a:bodyPr>
            <a:normAutofit/>
          </a:bodyPr>
          <a:lstStyle/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ru-RU" sz="8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91EFD8F4-7BBC-4601-820B-14560E438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1226" y="2555820"/>
            <a:ext cx="2612158" cy="2124555"/>
          </a:xfrm>
          <a:prstGeom prst="rect">
            <a:avLst/>
          </a:prstGeom>
          <a:noFill/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CB067288-218F-4E49-B6A9-4315E4A14C8F}"/>
              </a:ext>
            </a:extLst>
          </p:cNvPr>
          <p:cNvSpPr/>
          <p:nvPr/>
        </p:nvSpPr>
        <p:spPr>
          <a:xfrm rot="16200000">
            <a:off x="4608774" y="-110070"/>
            <a:ext cx="2486644" cy="2845135"/>
          </a:xfrm>
          <a:prstGeom prst="ellipse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Информационно-методическое обеспечение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A52BB720-6813-44A3-9297-DEA08699CFA7}"/>
              </a:ext>
            </a:extLst>
          </p:cNvPr>
          <p:cNvSpPr/>
          <p:nvPr/>
        </p:nvSpPr>
        <p:spPr>
          <a:xfrm>
            <a:off x="8051723" y="2246671"/>
            <a:ext cx="2981972" cy="2257978"/>
          </a:xfrm>
          <a:prstGeom prst="ellipse">
            <a:avLst/>
          </a:prstGeom>
          <a:solidFill>
            <a:srgbClr val="D6E49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Материально-техническое обеспечение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E567744F-0024-4099-90F0-2153F64A8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547" y="1974646"/>
            <a:ext cx="3007689" cy="2486644"/>
          </a:xfrm>
          <a:prstGeom prst="ellipse">
            <a:avLst/>
          </a:prstGeom>
          <a:solidFill>
            <a:srgbClr val="36CED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Кадровое обеспечение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4391215-48CB-4D82-9FE1-AC1FEA263C3C}"/>
              </a:ext>
            </a:extLst>
          </p:cNvPr>
          <p:cNvSpPr/>
          <p:nvPr/>
        </p:nvSpPr>
        <p:spPr>
          <a:xfrm rot="16200000">
            <a:off x="4713393" y="4149465"/>
            <a:ext cx="2441889" cy="31522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Финансово-экономическое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</p:txBody>
      </p:sp>
    </p:spTree>
    <p:extLst>
      <p:ext uri="{BB962C8B-B14F-4D97-AF65-F5344CB8AC3E}">
        <p14:creationId xmlns:p14="http://schemas.microsoft.com/office/powerpoint/2010/main" val="1314357540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1218</TotalTime>
  <Words>632</Words>
  <Application>Microsoft Office PowerPoint</Application>
  <PresentationFormat>Широкоэкранный</PresentationFormat>
  <Paragraphs>111</Paragraphs>
  <Slides>24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Times New Roman</vt:lpstr>
      <vt:lpstr>Trebuchet MS</vt:lpstr>
      <vt:lpstr>Wingdings</vt:lpstr>
      <vt:lpstr>Wingdings 3</vt:lpstr>
      <vt:lpstr>Грань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Кадровое обеспечение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ОБРАЗОВАТЕЛЬНОЕ УЧРЕЖДЕНИЕ ДЕТСКИЙ САД №83 ГОРОД ТЮМЕНЬ</dc:title>
  <dc:creator>User</dc:creator>
  <cp:lastModifiedBy>Пользователь</cp:lastModifiedBy>
  <cp:revision>68</cp:revision>
  <dcterms:created xsi:type="dcterms:W3CDTF">2017-04-13T08:13:11Z</dcterms:created>
  <dcterms:modified xsi:type="dcterms:W3CDTF">2024-06-04T09:49:20Z</dcterms:modified>
</cp:coreProperties>
</file>