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00" r:id="rId3"/>
    <p:sldId id="259" r:id="rId4"/>
    <p:sldId id="261" r:id="rId5"/>
    <p:sldId id="263" r:id="rId6"/>
    <p:sldId id="295" r:id="rId7"/>
    <p:sldId id="264" r:id="rId8"/>
    <p:sldId id="266" r:id="rId9"/>
    <p:sldId id="268" r:id="rId10"/>
    <p:sldId id="269" r:id="rId11"/>
    <p:sldId id="273" r:id="rId12"/>
    <p:sldId id="274" r:id="rId13"/>
    <p:sldId id="275" r:id="rId14"/>
    <p:sldId id="276" r:id="rId15"/>
    <p:sldId id="277" r:id="rId16"/>
    <p:sldId id="278" r:id="rId17"/>
    <p:sldId id="279" r:id="rId18"/>
    <p:sldId id="280" r:id="rId19"/>
    <p:sldId id="281" r:id="rId20"/>
    <p:sldId id="283" r:id="rId21"/>
    <p:sldId id="284" r:id="rId22"/>
    <p:sldId id="285" r:id="rId23"/>
    <p:sldId id="286" r:id="rId24"/>
    <p:sldId id="282" r:id="rId25"/>
    <p:sldId id="292" r:id="rId26"/>
    <p:sldId id="293" r:id="rId27"/>
    <p:sldId id="294" r:id="rId28"/>
    <p:sldId id="298" r:id="rId29"/>
    <p:sldId id="287" r:id="rId30"/>
    <p:sldId id="296" r:id="rId31"/>
    <p:sldId id="301" r:id="rId32"/>
    <p:sldId id="299"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85377" autoAdjust="0"/>
  </p:normalViewPr>
  <p:slideViewPr>
    <p:cSldViewPr>
      <p:cViewPr varScale="1">
        <p:scale>
          <a:sx n="68" d="100"/>
          <a:sy n="68" d="100"/>
        </p:scale>
        <p:origin x="59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810866-A4A1-46E6-9C7E-4D140DC82086}" type="datetimeFigureOut">
              <a:rPr lang="ru-RU" smtClean="0"/>
              <a:pPr/>
              <a:t>19.04.2024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669760-5219-4BA9-847C-1DB1B6479191}" type="slidenum">
              <a:rPr lang="ru-RU" smtClean="0"/>
              <a:pPr/>
              <a:t>‹#›</a:t>
            </a:fld>
            <a:endParaRPr lang="ru-RU"/>
          </a:p>
        </p:txBody>
      </p:sp>
    </p:spTree>
    <p:extLst>
      <p:ext uri="{BB962C8B-B14F-4D97-AF65-F5344CB8AC3E}">
        <p14:creationId xmlns:p14="http://schemas.microsoft.com/office/powerpoint/2010/main" val="2457222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2</a:t>
            </a:fld>
            <a:endParaRPr lang="ru-RU"/>
          </a:p>
        </p:txBody>
      </p:sp>
    </p:spTree>
    <p:extLst>
      <p:ext uri="{BB962C8B-B14F-4D97-AF65-F5344CB8AC3E}">
        <p14:creationId xmlns:p14="http://schemas.microsoft.com/office/powerpoint/2010/main" val="116711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22</a:t>
            </a:fld>
            <a:endParaRPr lang="ru-RU"/>
          </a:p>
        </p:txBody>
      </p:sp>
    </p:spTree>
    <p:extLst>
      <p:ext uri="{BB962C8B-B14F-4D97-AF65-F5344CB8AC3E}">
        <p14:creationId xmlns:p14="http://schemas.microsoft.com/office/powerpoint/2010/main" val="1942809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24</a:t>
            </a:fld>
            <a:endParaRPr lang="ru-RU"/>
          </a:p>
        </p:txBody>
      </p:sp>
    </p:spTree>
    <p:extLst>
      <p:ext uri="{BB962C8B-B14F-4D97-AF65-F5344CB8AC3E}">
        <p14:creationId xmlns:p14="http://schemas.microsoft.com/office/powerpoint/2010/main" val="2466783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26</a:t>
            </a:fld>
            <a:endParaRPr lang="ru-RU"/>
          </a:p>
        </p:txBody>
      </p:sp>
    </p:spTree>
    <p:extLst>
      <p:ext uri="{BB962C8B-B14F-4D97-AF65-F5344CB8AC3E}">
        <p14:creationId xmlns:p14="http://schemas.microsoft.com/office/powerpoint/2010/main" val="305062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27</a:t>
            </a:fld>
            <a:endParaRPr lang="ru-RU"/>
          </a:p>
        </p:txBody>
      </p:sp>
    </p:spTree>
    <p:extLst>
      <p:ext uri="{BB962C8B-B14F-4D97-AF65-F5344CB8AC3E}">
        <p14:creationId xmlns:p14="http://schemas.microsoft.com/office/powerpoint/2010/main" val="64620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31</a:t>
            </a:fld>
            <a:endParaRPr lang="ru-RU"/>
          </a:p>
        </p:txBody>
      </p:sp>
    </p:spTree>
    <p:extLst>
      <p:ext uri="{BB962C8B-B14F-4D97-AF65-F5344CB8AC3E}">
        <p14:creationId xmlns:p14="http://schemas.microsoft.com/office/powerpoint/2010/main" val="141431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8</a:t>
            </a:fld>
            <a:endParaRPr lang="ru-RU"/>
          </a:p>
        </p:txBody>
      </p:sp>
    </p:spTree>
    <p:extLst>
      <p:ext uri="{BB962C8B-B14F-4D97-AF65-F5344CB8AC3E}">
        <p14:creationId xmlns:p14="http://schemas.microsoft.com/office/powerpoint/2010/main" val="2448063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13</a:t>
            </a:fld>
            <a:endParaRPr lang="ru-RU"/>
          </a:p>
        </p:txBody>
      </p:sp>
    </p:spTree>
    <p:extLst>
      <p:ext uri="{BB962C8B-B14F-4D97-AF65-F5344CB8AC3E}">
        <p14:creationId xmlns:p14="http://schemas.microsoft.com/office/powerpoint/2010/main" val="379118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14</a:t>
            </a:fld>
            <a:endParaRPr lang="ru-RU"/>
          </a:p>
        </p:txBody>
      </p:sp>
    </p:spTree>
    <p:extLst>
      <p:ext uri="{BB962C8B-B14F-4D97-AF65-F5344CB8AC3E}">
        <p14:creationId xmlns:p14="http://schemas.microsoft.com/office/powerpoint/2010/main" val="97145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15</a:t>
            </a:fld>
            <a:endParaRPr lang="ru-RU"/>
          </a:p>
        </p:txBody>
      </p:sp>
    </p:spTree>
    <p:extLst>
      <p:ext uri="{BB962C8B-B14F-4D97-AF65-F5344CB8AC3E}">
        <p14:creationId xmlns:p14="http://schemas.microsoft.com/office/powerpoint/2010/main" val="2334809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18</a:t>
            </a:fld>
            <a:endParaRPr lang="ru-RU"/>
          </a:p>
        </p:txBody>
      </p:sp>
    </p:spTree>
    <p:extLst>
      <p:ext uri="{BB962C8B-B14F-4D97-AF65-F5344CB8AC3E}">
        <p14:creationId xmlns:p14="http://schemas.microsoft.com/office/powerpoint/2010/main" val="901927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19</a:t>
            </a:fld>
            <a:endParaRPr lang="ru-RU"/>
          </a:p>
        </p:txBody>
      </p:sp>
    </p:spTree>
    <p:extLst>
      <p:ext uri="{BB962C8B-B14F-4D97-AF65-F5344CB8AC3E}">
        <p14:creationId xmlns:p14="http://schemas.microsoft.com/office/powerpoint/2010/main" val="309390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20</a:t>
            </a:fld>
            <a:endParaRPr lang="ru-RU"/>
          </a:p>
        </p:txBody>
      </p:sp>
    </p:spTree>
    <p:extLst>
      <p:ext uri="{BB962C8B-B14F-4D97-AF65-F5344CB8AC3E}">
        <p14:creationId xmlns:p14="http://schemas.microsoft.com/office/powerpoint/2010/main" val="123631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669760-5219-4BA9-847C-1DB1B6479191}" type="slidenum">
              <a:rPr lang="ru-RU" smtClean="0"/>
              <a:pPr/>
              <a:t>21</a:t>
            </a:fld>
            <a:endParaRPr lang="ru-RU"/>
          </a:p>
        </p:txBody>
      </p:sp>
    </p:spTree>
    <p:extLst>
      <p:ext uri="{BB962C8B-B14F-4D97-AF65-F5344CB8AC3E}">
        <p14:creationId xmlns:p14="http://schemas.microsoft.com/office/powerpoint/2010/main" val="3976243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890961926"/>
      </p:ext>
    </p:extLst>
  </p:cSld>
  <p:clrMapOvr>
    <a:masterClrMapping/>
  </p:clrMapOvr>
  <p:transition advClick="0"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722830874"/>
      </p:ext>
    </p:extLst>
  </p:cSld>
  <p:clrMapOvr>
    <a:masterClrMapping/>
  </p:clrMapOvr>
  <p:transition advClick="0"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467696462"/>
      </p:ext>
    </p:extLst>
  </p:cSld>
  <p:clrMapOvr>
    <a:masterClrMapping/>
  </p:clrMapOvr>
  <p:transition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685418561"/>
      </p:ext>
    </p:extLst>
  </p:cSld>
  <p:clrMapOvr>
    <a:masterClrMapping/>
  </p:clrMapOvr>
  <p:transition advClick="0"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729007440"/>
      </p:ext>
    </p:extLst>
  </p:cSld>
  <p:clrMapOvr>
    <a:masterClrMapping/>
  </p:clrMapOvr>
  <p:transition advClick="0"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711069117"/>
      </p:ext>
    </p:extLst>
  </p:cSld>
  <p:clrMapOvr>
    <a:masterClrMapping/>
  </p:clrMapOvr>
  <p:transition advClick="0"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2485824720"/>
      </p:ext>
    </p:extLst>
  </p:cSld>
  <p:clrMapOvr>
    <a:masterClrMapping/>
  </p:clrMapOvr>
  <p:transition advClick="0"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60057527"/>
      </p:ext>
    </p:extLst>
  </p:cSld>
  <p:clrMapOvr>
    <a:masterClrMapping/>
  </p:clrMapOvr>
  <p:transition advClick="0"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84362668"/>
      </p:ext>
    </p:extLst>
  </p:cSld>
  <p:clrMapOvr>
    <a:masterClrMapping/>
  </p:clrMapOvr>
  <p:transition advClick="0"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4079257915"/>
      </p:ext>
    </p:extLst>
  </p:cSld>
  <p:clrMapOvr>
    <a:masterClrMapping/>
  </p:clrMapOvr>
  <p:transition advClick="0"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ADB398A-3912-452A-A356-E725FF57E155}" type="datetimeFigureOut">
              <a:rPr lang="ru-RU" smtClean="0"/>
              <a:pPr/>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522870421"/>
      </p:ext>
    </p:extLst>
  </p:cSld>
  <p:clrMapOvr>
    <a:masterClrMapping/>
  </p:clrMapOvr>
  <p:transition advClick="0"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B398A-3912-452A-A356-E725FF57E155}" type="datetimeFigureOut">
              <a:rPr lang="ru-RU" smtClean="0"/>
              <a:pPr/>
              <a:t>19.04.2024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7AE7D-FEF9-4937-AF6D-0814C1E9013B}" type="slidenum">
              <a:rPr lang="ru-RU" smtClean="0"/>
              <a:pPr/>
              <a:t>‹#›</a:t>
            </a:fld>
            <a:endParaRPr lang="ru-RU"/>
          </a:p>
        </p:txBody>
      </p:sp>
    </p:spTree>
    <p:extLst>
      <p:ext uri="{BB962C8B-B14F-4D97-AF65-F5344CB8AC3E}">
        <p14:creationId xmlns:p14="http://schemas.microsoft.com/office/powerpoint/2010/main" val="1144519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74;&#1072;&#1083;&#1100;&#1089;%20&#1076;&#1086;&#1074;&#1086;&#1077;&#1085;&#1085;&#1099;&#1081;.mp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89;&#1074;&#1103;&#1097;&#1077;&#1085;&#1085;&#1072;&#1103;%20&#1074;&#1086;&#1081;&#1085;&#1072;.mp3" TargetMode="External"/><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2.mp3"/><Relationship Id="rId7" Type="http://schemas.openxmlformats.org/officeDocument/2006/relationships/image" Target="../media/image43.png"/><Relationship Id="rId2" Type="http://schemas.microsoft.com/office/2007/relationships/media" Target="../media/media2.mp3"/><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42;%20&#1079;&#1077;&#1084;&#1083;&#1103;&#1085;&#1082;&#1077;.mp3"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3.xml"/><Relationship Id="rId7"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42;%20&#1079;&#1077;&#1084;&#1083;&#1103;&#1085;&#1082;&#1077;.mp3" TargetMode="External"/><Relationship Id="rId6" Type="http://schemas.openxmlformats.org/officeDocument/2006/relationships/hyperlink" Target="http://vecherka.su/pics/uploads/archive2006/102006/27102006/03.jpg" TargetMode="External"/><Relationship Id="rId11" Type="http://schemas.openxmlformats.org/officeDocument/2006/relationships/image" Target="../media/image50.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4.jpe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90;&#1077;&#1084;&#1085;&#1072;&#1103;%20&#1085;&#1086;&#1095;&#1100;.mp3" TargetMode="Externa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90;&#1077;&#1084;&#1085;&#1072;&#1103;%20&#1085;&#1086;&#1095;&#1100;.mp3" TargetMode="Externa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89;&#1083;&#1091;&#1095;&#1072;&#1081;&#1085;&#1099;&#1081;%20&#1074;&#1072;&#1083;&#1100;&#1089;.mp3" TargetMode="External"/><Relationship Id="rId6" Type="http://schemas.openxmlformats.org/officeDocument/2006/relationships/image" Target="../media/image29.jpeg"/><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6.xml"/><Relationship Id="rId7" Type="http://schemas.openxmlformats.org/officeDocument/2006/relationships/image" Target="../media/image67.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89;&#1083;&#1091;&#1095;&#1072;&#1081;&#1085;&#1099;&#1081;%20&#1074;&#1072;&#1083;&#1100;&#1089;.mp3" TargetMode="Externa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89;&#1080;&#1085;&#1080;&#1081;%20&#1087;&#1083;&#1072;&#1090;&#1086;&#1095;&#1077;&#1082;.mp3" TargetMode="External"/><Relationship Id="rId5" Type="http://schemas.openxmlformats.org/officeDocument/2006/relationships/image" Target="../media/image71.pn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media3.mp3"/><Relationship Id="rId7" Type="http://schemas.openxmlformats.org/officeDocument/2006/relationships/image" Target="../media/image73.jpeg"/><Relationship Id="rId2" Type="http://schemas.microsoft.com/office/2007/relationships/media" Target="../media/media3.mp3"/><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85;&#1072;%20&#1089;&#1086;&#1083;&#1085;&#1077;&#1095;&#1085;&#1086;&#1081;%20&#1087;&#1086;&#1083;&#1103;&#1085;&#1086;&#1095;&#1082;&#1077;.mp3" TargetMode="External"/><Relationship Id="rId6" Type="http://schemas.openxmlformats.org/officeDocument/2006/relationships/image" Target="../media/image72.jpeg"/><Relationship Id="rId5" Type="http://schemas.openxmlformats.org/officeDocument/2006/relationships/notesSlide" Target="../notesSlides/notesSlide8.xml"/><Relationship Id="rId4" Type="http://schemas.openxmlformats.org/officeDocument/2006/relationships/slideLayout" Target="../slideLayouts/slideLayout6.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9.xml"/><Relationship Id="rId7"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85;&#1072;%20&#1089;&#1086;&#1083;&#1085;&#1077;&#1095;&#1085;&#1086;&#1081;%20&#1087;&#1086;&#1083;&#1103;&#1085;&#1086;&#1095;&#1082;&#1077;.mp3" TargetMode="Externa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101;&#1093;,&#1076;&#1086;&#1088;&#1086;&#1075;&#1080;.mp3" TargetMode="Externa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hyperlink" Target="http://www.history-ryazan.ru/system/files/node_images/admin/f443df789c30be04.jp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notesSlide" Target="../notesSlides/notesSlide11.xml"/><Relationship Id="rId7"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101;&#1093;,&#1076;&#1086;&#1088;&#1086;&#1075;&#1080;.mp3" TargetMode="Externa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77;&#1093;&#1072;&#1083;%20&#1103;%20&#1080;&#1079;%20&#1073;&#1077;&#1088;&#1083;&#1080;&#1085;&#1072;.mp3" TargetMode="External"/><Relationship Id="rId5" Type="http://schemas.openxmlformats.org/officeDocument/2006/relationships/image" Target="../media/image92.pn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13.xml"/><Relationship Id="rId7" Type="http://schemas.openxmlformats.org/officeDocument/2006/relationships/image" Target="../media/image98.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77;&#1093;&#1072;&#1083;%20&#1103;%20&#1080;&#1079;%20&#1073;&#1077;&#1088;&#1083;&#1080;&#1085;&#1072;.mp3" TargetMode="Externa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44;&#1077;&#1085;&#1100;%20&#1055;&#1086;&#1073;&#1077;&#1076;&#1099;_mp3cut.foxcom.su_.mp3" TargetMode="External"/><Relationship Id="rId5" Type="http://schemas.openxmlformats.org/officeDocument/2006/relationships/image" Target="../media/image104.png"/><Relationship Id="rId4" Type="http://schemas.openxmlformats.org/officeDocument/2006/relationships/image" Target="../media/image103.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74;&#1072;&#1083;&#1100;&#1089;%20&#1076;&#1086;&#1074;&#1086;&#1077;&#1085;&#1085;&#1099;&#1081;.mp3" TargetMode="Externa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0.png"/><Relationship Id="rId5" Type="http://schemas.openxmlformats.org/officeDocument/2006/relationships/image" Target="../media/image107.jpg"/><Relationship Id="rId4"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6.xml"/><Relationship Id="rId7" Type="http://schemas.openxmlformats.org/officeDocument/2006/relationships/image" Target="../media/image19.jpeg"/><Relationship Id="rId2"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85;&#1072;&#1095;&#1072;&#1083;&#1086;%20&#1074;&#1086;&#1081;&#1085;&#1099;%20&#1087;&#1088;&#1086;&#1076;&#1086;&#1083;&#1078;&#1077;&#1085;&#1080;&#1077;.mp3" TargetMode="Externa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1085;&#1072;&#1095;&#1072;&#1083;&#1086;%20&#1074;&#1086;&#1081;&#1085;&#1099;%20&#1083;&#1077;&#1074;.mp3" TargetMode="Externa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audio" Target="file:///C:\Users\&#1071;\Desktop\&#1055;&#1088;&#1077;&#1079;&#1077;&#1085;&#1090;&#1072;&#1094;&#1080;&#1103;%20&#1050;&#1072;&#1089;&#1087;&#1072;&#1088;&#1086;&#1074;&#1072;\&#1087;&#1088;&#1077;&#1079;&#1077;&#1085;&#1090;&#1072;&#1094;&#1080;&#1103;%20&#1055;&#1077;&#1089;&#1085;&#1080;%20&#1042;&#1077;&#1083;&#1080;&#1082;&#1086;&#1081;%20&#1055;&#1086;&#1073;&#1077;&#1076;&#1099;\shopen_-_vesenniy_vals_(zaycev.net).mp3" TargetMode="External"/><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547664" y="2028904"/>
            <a:ext cx="6660232" cy="1754326"/>
          </a:xfrm>
          <a:prstGeom prst="rect">
            <a:avLst/>
          </a:prstGeom>
          <a:effectLst>
            <a:softEdge rad="127000"/>
          </a:effectLst>
        </p:spPr>
        <p:txBody>
          <a:bodyPr wrap="square" lIns="91440" tIns="45720" rIns="91440" bIns="45720">
            <a:spAutoFit/>
          </a:bodyPr>
          <a:lstStyle/>
          <a:p>
            <a:pPr algn="ctr"/>
            <a:r>
              <a:rPr lang="ru-RU" sz="5400" b="1" i="1" dirty="0">
                <a:ln w="17780" cmpd="sng">
                  <a:solidFill>
                    <a:schemeClr val="accent6">
                      <a:lumMod val="75000"/>
                    </a:schemeClr>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Песни Великой Победы</a:t>
            </a:r>
          </a:p>
        </p:txBody>
      </p:sp>
      <p:sp>
        <p:nvSpPr>
          <p:cNvPr id="4" name="TextBox 3"/>
          <p:cNvSpPr txBox="1"/>
          <p:nvPr/>
        </p:nvSpPr>
        <p:spPr>
          <a:xfrm>
            <a:off x="4427984" y="4581128"/>
            <a:ext cx="4392488" cy="830997"/>
          </a:xfrm>
          <a:prstGeom prst="rect">
            <a:avLst/>
          </a:prstGeom>
          <a:solidFill>
            <a:srgbClr val="FFFFDD">
              <a:alpha val="43137"/>
            </a:srgbClr>
          </a:solidFill>
          <a:effectLst>
            <a:softEdge rad="317500"/>
          </a:effectLst>
        </p:spPr>
        <p:txBody>
          <a:bodyPr wrap="square" rtlCol="0">
            <a:spAutoFit/>
          </a:bodyPr>
          <a:lstStyle>
            <a:defPPr>
              <a:defRPr lang="ru-RU"/>
            </a:defPPr>
            <a:lvl1pPr algn="ctr">
              <a:defRPr sz="2400" b="1" i="1">
                <a:solidFill>
                  <a:srgbClr val="002060"/>
                </a:solidFill>
              </a:defRPr>
            </a:lvl1pPr>
          </a:lstStyle>
          <a:p>
            <a:endParaRPr lang="ru-RU" sz="1600" dirty="0">
              <a:solidFill>
                <a:schemeClr val="tx1"/>
              </a:solidFill>
            </a:endParaRPr>
          </a:p>
          <a:p>
            <a:endParaRPr lang="ru-RU" sz="1600" dirty="0">
              <a:solidFill>
                <a:schemeClr val="tx1"/>
              </a:solidFill>
            </a:endParaRPr>
          </a:p>
          <a:p>
            <a:endParaRPr lang="ru-RU" sz="1600" dirty="0">
              <a:solidFill>
                <a:schemeClr val="tx1"/>
              </a:solidFill>
            </a:endParaRPr>
          </a:p>
        </p:txBody>
      </p:sp>
      <p:pic>
        <p:nvPicPr>
          <p:cNvPr id="6" name="вальс довоенный.mp3">
            <a:hlinkClick r:id="" action="ppaction://media"/>
          </p:cNvPr>
          <p:cNvPicPr>
            <a:picLocks noRot="1" noChangeAspect="1"/>
          </p:cNvPicPr>
          <p:nvPr>
            <a:audioFile r:link="rId1"/>
          </p:nvPr>
        </p:nvPicPr>
        <p:blipFill>
          <a:blip r:embed="rId4" cstate="print"/>
          <a:stretch>
            <a:fillRect/>
          </a:stretch>
        </p:blipFill>
        <p:spPr>
          <a:xfrm>
            <a:off x="8244408" y="6309320"/>
            <a:ext cx="304800" cy="304800"/>
          </a:xfrm>
          <a:prstGeom prst="rect">
            <a:avLst/>
          </a:prstGeom>
        </p:spPr>
      </p:pic>
    </p:spTree>
    <p:extLst>
      <p:ext uri="{BB962C8B-B14F-4D97-AF65-F5344CB8AC3E}">
        <p14:creationId xmlns:p14="http://schemas.microsoft.com/office/powerpoint/2010/main" val="340887779"/>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6"/>
                                        </p:tgtEl>
                                      </p:cBhvr>
                                    </p:cmd>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000" numSld="3" showWhenStopped="0">
                <p:cTn id="16"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2"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0"/>
            <a:ext cx="6336704" cy="1052736"/>
          </a:xfrm>
        </p:spPr>
        <p:txBody>
          <a:bodyPr>
            <a:normAutofit fontScale="90000"/>
          </a:bodyPr>
          <a:lstStyle/>
          <a:p>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
            </a:r>
            <a:b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br>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              "Священная     война"</a:t>
            </a:r>
            <a:b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br>
            <a:endParaRPr lang="ru-RU" dirty="0"/>
          </a:p>
        </p:txBody>
      </p:sp>
      <p:pic>
        <p:nvPicPr>
          <p:cNvPr id="5" name="Picture 5"/>
          <p:cNvPicPr>
            <a:picLocks noChangeAspect="1" noChangeArrowheads="1"/>
          </p:cNvPicPr>
          <p:nvPr/>
        </p:nvPicPr>
        <p:blipFill>
          <a:blip r:embed="rId3" cstate="print"/>
          <a:srcRect b="14129"/>
          <a:stretch>
            <a:fillRect/>
          </a:stretch>
        </p:blipFill>
        <p:spPr bwMode="auto">
          <a:xfrm>
            <a:off x="108000" y="72000"/>
            <a:ext cx="1718593" cy="2442143"/>
          </a:xfrm>
          <a:prstGeom prst="rect">
            <a:avLst/>
          </a:prstGeom>
          <a:noFill/>
          <a:ln w="9525">
            <a:noFill/>
            <a:miter lim="800000"/>
            <a:headEnd/>
            <a:tailEnd/>
          </a:ln>
          <a:effectLst/>
        </p:spPr>
      </p:pic>
      <p:sp>
        <p:nvSpPr>
          <p:cNvPr id="8" name="Прямоугольник 7"/>
          <p:cNvSpPr/>
          <p:nvPr/>
        </p:nvSpPr>
        <p:spPr>
          <a:xfrm>
            <a:off x="3347864" y="1412776"/>
            <a:ext cx="5796136" cy="5324535"/>
          </a:xfrm>
          <a:prstGeom prst="rect">
            <a:avLst/>
          </a:prstGeom>
        </p:spPr>
        <p:txBody>
          <a:bodyPr wrap="square">
            <a:spAutoFit/>
          </a:bodyPr>
          <a:lstStyle/>
          <a:p>
            <a:pPr algn="ctr"/>
            <a:endParaRPr lang="ru-RU" sz="2000" b="1" dirty="0">
              <a:latin typeface="Segoe Script" pitchFamily="34" charset="0"/>
            </a:endParaRPr>
          </a:p>
          <a:p>
            <a:pPr algn="ctr"/>
            <a:r>
              <a:rPr lang="ru-RU" sz="2000" b="1" dirty="0">
                <a:latin typeface="Segoe Script" pitchFamily="34" charset="0"/>
              </a:rPr>
              <a:t>Первой песней, написанной в годы Великой Отечественной войны, была «Священная война». Эта песня стала настоящим гимном советского народа. Уже 24 июня 1941 года в газетах «Красная звезда» и «Известия» было опубликовано стихотворение Василия Лебедева-Кумача «Священная война». На следующий день композитор А. В. Александров написал к ней музыку.</a:t>
            </a:r>
          </a:p>
          <a:p>
            <a:pPr algn="ctr"/>
            <a:r>
              <a:rPr lang="ru-RU" sz="2000" b="1" dirty="0">
                <a:latin typeface="Segoe Script" pitchFamily="34" charset="0"/>
              </a:rPr>
              <a:t>   Ещё через день она была исполнена Ансамблем    песни и пляски Красной Армии на Белорусском вокзале Москвы при проводах бойцов на фронт. </a:t>
            </a:r>
          </a:p>
        </p:txBody>
      </p:sp>
      <p:sp>
        <p:nvSpPr>
          <p:cNvPr id="10" name="Прямоугольник 9"/>
          <p:cNvSpPr/>
          <p:nvPr/>
        </p:nvSpPr>
        <p:spPr>
          <a:xfrm>
            <a:off x="2411760" y="908720"/>
            <a:ext cx="3119957" cy="341632"/>
          </a:xfrm>
          <a:prstGeom prst="rect">
            <a:avLst/>
          </a:prstGeom>
        </p:spPr>
        <p:txBody>
          <a:bodyPr wrap="none">
            <a:spAutoFit/>
          </a:bodyPr>
          <a:lstStyle/>
          <a:p>
            <a:pPr>
              <a:lnSpc>
                <a:spcPct val="90000"/>
              </a:lnSpc>
            </a:pPr>
            <a:r>
              <a:rPr lang="ru-RU" b="1" dirty="0"/>
              <a:t>Слова В. И. Лебедева-Кумача</a:t>
            </a:r>
          </a:p>
        </p:txBody>
      </p:sp>
      <p:sp>
        <p:nvSpPr>
          <p:cNvPr id="11" name="Прямоугольник 10"/>
          <p:cNvSpPr/>
          <p:nvPr/>
        </p:nvSpPr>
        <p:spPr>
          <a:xfrm>
            <a:off x="5796136" y="908720"/>
            <a:ext cx="2967607" cy="341632"/>
          </a:xfrm>
          <a:prstGeom prst="rect">
            <a:avLst/>
          </a:prstGeom>
        </p:spPr>
        <p:txBody>
          <a:bodyPr wrap="none">
            <a:spAutoFit/>
          </a:bodyPr>
          <a:lstStyle/>
          <a:p>
            <a:pPr>
              <a:lnSpc>
                <a:spcPct val="90000"/>
              </a:lnSpc>
            </a:pPr>
            <a:r>
              <a:rPr lang="ru-RU" b="1" dirty="0"/>
              <a:t>Музыка А. В. Александрова</a:t>
            </a:r>
          </a:p>
        </p:txBody>
      </p:sp>
      <p:pic>
        <p:nvPicPr>
          <p:cNvPr id="30722" name="Picture 2" descr="&amp;Pcy;&amp;iecy;&amp;scy;&amp;iecy;&amp;ncy;&amp;ncy;&amp;acy;&amp;yacy; &amp;lcy;&amp;iecy;&amp;tcy;&amp;ocy;&amp;pcy;&amp;icy;&amp;scy;&amp;softcy; &amp;Vcy;&amp;iecy;&amp;lcy;&amp;icy;&amp;kcy;&amp;ocy;&amp;jcy; &amp;Ocy;&amp;tcy;&amp;iecy;&amp;chcy;&amp;iecy;&amp;scy;&amp;tcy;&amp;vcy;&amp;iecy;&amp;ncy;&amp;ncy;&amp;ocy;&amp;jcy; &amp;vcy;&amp;ocy;&amp;jcy;&amp;ncy;&amp;ycy;"/>
          <p:cNvPicPr>
            <a:picLocks noChangeAspect="1" noChangeArrowheads="1"/>
          </p:cNvPicPr>
          <p:nvPr/>
        </p:nvPicPr>
        <p:blipFill>
          <a:blip r:embed="rId4" cstate="print"/>
          <a:srcRect/>
          <a:stretch>
            <a:fillRect/>
          </a:stretch>
        </p:blipFill>
        <p:spPr bwMode="auto">
          <a:xfrm>
            <a:off x="144000" y="2592000"/>
            <a:ext cx="3220633" cy="4140000"/>
          </a:xfrm>
          <a:prstGeom prst="rect">
            <a:avLst/>
          </a:prstGeom>
          <a:noFill/>
        </p:spPr>
      </p:pic>
      <p:pic>
        <p:nvPicPr>
          <p:cNvPr id="9" name="священная война.mp3">
            <a:hlinkClick r:id="" action="ppaction://media"/>
          </p:cNvPr>
          <p:cNvPicPr>
            <a:picLocks noRot="1" noChangeAspect="1"/>
          </p:cNvPicPr>
          <p:nvPr>
            <a:audioFile r:link="rId1"/>
          </p:nvPr>
        </p:nvPicPr>
        <p:blipFill>
          <a:blip r:embed="rId5" cstate="print"/>
          <a:stretch>
            <a:fillRect/>
          </a:stretch>
        </p:blipFill>
        <p:spPr>
          <a:xfrm>
            <a:off x="6876256" y="6553200"/>
            <a:ext cx="304800" cy="304800"/>
          </a:xfrm>
          <a:prstGeom prst="rect">
            <a:avLst/>
          </a:prstGeom>
        </p:spPr>
      </p:pic>
    </p:spTree>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 presetClass="mediacall" presetSubtype="0" fill="hold" nodeType="withEffect">
                                  <p:stCondLst>
                                    <p:cond delay="1000"/>
                                  </p:stCondLst>
                                  <p:childTnLst>
                                    <p:cmd type="call" cmd="playFrom(0.0)">
                                      <p:cBhvr>
                                        <p:cTn id="12" dur="1" fill="hold"/>
                                        <p:tgtEl>
                                          <p:spTgt spid="9"/>
                                        </p:tgtEl>
                                      </p:cBhvr>
                                    </p:cmd>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0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2000"/>
                                        <p:tgtEl>
                                          <p:spTgt spid="11"/>
                                        </p:tgtEl>
                                      </p:cBhvr>
                                    </p:animEffect>
                                  </p:childTnLst>
                                </p:cTn>
                              </p:par>
                              <p:par>
                                <p:cTn id="19" presetID="5"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2000"/>
                                        <p:tgtEl>
                                          <p:spTgt spid="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0"/>
                                        <p:tgtEl>
                                          <p:spTgt spid="8"/>
                                        </p:tgtEl>
                                      </p:cBhvr>
                                    </p:animEffect>
                                  </p:childTnLst>
                                </p:cTn>
                              </p:par>
                              <p:par>
                                <p:cTn id="25" presetID="5" presetClass="entr" presetSubtype="10" fill="hold" nodeType="withEffect">
                                  <p:stCondLst>
                                    <p:cond delay="0"/>
                                  </p:stCondLst>
                                  <p:childTnLst>
                                    <p:set>
                                      <p:cBhvr>
                                        <p:cTn id="26" dur="1" fill="hold">
                                          <p:stCondLst>
                                            <p:cond delay="0"/>
                                          </p:stCondLst>
                                        </p:cTn>
                                        <p:tgtEl>
                                          <p:spTgt spid="30722"/>
                                        </p:tgtEl>
                                        <p:attrNameLst>
                                          <p:attrName>style.visibility</p:attrName>
                                        </p:attrNameLst>
                                      </p:cBhvr>
                                      <p:to>
                                        <p:strVal val="visible"/>
                                      </p:to>
                                    </p:set>
                                    <p:animEffect transition="in" filter="checkerboard(across)">
                                      <p:cBhvr>
                                        <p:cTn id="27"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000" numSld="2">
                <p:cTn id="28"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2"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5976" y="0"/>
            <a:ext cx="4788024" cy="4221088"/>
          </a:xfrm>
        </p:spPr>
        <p:txBody>
          <a:bodyPr>
            <a:normAutofit fontScale="90000"/>
          </a:bodyPr>
          <a:lstStyle/>
          <a:p>
            <a:r>
              <a:rPr lang="ru-RU" sz="2000" dirty="0">
                <a:latin typeface="Segoe Script" pitchFamily="34" charset="0"/>
              </a:rPr>
              <a:t/>
            </a:r>
            <a:br>
              <a:rPr lang="ru-RU" sz="2000" dirty="0">
                <a:latin typeface="Segoe Script" pitchFamily="34" charset="0"/>
              </a:rPr>
            </a:br>
            <a:r>
              <a:rPr lang="ru-RU" sz="2000" dirty="0">
                <a:latin typeface="Segoe Script" pitchFamily="34" charset="0"/>
              </a:rPr>
              <a:t/>
            </a:r>
            <a:br>
              <a:rPr lang="ru-RU" sz="2000" dirty="0">
                <a:latin typeface="Segoe Script" pitchFamily="34" charset="0"/>
              </a:rPr>
            </a:br>
            <a:r>
              <a:rPr lang="ru-RU" sz="2200" b="1" dirty="0">
                <a:solidFill>
                  <a:srgbClr val="800000"/>
                </a:solidFill>
                <a:latin typeface="Segoe Script" pitchFamily="34" charset="0"/>
              </a:rPr>
              <a:t>С первых же тактов песня </a:t>
            </a:r>
            <a:br>
              <a:rPr lang="ru-RU" sz="2200" b="1" dirty="0">
                <a:solidFill>
                  <a:srgbClr val="800000"/>
                </a:solidFill>
                <a:latin typeface="Segoe Script" pitchFamily="34" charset="0"/>
              </a:rPr>
            </a:br>
            <a:r>
              <a:rPr lang="ru-RU" sz="2200" b="1" dirty="0">
                <a:solidFill>
                  <a:srgbClr val="800000"/>
                </a:solidFill>
                <a:latin typeface="Segoe Script" pitchFamily="34" charset="0"/>
              </a:rPr>
              <a:t>захватила бойцов. А когда зазвучал второй куплет, в зале наступила абсолютная тишина. Все встали, как во время исполнения гимна.</a:t>
            </a:r>
            <a:br>
              <a:rPr lang="ru-RU" sz="2200" b="1" dirty="0">
                <a:solidFill>
                  <a:srgbClr val="800000"/>
                </a:solidFill>
                <a:latin typeface="Segoe Script" pitchFamily="34" charset="0"/>
              </a:rPr>
            </a:br>
            <a:r>
              <a:rPr lang="ru-RU" sz="2200" b="1" dirty="0">
                <a:solidFill>
                  <a:srgbClr val="800000"/>
                </a:solidFill>
                <a:latin typeface="Segoe Script" pitchFamily="34" charset="0"/>
              </a:rPr>
              <a:t>С этого дня “Священная война” была взята на вооружение нашей армией, всем народом, стала музыкальной эмблемой Великой Отечественной войны. </a:t>
            </a:r>
            <a:r>
              <a:rPr lang="ru-RU" sz="2000" dirty="0">
                <a:latin typeface="Segoe Script" pitchFamily="34" charset="0"/>
              </a:rPr>
              <a:t/>
            </a:r>
            <a:br>
              <a:rPr lang="ru-RU" sz="2000" dirty="0">
                <a:latin typeface="Segoe Script" pitchFamily="34" charset="0"/>
              </a:rPr>
            </a:br>
            <a:r>
              <a:rPr lang="ru-RU" sz="2000" dirty="0">
                <a:latin typeface="Segoe Script" pitchFamily="34" charset="0"/>
              </a:rPr>
              <a:t/>
            </a:r>
            <a:br>
              <a:rPr lang="ru-RU" sz="2000" dirty="0">
                <a:latin typeface="Segoe Script" pitchFamily="34" charset="0"/>
              </a:rPr>
            </a:br>
            <a:r>
              <a:rPr lang="ru-RU" sz="2000" dirty="0">
                <a:latin typeface="Segoe Script" pitchFamily="34" charset="0"/>
              </a:rPr>
              <a:t> </a:t>
            </a:r>
            <a:r>
              <a:rPr lang="ru-RU" sz="2000" dirty="0"/>
              <a:t/>
            </a:r>
            <a:br>
              <a:rPr lang="ru-RU" sz="2000" dirty="0"/>
            </a:br>
            <a:endParaRPr lang="ru-RU" sz="2000" dirty="0"/>
          </a:p>
        </p:txBody>
      </p:sp>
      <p:pic>
        <p:nvPicPr>
          <p:cNvPr id="32770" name="Picture 2" descr="&amp;Scy;&amp;lcy;&amp;acy;&amp;jcy;&amp;dcy; 2 &amp;Vcy;&amp;ocy;&amp;jcy;&amp;ncy;&amp;acy; &amp;icy; &amp;pcy;&amp;iecy;&amp;scy;&amp;ncy;&amp;yacy;: &amp;chcy;&amp;tcy;&amp;ocy; &amp;mcy;&amp;ocy;&amp;zhcy;&amp;iecy;&amp;tcy; &amp;bcy;&amp;ycy;&amp;tcy;&amp;softcy; &amp;ocy;&amp;bcy;&amp;shchcy;&amp;iecy;&amp;gcy;&amp;ocy;. &amp;Kcy;&amp;acy;&amp;zcy;&amp;acy;&amp;lcy;&amp;ocy;&amp;scy;&amp;softcy; &amp;bcy;&amp;ycy;, &amp;tcy;&amp;yacy;&amp;gcy;&amp;ocy;&amp;tcy;&amp;ycy; &amp;icy; &amp;scy;&amp;tcy;&amp;rcy;&amp;acy;&amp;dcy;&amp;acy;&amp;ncy;&amp;icy;&amp;yacy; &amp;vcy;&amp;ocy;&amp;iecy;&amp;ncy;&amp;ncy;&amp;ocy;&amp;gcy;&amp;ocy; &amp;vcy;&amp;rcy;&amp;iecy;&amp;mcy;&amp;iecy;&amp;ncy;&amp;icy; &amp;ncy;&amp;iecy; &amp;ocy;&amp;scy;&amp;tcy;&amp;acy;&amp;vcy;&amp;lcy;&amp;yacy;&amp;yucy;&amp;tcy; &amp;mcy;&amp;iecy;&amp;scy;&amp;tcy;&amp;acy; &amp;dcy;&amp;lcy;&amp;yacy; &amp;pcy;&amp;iecy;&amp;scy;&amp;iecy;&amp;ncy; &amp;Icy;, &amp;tcy;"/>
          <p:cNvPicPr>
            <a:picLocks noChangeAspect="1" noChangeArrowheads="1"/>
          </p:cNvPicPr>
          <p:nvPr/>
        </p:nvPicPr>
        <p:blipFill>
          <a:blip r:embed="rId4" cstate="print"/>
          <a:srcRect t="5825"/>
          <a:stretch>
            <a:fillRect/>
          </a:stretch>
        </p:blipFill>
        <p:spPr bwMode="auto">
          <a:xfrm>
            <a:off x="4320000" y="3850286"/>
            <a:ext cx="4715758" cy="2881714"/>
          </a:xfrm>
          <a:prstGeom prst="rect">
            <a:avLst/>
          </a:prstGeom>
          <a:noFill/>
        </p:spPr>
      </p:pic>
      <p:pic>
        <p:nvPicPr>
          <p:cNvPr id="32772" name="Picture 4" descr="&amp;Pcy;&amp;iecy;&amp;scy;&amp;iecy;&amp;ncy;&amp;ncy;&amp;acy;&amp;yacy; &amp;lcy;&amp;iecy;&amp;tcy;&amp;ocy;&amp;pcy;&amp;icy;&amp;scy;&amp;softcy; &amp;Vcy;&amp;iecy;&amp;lcy;&amp;icy;&amp;kcy;&amp;ocy;&amp;jcy; &amp;Ocy;&amp;tcy;&amp;iecy;&amp;chcy;&amp;iecy;&amp;scy;&amp;tcy;&amp;vcy;&amp;iecy;&amp;ncy;&amp;ncy;&amp;ocy;&amp;jcy; &amp;vcy;&amp;ocy;&amp;jcy;&amp;ncy;&amp;ycy;"/>
          <p:cNvPicPr>
            <a:picLocks noChangeAspect="1" noChangeArrowheads="1"/>
          </p:cNvPicPr>
          <p:nvPr/>
        </p:nvPicPr>
        <p:blipFill>
          <a:blip r:embed="rId5" cstate="print"/>
          <a:srcRect r="4199"/>
          <a:stretch>
            <a:fillRect/>
          </a:stretch>
        </p:blipFill>
        <p:spPr bwMode="auto">
          <a:xfrm>
            <a:off x="108000" y="108000"/>
            <a:ext cx="4365423" cy="3168000"/>
          </a:xfrm>
          <a:prstGeom prst="rect">
            <a:avLst/>
          </a:prstGeom>
          <a:noFill/>
        </p:spPr>
      </p:pic>
      <p:pic>
        <p:nvPicPr>
          <p:cNvPr id="32774" name="Picture 6" descr="&amp;Pcy;&amp;iecy;&amp;scy;&amp;iecy;&amp;ncy;&amp;ncy;&amp;acy;&amp;yacy; &amp;lcy;&amp;iecy;&amp;tcy;&amp;ocy;&amp;pcy;&amp;icy;&amp;scy;&amp;softcy; &amp;Vcy;&amp;iecy;&amp;lcy;&amp;icy;&amp;kcy;&amp;ocy;&amp;jcy; &amp;Ocy;&amp;tcy;&amp;iecy;&amp;chcy;&amp;iecy;&amp;scy;&amp;tcy;&amp;vcy;&amp;iecy;&amp;ncy;&amp;ncy;&amp;ocy;&amp;jcy; &amp;vcy;&amp;ocy;&amp;jcy;&amp;ncy;&amp;ycy;"/>
          <p:cNvPicPr>
            <a:picLocks noChangeAspect="1" noChangeArrowheads="1"/>
          </p:cNvPicPr>
          <p:nvPr/>
        </p:nvPicPr>
        <p:blipFill>
          <a:blip r:embed="rId6" cstate="print"/>
          <a:srcRect/>
          <a:stretch>
            <a:fillRect/>
          </a:stretch>
        </p:blipFill>
        <p:spPr bwMode="auto">
          <a:xfrm>
            <a:off x="216000" y="3816000"/>
            <a:ext cx="3948386" cy="2736032"/>
          </a:xfrm>
          <a:prstGeom prst="rect">
            <a:avLst/>
          </a:prstGeom>
          <a:noFill/>
        </p:spPr>
      </p:pic>
      <p:sp>
        <p:nvSpPr>
          <p:cNvPr id="6" name="Прямоугольник 5"/>
          <p:cNvSpPr/>
          <p:nvPr/>
        </p:nvSpPr>
        <p:spPr>
          <a:xfrm>
            <a:off x="611560" y="2636912"/>
            <a:ext cx="3139001" cy="646331"/>
          </a:xfrm>
          <a:prstGeom prst="rect">
            <a:avLst/>
          </a:prstGeom>
        </p:spPr>
        <p:txBody>
          <a:bodyPr wrap="none">
            <a:spAutoFit/>
          </a:bodyPr>
          <a:lstStyle/>
          <a:p>
            <a:pPr algn="ctr"/>
            <a:r>
              <a:rPr lang="ru-RU" b="1" i="1" dirty="0">
                <a:solidFill>
                  <a:schemeClr val="bg1"/>
                </a:solidFill>
                <a:latin typeface="Bookman Old Style" pitchFamily="18" charset="0"/>
              </a:rPr>
              <a:t>Руководит ансамблем </a:t>
            </a:r>
          </a:p>
          <a:p>
            <a:pPr algn="ctr"/>
            <a:r>
              <a:rPr lang="ru-RU" b="1" i="1" dirty="0">
                <a:solidFill>
                  <a:schemeClr val="bg1"/>
                </a:solidFill>
                <a:latin typeface="Bookman Old Style" pitchFamily="18" charset="0"/>
              </a:rPr>
              <a:t>А.В. Александров</a:t>
            </a:r>
            <a:endParaRPr lang="ru-RU" b="1" dirty="0">
              <a:solidFill>
                <a:schemeClr val="bg1"/>
              </a:solidFill>
              <a:latin typeface="Bookman Old Style" pitchFamily="18" charset="0"/>
            </a:endParaRPr>
          </a:p>
        </p:txBody>
      </p:sp>
      <p:pic>
        <p:nvPicPr>
          <p:cNvPr id="3" name="Pesni_Velikojj_Otechestvennojj_vojjny_-_Svyashhennaya_vojjna_638879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2000"/>
                                        <p:tgtEl>
                                          <p:spTgt spid="32772"/>
                                        </p:tgtEl>
                                      </p:cBhvr>
                                    </p:animEffect>
                                  </p:childTnLst>
                                </p:cTn>
                              </p:par>
                              <p:par>
                                <p:cTn id="8" presetID="5" presetClass="entr" presetSubtype="10" fill="hold" nodeType="withEffect">
                                  <p:stCondLst>
                                    <p:cond delay="0"/>
                                  </p:stCondLst>
                                  <p:childTnLst>
                                    <p:set>
                                      <p:cBhvr>
                                        <p:cTn id="9" dur="1" fill="hold">
                                          <p:stCondLst>
                                            <p:cond delay="0"/>
                                          </p:stCondLst>
                                        </p:cTn>
                                        <p:tgtEl>
                                          <p:spTgt spid="32774"/>
                                        </p:tgtEl>
                                        <p:attrNameLst>
                                          <p:attrName>style.visibility</p:attrName>
                                        </p:attrNameLst>
                                      </p:cBhvr>
                                      <p:to>
                                        <p:strVal val="visible"/>
                                      </p:to>
                                    </p:set>
                                    <p:animEffect transition="in" filter="checkerboard(across)">
                                      <p:cBhvr>
                                        <p:cTn id="10" dur="2000"/>
                                        <p:tgtEl>
                                          <p:spTgt spid="32774"/>
                                        </p:tgtEl>
                                      </p:cBhvr>
                                    </p:animEffect>
                                  </p:childTnLst>
                                </p:cTn>
                              </p:par>
                              <p:par>
                                <p:cTn id="11" presetID="5" presetClass="entr" presetSubtype="10" fill="hold" nodeType="withEffect">
                                  <p:stCondLst>
                                    <p:cond delay="0"/>
                                  </p:stCondLst>
                                  <p:childTnLst>
                                    <p:set>
                                      <p:cBhvr>
                                        <p:cTn id="12" dur="1" fill="hold">
                                          <p:stCondLst>
                                            <p:cond delay="0"/>
                                          </p:stCondLst>
                                        </p:cTn>
                                        <p:tgtEl>
                                          <p:spTgt spid="32770"/>
                                        </p:tgtEl>
                                        <p:attrNameLst>
                                          <p:attrName>style.visibility</p:attrName>
                                        </p:attrNameLst>
                                      </p:cBhvr>
                                      <p:to>
                                        <p:strVal val="visible"/>
                                      </p:to>
                                    </p:set>
                                    <p:animEffect transition="in" filter="checkerboard(across)">
                                      <p:cBhvr>
                                        <p:cTn id="13" dur="1000"/>
                                        <p:tgtEl>
                                          <p:spTgt spid="3277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8848"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88640"/>
            <a:ext cx="4320480" cy="778098"/>
          </a:xfrm>
        </p:spPr>
        <p:txBody>
          <a:bodyPr>
            <a:normAutofit fontScale="90000"/>
          </a:bodyPr>
          <a:lstStyle/>
          <a:p>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
            </a:r>
            <a:b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br>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«В землянке"</a:t>
            </a:r>
            <a:b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br>
            <a:endParaRPr lang="ru-RU" dirty="0"/>
          </a:p>
        </p:txBody>
      </p:sp>
      <p:sp>
        <p:nvSpPr>
          <p:cNvPr id="3" name="Прямоугольник 2"/>
          <p:cNvSpPr/>
          <p:nvPr/>
        </p:nvSpPr>
        <p:spPr>
          <a:xfrm>
            <a:off x="4572000" y="2564904"/>
            <a:ext cx="4572000" cy="3970318"/>
          </a:xfrm>
          <a:prstGeom prst="rect">
            <a:avLst/>
          </a:prstGeom>
        </p:spPr>
        <p:txBody>
          <a:bodyPr wrap="square">
            <a:spAutoFit/>
          </a:bodyPr>
          <a:lstStyle/>
          <a:p>
            <a:pPr algn="ctr"/>
            <a:r>
              <a:rPr lang="ru-RU" b="1" dirty="0">
                <a:latin typeface="Segoe Script" pitchFamily="34" charset="0"/>
              </a:rPr>
              <a:t>Текстом песни стало написанное в ноябре 1941 года стихотворение поэта Алексея Суркова, которое он посвятил своёй жене и написал в письме. В феврале 1942 года личные строки Суркова вдохновили композитора Константина </a:t>
            </a:r>
            <a:r>
              <a:rPr lang="ru-RU" b="1" dirty="0" err="1">
                <a:latin typeface="Segoe Script" pitchFamily="34" charset="0"/>
              </a:rPr>
              <a:t>Листова</a:t>
            </a:r>
            <a:r>
              <a:rPr lang="ru-RU" b="1" dirty="0">
                <a:latin typeface="Segoe Script" pitchFamily="34" charset="0"/>
              </a:rPr>
              <a:t>, что тот написал для них музыку. Он же стал первым исполнителем этой песни. 25 марта 1942 года песня «В землянке» была опубликована в «Комсомольской правде». </a:t>
            </a:r>
          </a:p>
        </p:txBody>
      </p:sp>
      <p:sp>
        <p:nvSpPr>
          <p:cNvPr id="4" name="Прямоугольник 3"/>
          <p:cNvSpPr/>
          <p:nvPr/>
        </p:nvSpPr>
        <p:spPr>
          <a:xfrm>
            <a:off x="827584" y="980728"/>
            <a:ext cx="4824536" cy="400110"/>
          </a:xfrm>
          <a:prstGeom prst="rect">
            <a:avLst/>
          </a:prstGeom>
        </p:spPr>
        <p:txBody>
          <a:bodyPr wrap="square">
            <a:spAutoFit/>
          </a:bodyPr>
          <a:lstStyle/>
          <a:p>
            <a:r>
              <a:rPr lang="ru-RU" sz="2000" b="1" dirty="0"/>
              <a:t>Муз. К. </a:t>
            </a:r>
            <a:r>
              <a:rPr lang="ru-RU" sz="2000" b="1" dirty="0" err="1"/>
              <a:t>Листова</a:t>
            </a:r>
            <a:r>
              <a:rPr lang="ru-RU" sz="2000" b="1" dirty="0"/>
              <a:t>                   сл. А. Суркова</a:t>
            </a:r>
            <a:endParaRPr lang="ru-RU" b="1" dirty="0"/>
          </a:p>
        </p:txBody>
      </p:sp>
      <p:sp>
        <p:nvSpPr>
          <p:cNvPr id="6" name="Прямоугольник 5"/>
          <p:cNvSpPr/>
          <p:nvPr/>
        </p:nvSpPr>
        <p:spPr>
          <a:xfrm>
            <a:off x="251520" y="1772816"/>
            <a:ext cx="4464496" cy="1200329"/>
          </a:xfrm>
          <a:prstGeom prst="rect">
            <a:avLst/>
          </a:prstGeom>
        </p:spPr>
        <p:txBody>
          <a:bodyPr wrap="square">
            <a:spAutoFit/>
          </a:bodyPr>
          <a:lstStyle/>
          <a:p>
            <a:pPr algn="ctr"/>
            <a:r>
              <a:rPr lang="ru-RU" b="1" dirty="0">
                <a:latin typeface="Segoe Script" pitchFamily="34" charset="0"/>
              </a:rPr>
              <a:t>Одна из самых лирических песен военных лет  - </a:t>
            </a:r>
          </a:p>
          <a:p>
            <a:pPr algn="ctr"/>
            <a:r>
              <a:rPr lang="ru-RU" b="1" dirty="0">
                <a:latin typeface="Segoe Script" pitchFamily="34" charset="0"/>
              </a:rPr>
              <a:t>«В землянке». Она «родилась» совершенно случайно.</a:t>
            </a:r>
            <a:endParaRPr lang="ru-RU" dirty="0"/>
          </a:p>
        </p:txBody>
      </p:sp>
      <p:pic>
        <p:nvPicPr>
          <p:cNvPr id="7" name="Picture 2" descr="http://img-fotki.yandex.ru/get/5636/121447594.37f/0_c9bde_bc548e84_XL.jpg"/>
          <p:cNvPicPr>
            <a:picLocks noChangeAspect="1" noChangeArrowheads="1"/>
          </p:cNvPicPr>
          <p:nvPr/>
        </p:nvPicPr>
        <p:blipFill>
          <a:blip r:embed="rId5" cstate="print"/>
          <a:srcRect/>
          <a:stretch>
            <a:fillRect/>
          </a:stretch>
        </p:blipFill>
        <p:spPr bwMode="auto">
          <a:xfrm>
            <a:off x="251520" y="3501008"/>
            <a:ext cx="4329717" cy="3204000"/>
          </a:xfrm>
          <a:prstGeom prst="rect">
            <a:avLst/>
          </a:prstGeom>
          <a:noFill/>
        </p:spPr>
      </p:pic>
      <p:pic>
        <p:nvPicPr>
          <p:cNvPr id="8" name="Picture 8" descr="VOV_1941_1945_1000%20(861)[1]"/>
          <p:cNvPicPr>
            <a:picLocks noChangeAspect="1" noChangeArrowheads="1"/>
          </p:cNvPicPr>
          <p:nvPr/>
        </p:nvPicPr>
        <p:blipFill>
          <a:blip r:embed="rId6" cstate="print"/>
          <a:srcRect/>
          <a:stretch>
            <a:fillRect/>
          </a:stretch>
        </p:blipFill>
        <p:spPr>
          <a:xfrm>
            <a:off x="5760000" y="144000"/>
            <a:ext cx="3264981" cy="2376000"/>
          </a:xfrm>
          <a:prstGeom prst="rect">
            <a:avLst/>
          </a:prstGeom>
        </p:spPr>
      </p:pic>
      <p:pic>
        <p:nvPicPr>
          <p:cNvPr id="9" name="В землянке.mp3">
            <a:hlinkClick r:id="" action="ppaction://media"/>
          </p:cNvPr>
          <p:cNvPicPr>
            <a:picLocks noRot="1" noChangeAspect="1"/>
          </p:cNvPicPr>
          <p:nvPr>
            <a:audioFile r:link="rId1"/>
          </p:nvPr>
        </p:nvPicPr>
        <p:blipFill>
          <a:blip r:embed="rId7" cstate="print"/>
          <a:stretch>
            <a:fillRect/>
          </a:stretch>
        </p:blipFill>
        <p:spPr>
          <a:xfrm>
            <a:off x="6948264" y="6381328"/>
            <a:ext cx="304800" cy="304800"/>
          </a:xfrm>
          <a:prstGeom prst="rect">
            <a:avLst/>
          </a:prstGeom>
        </p:spPr>
      </p:pic>
      <p:pic>
        <p:nvPicPr>
          <p:cNvPr id="5" name="Pesni_voennykh_let_-_V_zemlyanke_693959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2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par>
                                <p:cTn id="14" presetID="1" presetClass="mediacall" presetSubtype="0" fill="hold" nodeType="withEffect">
                                  <p:stCondLst>
                                    <p:cond delay="0"/>
                                  </p:stCondLst>
                                  <p:childTnLst>
                                    <p:cmd type="call" cmd="playFrom(0.0)">
                                      <p:cBhvr>
                                        <p:cTn id="15" dur="1" fill="hold"/>
                                        <p:tgtEl>
                                          <p:spTgt spid="9"/>
                                        </p:tgtEl>
                                      </p:cBhvr>
                                    </p:cmd>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2000"/>
                                        <p:tgtEl>
                                          <p:spTgt spid="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0"/>
                                        <p:tgtEl>
                                          <p:spTgt spid="3"/>
                                        </p:tgtEl>
                                      </p:cBhvr>
                                    </p:animEffect>
                                  </p:childTnLst>
                                </p:cTn>
                              </p:par>
                              <p:par>
                                <p:cTn id="26" presetID="5"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000" numSld="2">
                <p:cTn id="29" fill="hold" display="0">
                  <p:stCondLst>
                    <p:cond delay="indefinite"/>
                  </p:stCondLst>
                  <p:endCondLst>
                    <p:cond evt="onPrev" delay="0">
                      <p:tgtEl>
                        <p:sldTgt/>
                      </p:tgtEl>
                    </p:cond>
                    <p:cond evt="onStopAudio" delay="0">
                      <p:tgtEl>
                        <p:sldTgt/>
                      </p:tgtEl>
                    </p:cond>
                  </p:endCondLst>
                </p:cTn>
                <p:tgtEl>
                  <p:spTgt spid="9"/>
                </p:tgtEl>
              </p:cMediaNode>
            </p:audi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23009" fill="hold"/>
                                        <p:tgtEl>
                                          <p:spTgt spid="5"/>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2" grpId="0"/>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0"/>
            <a:ext cx="4896544" cy="1772816"/>
          </a:xfrm>
        </p:spPr>
        <p:txBody>
          <a:bodyPr>
            <a:normAutofit fontScale="90000"/>
          </a:bodyPr>
          <a:lstStyle/>
          <a:p>
            <a:r>
              <a:rPr lang="ru-RU" sz="2000" b="1" dirty="0">
                <a:solidFill>
                  <a:srgbClr val="800000"/>
                </a:solidFill>
                <a:latin typeface="Segoe Script" pitchFamily="34" charset="0"/>
              </a:rPr>
              <a:t>Неутомимыми пропагандистами  «Землянки» в годы  войны были замечательные</a:t>
            </a:r>
            <a:br>
              <a:rPr lang="ru-RU" sz="2000" b="1" dirty="0">
                <a:solidFill>
                  <a:srgbClr val="800000"/>
                </a:solidFill>
                <a:latin typeface="Segoe Script" pitchFamily="34" charset="0"/>
              </a:rPr>
            </a:br>
            <a:r>
              <a:rPr lang="ru-RU" sz="2000" b="1" dirty="0">
                <a:solidFill>
                  <a:srgbClr val="800000"/>
                </a:solidFill>
                <a:latin typeface="Segoe Script" pitchFamily="34" charset="0"/>
              </a:rPr>
              <a:t> советские мастера песни Леонид      Утёсов  и  Лидия Русланова. </a:t>
            </a:r>
          </a:p>
        </p:txBody>
      </p:sp>
      <p:pic>
        <p:nvPicPr>
          <p:cNvPr id="35842" name="Picture 2" descr="http://img-fotki.yandex.ru/get/6424/121447594.37f/0_c9bdf_4b095301_XL.jpg"/>
          <p:cNvPicPr>
            <a:picLocks noChangeAspect="1" noChangeArrowheads="1"/>
          </p:cNvPicPr>
          <p:nvPr/>
        </p:nvPicPr>
        <p:blipFill>
          <a:blip r:embed="rId4" cstate="print"/>
          <a:srcRect r="49606"/>
          <a:stretch>
            <a:fillRect/>
          </a:stretch>
        </p:blipFill>
        <p:spPr bwMode="auto">
          <a:xfrm>
            <a:off x="108000" y="1332000"/>
            <a:ext cx="2231752" cy="2745072"/>
          </a:xfrm>
          <a:prstGeom prst="rect">
            <a:avLst/>
          </a:prstGeom>
          <a:ln>
            <a:noFill/>
          </a:ln>
          <a:effectLst>
            <a:softEdge rad="112500"/>
          </a:effectLst>
        </p:spPr>
      </p:pic>
      <p:pic>
        <p:nvPicPr>
          <p:cNvPr id="35846" name="Picture 6" descr="&amp;IEcy;&amp;vcy;&amp;scy;&amp;tcy;&amp;icy;&amp;gcy;&amp;ncy;&amp;iecy;&amp;iecy;&amp;vcy; &amp;Icy;&amp;vcy;&amp;acy;&amp;ncy; &amp;Vcy;&amp;acy;&amp;scy;&amp;icy;&amp;lcy;&amp;softcy;&amp;iecy;&amp;vcy;&amp;icy;&amp;chcy;"/>
          <p:cNvPicPr>
            <a:picLocks noChangeAspect="1" noChangeArrowheads="1"/>
          </p:cNvPicPr>
          <p:nvPr/>
        </p:nvPicPr>
        <p:blipFill>
          <a:blip r:embed="rId5" cstate="print"/>
          <a:srcRect/>
          <a:stretch>
            <a:fillRect/>
          </a:stretch>
        </p:blipFill>
        <p:spPr bwMode="auto">
          <a:xfrm>
            <a:off x="2771800" y="1700808"/>
            <a:ext cx="3384376" cy="2520000"/>
          </a:xfrm>
          <a:prstGeom prst="rect">
            <a:avLst/>
          </a:prstGeom>
          <a:ln>
            <a:noFill/>
          </a:ln>
          <a:effectLst>
            <a:softEdge rad="112500"/>
          </a:effectLst>
        </p:spPr>
      </p:pic>
      <p:pic>
        <p:nvPicPr>
          <p:cNvPr id="7" name="Picture 11" descr="Картинка 2 из 2">
            <a:hlinkClick r:id="rId6"/>
          </p:cNvPr>
          <p:cNvPicPr>
            <a:picLocks noChangeAspect="1" noChangeArrowheads="1"/>
          </p:cNvPicPr>
          <p:nvPr/>
        </p:nvPicPr>
        <p:blipFill>
          <a:blip r:embed="rId7" cstate="print"/>
          <a:srcRect/>
          <a:stretch>
            <a:fillRect/>
          </a:stretch>
        </p:blipFill>
        <p:spPr bwMode="auto">
          <a:xfrm>
            <a:off x="6550577" y="4230000"/>
            <a:ext cx="2593423" cy="2628000"/>
          </a:xfrm>
          <a:prstGeom prst="rect">
            <a:avLst/>
          </a:prstGeom>
          <a:ln>
            <a:noFill/>
          </a:ln>
          <a:effectLst>
            <a:softEdge rad="112500"/>
          </a:effectLst>
        </p:spPr>
      </p:pic>
      <p:pic>
        <p:nvPicPr>
          <p:cNvPr id="9" name="Picture 26" descr="6735[1]"/>
          <p:cNvPicPr>
            <a:picLocks noChangeAspect="1" noChangeArrowheads="1"/>
          </p:cNvPicPr>
          <p:nvPr/>
        </p:nvPicPr>
        <p:blipFill>
          <a:blip r:embed="rId8" cstate="print"/>
          <a:srcRect/>
          <a:stretch>
            <a:fillRect/>
          </a:stretch>
        </p:blipFill>
        <p:spPr bwMode="auto">
          <a:xfrm>
            <a:off x="3276000" y="4500000"/>
            <a:ext cx="3100387" cy="2185988"/>
          </a:xfrm>
          <a:prstGeom prst="rect">
            <a:avLst/>
          </a:prstGeom>
          <a:ln>
            <a:noFill/>
          </a:ln>
          <a:effectLst>
            <a:softEdge rad="112500"/>
          </a:effectLst>
        </p:spPr>
      </p:pic>
      <p:pic>
        <p:nvPicPr>
          <p:cNvPr id="10" name="В землянке.mp3">
            <a:hlinkClick r:id="" action="ppaction://media"/>
          </p:cNvPr>
          <p:cNvPicPr>
            <a:picLocks noRot="1" noChangeAspect="1"/>
          </p:cNvPicPr>
          <p:nvPr>
            <a:audioFile r:link="rId1"/>
          </p:nvPr>
        </p:nvPicPr>
        <p:blipFill>
          <a:blip r:embed="rId9" cstate="print"/>
          <a:stretch>
            <a:fillRect/>
          </a:stretch>
        </p:blipFill>
        <p:spPr>
          <a:xfrm>
            <a:off x="8532440" y="6381328"/>
            <a:ext cx="304800" cy="304800"/>
          </a:xfrm>
          <a:prstGeom prst="rect">
            <a:avLst/>
          </a:prstGeom>
        </p:spPr>
      </p:pic>
      <p:pic>
        <p:nvPicPr>
          <p:cNvPr id="11" name="Picture 2" descr="&amp;Pcy;&amp;iecy;&amp;scy;&amp;ncy;&amp;yacy;, &amp;zcy;&amp;acy;&amp;scy;&amp;tcy;&amp;ycy;&amp;vcy;&amp;shcy;&amp;acy;&amp;yacy; &amp;vcy; &amp;kcy;&amp;acy;&amp;mcy;&amp;ncy;&amp;iecy; - 22 &amp;Icy;&amp;yucy;&amp;ncy;&amp;yacy; 2012 - &amp;Bcy;&amp;iecy;&amp;lcy;&amp;ocy;&amp;yacy;&amp;rcy;&amp;scy;&amp;kcy;&amp;acy;&amp;yacy; &amp;bcy;&amp;icy;&amp;bcy;&amp;lcy;&amp;icy;&amp;ocy;&amp;tcy;&amp;iecy;&amp;kcy;&amp;acy;"/>
          <p:cNvPicPr>
            <a:picLocks noChangeAspect="1" noChangeArrowheads="1"/>
          </p:cNvPicPr>
          <p:nvPr/>
        </p:nvPicPr>
        <p:blipFill>
          <a:blip r:embed="rId10" cstate="print"/>
          <a:srcRect l="7559" t="10843" r="10466" b="14715"/>
          <a:stretch>
            <a:fillRect/>
          </a:stretch>
        </p:blipFill>
        <p:spPr bwMode="auto">
          <a:xfrm>
            <a:off x="72000" y="4572000"/>
            <a:ext cx="3145331" cy="2144175"/>
          </a:xfrm>
          <a:prstGeom prst="rect">
            <a:avLst/>
          </a:prstGeom>
          <a:ln>
            <a:noFill/>
          </a:ln>
          <a:effectLst>
            <a:softEdge rad="112500"/>
          </a:effectLst>
        </p:spPr>
      </p:pic>
      <p:sp>
        <p:nvSpPr>
          <p:cNvPr id="35841" name="Rectangle 1"/>
          <p:cNvSpPr>
            <a:spLocks noChangeArrowheads="1"/>
          </p:cNvSpPr>
          <p:nvPr/>
        </p:nvSpPr>
        <p:spPr bwMode="auto">
          <a:xfrm>
            <a:off x="179512" y="4097397"/>
            <a:ext cx="233975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u="none" strike="noStrike" cap="none" normalizeH="0" baseline="0" dirty="0">
                <a:ln>
                  <a:noFill/>
                </a:ln>
                <a:solidFill>
                  <a:schemeClr val="tx1"/>
                </a:solidFill>
                <a:effectLst/>
                <a:ea typeface="Times New Roman" pitchFamily="18" charset="0"/>
                <a:cs typeface="Arial" pitchFamily="34" charset="0"/>
              </a:rPr>
              <a:t>Памятный знак перед въездом в </a:t>
            </a:r>
            <a:r>
              <a:rPr kumimoji="0" lang="ru-RU" sz="1200" b="1" u="none" strike="noStrike" cap="none" normalizeH="0" baseline="0" dirty="0" err="1">
                <a:ln>
                  <a:noFill/>
                </a:ln>
                <a:solidFill>
                  <a:schemeClr val="tx1"/>
                </a:solidFill>
                <a:effectLst/>
                <a:ea typeface="Times New Roman" pitchFamily="18" charset="0"/>
                <a:cs typeface="Arial" pitchFamily="34" charset="0"/>
              </a:rPr>
              <a:t>д.Кашино</a:t>
            </a:r>
            <a:endParaRPr kumimoji="0" lang="ru-RU" sz="1800" b="1" u="none" strike="noStrike" cap="none" normalizeH="0" baseline="0" dirty="0">
              <a:ln>
                <a:noFill/>
              </a:ln>
              <a:solidFill>
                <a:schemeClr val="tx1"/>
              </a:solidFill>
              <a:effectLst/>
              <a:cs typeface="Arial" pitchFamily="34" charset="0"/>
            </a:endParaRPr>
          </a:p>
        </p:txBody>
      </p:sp>
      <p:pic>
        <p:nvPicPr>
          <p:cNvPr id="12" name="Рисунок 11" descr="Картинка 1 из 25"/>
          <p:cNvPicPr/>
          <p:nvPr/>
        </p:nvPicPr>
        <p:blipFill>
          <a:blip r:embed="rId11" cstate="print"/>
          <a:srcRect/>
          <a:stretch>
            <a:fillRect/>
          </a:stretch>
        </p:blipFill>
        <p:spPr>
          <a:xfrm>
            <a:off x="6516216" y="548680"/>
            <a:ext cx="2370138" cy="3455987"/>
          </a:xfrm>
          <a:prstGeom prst="rect">
            <a:avLst/>
          </a:prstGeom>
          <a:ln>
            <a:noFill/>
          </a:ln>
          <a:effectLst>
            <a:softEdge rad="112500"/>
          </a:effectLst>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par>
                                <p:cTn id="8" presetID="18" presetClass="entr" presetSubtype="9" fill="hold" nodeType="withEffect">
                                  <p:stCondLst>
                                    <p:cond delay="0"/>
                                  </p:stCondLst>
                                  <p:childTnLst>
                                    <p:set>
                                      <p:cBhvr>
                                        <p:cTn id="9" dur="1" fill="hold">
                                          <p:stCondLst>
                                            <p:cond delay="0"/>
                                          </p:stCondLst>
                                        </p:cTn>
                                        <p:tgtEl>
                                          <p:spTgt spid="35842"/>
                                        </p:tgtEl>
                                        <p:attrNameLst>
                                          <p:attrName>style.visibility</p:attrName>
                                        </p:attrNameLst>
                                      </p:cBhvr>
                                      <p:to>
                                        <p:strVal val="visible"/>
                                      </p:to>
                                    </p:set>
                                    <p:animEffect transition="in" filter="strips(upLeft)">
                                      <p:cBhvr>
                                        <p:cTn id="10" dur="3000"/>
                                        <p:tgtEl>
                                          <p:spTgt spid="35842"/>
                                        </p:tgtEl>
                                      </p:cBhvr>
                                    </p:animEffect>
                                  </p:childTnLst>
                                </p:cTn>
                              </p:par>
                              <p:par>
                                <p:cTn id="11" presetID="18" presetClass="entr" presetSubtype="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Right)">
                                      <p:cBhvr>
                                        <p:cTn id="13" dur="300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20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35846"/>
                                        </p:tgtEl>
                                        <p:attrNameLst>
                                          <p:attrName>style.visibility</p:attrName>
                                        </p:attrNameLst>
                                      </p:cBhvr>
                                      <p:to>
                                        <p:strVal val="visible"/>
                                      </p:to>
                                    </p:set>
                                    <p:animEffect transition="in" filter="checkerboard(across)">
                                      <p:cBhvr>
                                        <p:cTn id="19" dur="2000"/>
                                        <p:tgtEl>
                                          <p:spTgt spid="35846"/>
                                        </p:tgtEl>
                                      </p:cBhvr>
                                    </p:animEffect>
                                  </p:childTnLst>
                                </p:cTn>
                              </p:par>
                              <p:par>
                                <p:cTn id="20" presetID="18" presetClass="entr" presetSubtype="1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20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5841"/>
                                        </p:tgtEl>
                                        <p:attrNameLst>
                                          <p:attrName>style.visibility</p:attrName>
                                        </p:attrNameLst>
                                      </p:cBhvr>
                                      <p:to>
                                        <p:strVal val="visible"/>
                                      </p:to>
                                    </p:set>
                                    <p:animEffect transition="in" filter="wipe(left)">
                                      <p:cBhvr>
                                        <p:cTn id="25" dur="2000"/>
                                        <p:tgtEl>
                                          <p:spTgt spid="35841"/>
                                        </p:tgtEl>
                                      </p:cBhvr>
                                    </p:animEffect>
                                  </p:childTnLst>
                                </p:cTn>
                              </p:par>
                              <p:par>
                                <p:cTn id="26" presetID="18" presetClass="entr" presetSubtype="3"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upRight)">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2" grpId="0"/>
      <p:bldP spid="358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88640"/>
            <a:ext cx="4680520" cy="634082"/>
          </a:xfrm>
        </p:spPr>
        <p:txBody>
          <a:bodyPr>
            <a:normAutofit fontScale="90000"/>
          </a:bodyPr>
          <a:lstStyle/>
          <a:p>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«Темная  ночь»</a:t>
            </a:r>
            <a:endParaRPr lang="ru-RU" dirty="0"/>
          </a:p>
        </p:txBody>
      </p:sp>
      <p:sp>
        <p:nvSpPr>
          <p:cNvPr id="6" name="Прямоугольник 5"/>
          <p:cNvSpPr/>
          <p:nvPr/>
        </p:nvSpPr>
        <p:spPr>
          <a:xfrm>
            <a:off x="5148064" y="3068960"/>
            <a:ext cx="3779912" cy="3447098"/>
          </a:xfrm>
          <a:prstGeom prst="rect">
            <a:avLst/>
          </a:prstGeom>
        </p:spPr>
        <p:txBody>
          <a:bodyPr wrap="square">
            <a:spAutoFit/>
          </a:bodyPr>
          <a:lstStyle/>
          <a:p>
            <a:pPr algn="ctr"/>
            <a:r>
              <a:rPr lang="ru-RU" b="1" dirty="0">
                <a:latin typeface="Segoe Script" pitchFamily="34" charset="0"/>
              </a:rPr>
              <a:t>Картина рассказывала о крепкой фронтовой дружбе двух солдат, добродушном, неторопливом, основательном богатыре - "Саше с </a:t>
            </a:r>
            <a:r>
              <a:rPr lang="ru-RU" b="1" dirty="0" err="1">
                <a:latin typeface="Segoe Script" pitchFamily="34" charset="0"/>
              </a:rPr>
              <a:t>Уралмаша</a:t>
            </a:r>
            <a:r>
              <a:rPr lang="ru-RU" b="1" dirty="0">
                <a:latin typeface="Segoe Script" pitchFamily="34" charset="0"/>
              </a:rPr>
              <a:t>" и темпераментном шутнике и балагуре - одессите Аркаше Дзюбине</a:t>
            </a:r>
            <a:r>
              <a:rPr lang="ru-RU" sz="2000" b="1" dirty="0">
                <a:latin typeface="Segoe Script" pitchFamily="34" charset="0"/>
              </a:rPr>
              <a:t>, </a:t>
            </a:r>
            <a:r>
              <a:rPr lang="ru-RU" b="1" dirty="0">
                <a:solidFill>
                  <a:schemeClr val="tx1">
                    <a:lumMod val="95000"/>
                    <a:lumOff val="5000"/>
                  </a:schemeClr>
                </a:solidFill>
                <a:latin typeface="Segoe Script" pitchFamily="34" charset="0"/>
                <a:cs typeface="Times New Roman" pitchFamily="18" charset="0"/>
              </a:rPr>
              <a:t>роли которых исполняли Борис Андреев и Марк Бернес.</a:t>
            </a:r>
            <a:endParaRPr lang="ru-RU" b="1" dirty="0">
              <a:latin typeface="Segoe Script" pitchFamily="34" charset="0"/>
            </a:endParaRPr>
          </a:p>
        </p:txBody>
      </p:sp>
      <p:pic>
        <p:nvPicPr>
          <p:cNvPr id="36870" name="Picture 6" descr="&amp;Tcy;&amp;iocy;&amp;mcy;&amp;ncy;&amp;ycy;&amp;iecy; &amp;ncy;&amp;ocy;&amp;chcy;&amp;icy; &amp;icy;&amp;scy;&amp;tcy;&amp;ocy;&amp;rcy;&amp;icy;&amp;yacy; &amp;scy;&amp;ocy;&amp;zcy;&amp;dcy;&amp;acy;&amp;ncy;&amp;icy;&amp;yacy;. &amp;Icy;&amp;scy;&amp;tcy;&amp;ocy;&amp;rcy;&amp;icy;&amp;yacy; &amp;scy;&amp;ocy;&amp;zcy;&amp;dcy;&amp;acy;&amp;ncy;&amp;icy;&amp;yacy; &amp;pcy;&amp;iecy;&amp;scy;&amp;ncy;&amp;icy; &quot;&amp;Tcy;&amp;iecy;&amp;mcy;&amp;ncy;&amp;acy;&amp;yacy; &amp;ncy;&amp;ocy;&amp;chcy;&amp;softcy;&quot;"/>
          <p:cNvPicPr>
            <a:picLocks noChangeAspect="1" noChangeArrowheads="1"/>
          </p:cNvPicPr>
          <p:nvPr/>
        </p:nvPicPr>
        <p:blipFill>
          <a:blip r:embed="rId4" cstate="print"/>
          <a:srcRect/>
          <a:stretch>
            <a:fillRect/>
          </a:stretch>
        </p:blipFill>
        <p:spPr bwMode="auto">
          <a:xfrm>
            <a:off x="179512" y="3429000"/>
            <a:ext cx="4857572" cy="3240000"/>
          </a:xfrm>
          <a:prstGeom prst="rect">
            <a:avLst/>
          </a:prstGeom>
          <a:noFill/>
        </p:spPr>
      </p:pic>
      <p:sp>
        <p:nvSpPr>
          <p:cNvPr id="9" name="Прямоугольник 8"/>
          <p:cNvSpPr/>
          <p:nvPr/>
        </p:nvSpPr>
        <p:spPr>
          <a:xfrm>
            <a:off x="179512" y="1556792"/>
            <a:ext cx="5004048" cy="1754326"/>
          </a:xfrm>
          <a:prstGeom prst="rect">
            <a:avLst/>
          </a:prstGeom>
        </p:spPr>
        <p:txBody>
          <a:bodyPr wrap="square">
            <a:spAutoFit/>
          </a:bodyPr>
          <a:lstStyle/>
          <a:p>
            <a:pPr algn="ctr"/>
            <a:r>
              <a:rPr lang="ru-RU" b="1" dirty="0">
                <a:latin typeface="Segoe Script" pitchFamily="34" charset="0"/>
              </a:rPr>
              <a:t>В 1942 году на Ташкентской киностудии, ставшей средоточием кинематографистов и театральных работников, режиссер Леонид Луков снимал фильм "Два бойца". </a:t>
            </a:r>
            <a:endParaRPr lang="ru-RU" b="1" dirty="0"/>
          </a:p>
        </p:txBody>
      </p:sp>
      <p:pic>
        <p:nvPicPr>
          <p:cNvPr id="36872" name="Picture 8" descr="&amp;Tcy;&amp;acy;&amp;lcy;&amp;acy;&amp;ncy;&amp;tcy;&amp;ycy; &amp;Dcy;&amp;ocy;&amp;ncy;&amp;bcy;&amp;acy;&amp;scy;&amp;scy;&amp;acy; - &amp;Scy;&amp;tcy;&amp;rcy;&amp;acy;&amp;ncy;&amp;icy;&amp;tscy;&amp;acy; 11"/>
          <p:cNvPicPr>
            <a:picLocks noChangeAspect="1" noChangeArrowheads="1"/>
          </p:cNvPicPr>
          <p:nvPr/>
        </p:nvPicPr>
        <p:blipFill>
          <a:blip r:embed="rId5" cstate="print"/>
          <a:srcRect/>
          <a:stretch>
            <a:fillRect/>
          </a:stretch>
        </p:blipFill>
        <p:spPr bwMode="auto">
          <a:xfrm>
            <a:off x="6804248" y="188640"/>
            <a:ext cx="2124238" cy="2736000"/>
          </a:xfrm>
          <a:prstGeom prst="rect">
            <a:avLst/>
          </a:prstGeom>
          <a:noFill/>
        </p:spPr>
      </p:pic>
      <p:sp>
        <p:nvSpPr>
          <p:cNvPr id="11" name="Прямоугольник 10"/>
          <p:cNvSpPr/>
          <p:nvPr/>
        </p:nvSpPr>
        <p:spPr>
          <a:xfrm>
            <a:off x="755576" y="836712"/>
            <a:ext cx="6120680" cy="369332"/>
          </a:xfrm>
          <a:prstGeom prst="rect">
            <a:avLst/>
          </a:prstGeom>
        </p:spPr>
        <p:txBody>
          <a:bodyPr wrap="square">
            <a:spAutoFit/>
          </a:bodyPr>
          <a:lstStyle/>
          <a:p>
            <a:r>
              <a:rPr lang="ru-RU" b="1" dirty="0"/>
              <a:t>Музыка Никиты Богословского    слова Владимира </a:t>
            </a:r>
            <a:r>
              <a:rPr lang="ru-RU" b="1" dirty="0" err="1"/>
              <a:t>Агатова</a:t>
            </a:r>
            <a:endParaRPr lang="ru-RU" b="1" dirty="0"/>
          </a:p>
        </p:txBody>
      </p:sp>
      <p:pic>
        <p:nvPicPr>
          <p:cNvPr id="8" name="темная ночь.mp3">
            <a:hlinkClick r:id="" action="ppaction://media"/>
          </p:cNvPr>
          <p:cNvPicPr>
            <a:picLocks noRot="1" noChangeAspect="1"/>
          </p:cNvPicPr>
          <p:nvPr>
            <a:audioFile r:link="rId1"/>
          </p:nvPr>
        </p:nvPicPr>
        <p:blipFill>
          <a:blip r:embed="rId6" cstate="print"/>
          <a:stretch>
            <a:fillRect/>
          </a:stretch>
        </p:blipFill>
        <p:spPr>
          <a:xfrm>
            <a:off x="6804248" y="6381328"/>
            <a:ext cx="304800" cy="304800"/>
          </a:xfrm>
          <a:prstGeom prst="rect">
            <a:avLst/>
          </a:prstGeom>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10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par>
                                <p:cTn id="15" presetID="1" presetClass="mediacall" presetSubtype="0" fill="hold" nodeType="withEffect">
                                  <p:stCondLst>
                                    <p:cond delay="0"/>
                                  </p:stCondLst>
                                  <p:childTnLst>
                                    <p:cmd type="call" cmd="playFrom(0.0)">
                                      <p:cBhvr>
                                        <p:cTn id="16" dur="1" fill="hold"/>
                                        <p:tgtEl>
                                          <p:spTgt spid="8"/>
                                        </p:tgtEl>
                                      </p:cBhvr>
                                    </p:cmd>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0"/>
                                        <p:tgtEl>
                                          <p:spTgt spid="9"/>
                                        </p:tgtEl>
                                      </p:cBhvr>
                                    </p:animEffect>
                                  </p:childTnLst>
                                </p:cTn>
                              </p:par>
                              <p:par>
                                <p:cTn id="20" presetID="5" presetClass="entr" presetSubtype="10" fill="hold" nodeType="withEffect">
                                  <p:stCondLst>
                                    <p:cond delay="0"/>
                                  </p:stCondLst>
                                  <p:childTnLst>
                                    <p:set>
                                      <p:cBhvr>
                                        <p:cTn id="21" dur="1" fill="hold">
                                          <p:stCondLst>
                                            <p:cond delay="0"/>
                                          </p:stCondLst>
                                        </p:cTn>
                                        <p:tgtEl>
                                          <p:spTgt spid="36872"/>
                                        </p:tgtEl>
                                        <p:attrNameLst>
                                          <p:attrName>style.visibility</p:attrName>
                                        </p:attrNameLst>
                                      </p:cBhvr>
                                      <p:to>
                                        <p:strVal val="visible"/>
                                      </p:to>
                                    </p:set>
                                    <p:animEffect transition="in" filter="checkerboard(across)">
                                      <p:cBhvr>
                                        <p:cTn id="22" dur="2000"/>
                                        <p:tgtEl>
                                          <p:spTgt spid="36872"/>
                                        </p:tgtEl>
                                      </p:cBhvr>
                                    </p:animEffect>
                                  </p:childTnLst>
                                </p:cTn>
                              </p:par>
                              <p:par>
                                <p:cTn id="23" presetID="5" presetClass="entr" presetSubtype="10" fill="hold" nodeType="withEffect">
                                  <p:stCondLst>
                                    <p:cond delay="0"/>
                                  </p:stCondLst>
                                  <p:childTnLst>
                                    <p:set>
                                      <p:cBhvr>
                                        <p:cTn id="24" dur="1" fill="hold">
                                          <p:stCondLst>
                                            <p:cond delay="0"/>
                                          </p:stCondLst>
                                        </p:cTn>
                                        <p:tgtEl>
                                          <p:spTgt spid="36870"/>
                                        </p:tgtEl>
                                        <p:attrNameLst>
                                          <p:attrName>style.visibility</p:attrName>
                                        </p:attrNameLst>
                                      </p:cBhvr>
                                      <p:to>
                                        <p:strVal val="visible"/>
                                      </p:to>
                                    </p:set>
                                    <p:animEffect transition="in" filter="checkerboard(across)">
                                      <p:cBhvr>
                                        <p:cTn id="25" dur="2000"/>
                                        <p:tgtEl>
                                          <p:spTgt spid="3687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3000" numSld="3" showWhenStopped="0">
                <p:cTn id="2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2" grpId="0"/>
      <p:bldP spid="6"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052736"/>
            <a:ext cx="5040560" cy="5328592"/>
          </a:xfrm>
        </p:spPr>
        <p:txBody>
          <a:bodyPr>
            <a:normAutofit fontScale="90000"/>
          </a:bodyPr>
          <a:lstStyle/>
          <a:p>
            <a:r>
              <a:rPr lang="ru-RU" sz="2200" dirty="0"/>
              <a:t/>
            </a:r>
            <a:br>
              <a:rPr lang="ru-RU" sz="2200" dirty="0"/>
            </a:br>
            <a:r>
              <a:rPr lang="ru-RU" sz="2000" b="1" dirty="0">
                <a:latin typeface="Segoe Script" pitchFamily="34" charset="0"/>
              </a:rPr>
              <a:t>"Как-то поздно вечером пришел ко мне режиссер картины Леонид Луков и сказал: "Понимаешь, никак у меня не получается сцена в землянке без песни". И так поразительно поставил, точно, </a:t>
            </a:r>
            <a:r>
              <a:rPr lang="ru-RU" sz="2000" b="1" dirty="0" err="1">
                <a:latin typeface="Segoe Script" pitchFamily="34" charset="0"/>
              </a:rPr>
              <a:t>по-актерски</a:t>
            </a:r>
            <a:r>
              <a:rPr lang="ru-RU" sz="2000" b="1" dirty="0">
                <a:latin typeface="Segoe Script" pitchFamily="34" charset="0"/>
              </a:rPr>
              <a:t>, сыграл эту несуществующую еще песню, что произошло чудо. Я сел к роялю и сыграл без единой остановки всю мелодию "Темной ночи". Это со мной было первый (и, очевидно, последний) раз в жизни... Поэт Агатов, приехавший мгновенно по просьбе Лукова, здесь же очень быстро, почти без помарок, написал стихи на уже готовую музыку."</a:t>
            </a:r>
            <a:r>
              <a:rPr lang="ru-RU" sz="2000" dirty="0">
                <a:latin typeface="Segoe Script" pitchFamily="34" charset="0"/>
              </a:rPr>
              <a:t/>
            </a:r>
            <a:br>
              <a:rPr lang="ru-RU" sz="2000" dirty="0">
                <a:latin typeface="Segoe Script" pitchFamily="34" charset="0"/>
              </a:rPr>
            </a:br>
            <a:endParaRPr lang="ru-RU" sz="2000" dirty="0">
              <a:latin typeface="Segoe Script" pitchFamily="34" charset="0"/>
            </a:endParaRPr>
          </a:p>
        </p:txBody>
      </p:sp>
      <p:pic>
        <p:nvPicPr>
          <p:cNvPr id="37890" name="Picture 2" descr="http://refdb.ru/images/1094/2186318/6b0dc94f.jpg"/>
          <p:cNvPicPr>
            <a:picLocks noChangeAspect="1" noChangeArrowheads="1"/>
          </p:cNvPicPr>
          <p:nvPr/>
        </p:nvPicPr>
        <p:blipFill>
          <a:blip r:embed="rId3" cstate="print"/>
          <a:srcRect/>
          <a:stretch>
            <a:fillRect/>
          </a:stretch>
        </p:blipFill>
        <p:spPr bwMode="auto">
          <a:xfrm>
            <a:off x="6300192" y="2924944"/>
            <a:ext cx="2059871" cy="2916000"/>
          </a:xfrm>
          <a:prstGeom prst="rect">
            <a:avLst/>
          </a:prstGeom>
          <a:noFill/>
        </p:spPr>
      </p:pic>
      <p:sp>
        <p:nvSpPr>
          <p:cNvPr id="5" name="Прямоугольник 4"/>
          <p:cNvSpPr/>
          <p:nvPr/>
        </p:nvSpPr>
        <p:spPr>
          <a:xfrm>
            <a:off x="1979712" y="188640"/>
            <a:ext cx="4303166" cy="954107"/>
          </a:xfrm>
          <a:prstGeom prst="rect">
            <a:avLst/>
          </a:prstGeom>
        </p:spPr>
        <p:txBody>
          <a:bodyPr wrap="none">
            <a:spAutoFit/>
          </a:bodyPr>
          <a:lstStyle/>
          <a:p>
            <a:r>
              <a:rPr lang="ru-RU" sz="2800" b="1" dirty="0">
                <a:solidFill>
                  <a:srgbClr val="800000"/>
                </a:solidFill>
              </a:rPr>
              <a:t>Из воспоминаний </a:t>
            </a:r>
          </a:p>
          <a:p>
            <a:r>
              <a:rPr lang="ru-RU" sz="2800" b="1" dirty="0">
                <a:solidFill>
                  <a:srgbClr val="800000"/>
                </a:solidFill>
              </a:rPr>
              <a:t>      Никиты Богословского:</a:t>
            </a:r>
          </a:p>
        </p:txBody>
      </p:sp>
      <p:pic>
        <p:nvPicPr>
          <p:cNvPr id="37894" name="Picture 6" descr="&amp;Fcy;&amp;ocy;&amp;tcy;&amp;ocy;&amp;gcy;&amp;rcy;&amp;acy;&amp;fcy;&amp;icy;&amp;yacy; &amp;Ncy;&amp;icy;&amp;kcy;&amp;icy;&amp;tcy;&amp;acy; &amp;Bcy;&amp;ocy;&amp;gcy;&amp;ocy;&amp;scy;&amp;lcy;&amp;ocy;&amp;vcy;&amp;scy;&amp;kcy;&amp;icy;&amp;jcy; (photo Nikita Bogoslovskiy)"/>
          <p:cNvPicPr>
            <a:picLocks noChangeAspect="1" noChangeArrowheads="1"/>
          </p:cNvPicPr>
          <p:nvPr/>
        </p:nvPicPr>
        <p:blipFill>
          <a:blip r:embed="rId4" cstate="print"/>
          <a:srcRect/>
          <a:stretch>
            <a:fillRect/>
          </a:stretch>
        </p:blipFill>
        <p:spPr bwMode="auto">
          <a:xfrm>
            <a:off x="6444208" y="188640"/>
            <a:ext cx="2044800" cy="2556000"/>
          </a:xfrm>
          <a:prstGeom prst="rect">
            <a:avLst/>
          </a:prstGeom>
          <a:noFill/>
        </p:spPr>
      </p:pic>
      <p:sp>
        <p:nvSpPr>
          <p:cNvPr id="8" name="Прямоугольник 7"/>
          <p:cNvSpPr/>
          <p:nvPr/>
        </p:nvSpPr>
        <p:spPr>
          <a:xfrm>
            <a:off x="3995936" y="5805264"/>
            <a:ext cx="4896544" cy="923330"/>
          </a:xfrm>
          <a:prstGeom prst="rect">
            <a:avLst/>
          </a:prstGeom>
        </p:spPr>
        <p:txBody>
          <a:bodyPr wrap="square">
            <a:spAutoFit/>
          </a:bodyPr>
          <a:lstStyle/>
          <a:p>
            <a:pPr algn="ctr"/>
            <a:r>
              <a:rPr lang="ru-RU" b="1" dirty="0"/>
              <a:t>                        Рукописный текст знаменитой</a:t>
            </a:r>
          </a:p>
          <a:p>
            <a:pPr algn="ctr"/>
            <a:r>
              <a:rPr lang="ru-RU" b="1" dirty="0"/>
              <a:t> «Темной ночи». Автограф </a:t>
            </a:r>
            <a:r>
              <a:rPr lang="ru-RU" b="1" dirty="0" err="1"/>
              <a:t>Агатова</a:t>
            </a:r>
            <a:r>
              <a:rPr lang="ru-RU" b="1" dirty="0"/>
              <a:t>. </a:t>
            </a:r>
          </a:p>
          <a:p>
            <a:pPr algn="ctr"/>
            <a:r>
              <a:rPr lang="ru-RU" b="1" dirty="0"/>
              <a:t>1943 год</a:t>
            </a:r>
          </a:p>
        </p:txBody>
      </p:sp>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0"/>
                                        <p:tgtEl>
                                          <p:spTgt spid="2"/>
                                        </p:tgtEl>
                                      </p:cBhvr>
                                    </p:animEffect>
                                  </p:childTnLst>
                                </p:cTn>
                              </p:par>
                              <p:par>
                                <p:cTn id="12" presetID="5" presetClass="entr" presetSubtype="10" fill="hold" nodeType="withEffect">
                                  <p:stCondLst>
                                    <p:cond delay="0"/>
                                  </p:stCondLst>
                                  <p:childTnLst>
                                    <p:set>
                                      <p:cBhvr>
                                        <p:cTn id="13" dur="1" fill="hold">
                                          <p:stCondLst>
                                            <p:cond delay="0"/>
                                          </p:stCondLst>
                                        </p:cTn>
                                        <p:tgtEl>
                                          <p:spTgt spid="37894"/>
                                        </p:tgtEl>
                                        <p:attrNameLst>
                                          <p:attrName>style.visibility</p:attrName>
                                        </p:attrNameLst>
                                      </p:cBhvr>
                                      <p:to>
                                        <p:strVal val="visible"/>
                                      </p:to>
                                    </p:set>
                                    <p:animEffect transition="in" filter="checkerboard(across)">
                                      <p:cBhvr>
                                        <p:cTn id="14" dur="2000"/>
                                        <p:tgtEl>
                                          <p:spTgt spid="37894"/>
                                        </p:tgtEl>
                                      </p:cBhvr>
                                    </p:animEffect>
                                  </p:childTnLst>
                                </p:cTn>
                              </p:par>
                              <p:par>
                                <p:cTn id="15" presetID="22" presetClass="entr" presetSubtype="1" fill="hold" nodeType="withEffect">
                                  <p:stCondLst>
                                    <p:cond delay="0"/>
                                  </p:stCondLst>
                                  <p:childTnLst>
                                    <p:set>
                                      <p:cBhvr>
                                        <p:cTn id="16" dur="1" fill="hold">
                                          <p:stCondLst>
                                            <p:cond delay="0"/>
                                          </p:stCondLst>
                                        </p:cTn>
                                        <p:tgtEl>
                                          <p:spTgt spid="37890"/>
                                        </p:tgtEl>
                                        <p:attrNameLst>
                                          <p:attrName>style.visibility</p:attrName>
                                        </p:attrNameLst>
                                      </p:cBhvr>
                                      <p:to>
                                        <p:strVal val="visible"/>
                                      </p:to>
                                    </p:set>
                                    <p:animEffect transition="in" filter="wipe(up)">
                                      <p:cBhvr>
                                        <p:cTn id="17" dur="2000"/>
                                        <p:tgtEl>
                                          <p:spTgt spid="3789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8280920" cy="1700808"/>
          </a:xfrm>
        </p:spPr>
        <p:txBody>
          <a:bodyPr>
            <a:normAutofit/>
          </a:bodyPr>
          <a:lstStyle/>
          <a:p>
            <a:r>
              <a:rPr lang="ru-RU" sz="1800" b="1" dirty="0">
                <a:latin typeface="Segoe Script" pitchFamily="34" charset="0"/>
              </a:rPr>
              <a:t>                 Спетая исполнителем роли главного героя     Марком Бернесом, «Темная ночь» навсегда </a:t>
            </a:r>
            <a:br>
              <a:rPr lang="ru-RU" sz="1800" b="1" dirty="0">
                <a:latin typeface="Segoe Script" pitchFamily="34" charset="0"/>
              </a:rPr>
            </a:br>
            <a:r>
              <a:rPr lang="ru-RU" sz="1800" b="1" dirty="0">
                <a:latin typeface="Segoe Script" pitchFamily="34" charset="0"/>
              </a:rPr>
              <a:t>осталась  в памяти советского народа.</a:t>
            </a:r>
            <a:br>
              <a:rPr lang="ru-RU" sz="1800" b="1" dirty="0">
                <a:latin typeface="Segoe Script" pitchFamily="34" charset="0"/>
              </a:rPr>
            </a:br>
            <a:r>
              <a:rPr lang="ru-RU" sz="1800" b="1" dirty="0">
                <a:latin typeface="Segoe Script" pitchFamily="34" charset="0"/>
              </a:rPr>
              <a:t>Но на этом история создания песни не заканчивается.</a:t>
            </a:r>
            <a:br>
              <a:rPr lang="ru-RU" sz="1800" b="1" dirty="0">
                <a:latin typeface="Segoe Script" pitchFamily="34" charset="0"/>
              </a:rPr>
            </a:br>
            <a:endParaRPr lang="ru-RU" sz="1800" dirty="0"/>
          </a:p>
        </p:txBody>
      </p:sp>
      <p:pic>
        <p:nvPicPr>
          <p:cNvPr id="39938" name="Picture 2" descr="&amp;Pcy;&amp;iecy;&amp;scy;&amp;iecy;&amp;ncy;&amp;ncy;&amp;acy;&amp;yacy; &amp;lcy;&amp;iecy;&amp;tcy;&amp;ocy;&amp;pcy;&amp;icy;&amp;scy;&amp;softcy; &amp;Vcy;&amp;iecy;&amp;lcy;&amp;icy;&amp;kcy;&amp;ocy;&amp;jcy; &amp;Ocy;&amp;tcy;&amp;iecy;&amp;chcy;&amp;iecy;&amp;scy;&amp;tcy;&amp;vcy;&amp;iecy;&amp;ncy;&amp;ncy;&amp;ocy;&amp;jcy; &amp;vcy;&amp;ocy;&amp;jcy;&amp;ncy;&amp;ycy;"/>
          <p:cNvPicPr>
            <a:picLocks noChangeAspect="1" noChangeArrowheads="1"/>
          </p:cNvPicPr>
          <p:nvPr/>
        </p:nvPicPr>
        <p:blipFill>
          <a:blip r:embed="rId3" cstate="print"/>
          <a:srcRect/>
          <a:stretch>
            <a:fillRect/>
          </a:stretch>
        </p:blipFill>
        <p:spPr bwMode="auto">
          <a:xfrm>
            <a:off x="4428000" y="3356992"/>
            <a:ext cx="4614542" cy="3384000"/>
          </a:xfrm>
          <a:prstGeom prst="rect">
            <a:avLst/>
          </a:prstGeom>
          <a:noFill/>
        </p:spPr>
      </p:pic>
      <p:sp>
        <p:nvSpPr>
          <p:cNvPr id="5" name="Прямоугольник 4"/>
          <p:cNvSpPr/>
          <p:nvPr/>
        </p:nvSpPr>
        <p:spPr>
          <a:xfrm>
            <a:off x="4355976" y="6021288"/>
            <a:ext cx="4572000" cy="646331"/>
          </a:xfrm>
          <a:prstGeom prst="rect">
            <a:avLst/>
          </a:prstGeom>
        </p:spPr>
        <p:txBody>
          <a:bodyPr>
            <a:spAutoFit/>
          </a:bodyPr>
          <a:lstStyle/>
          <a:p>
            <a:pPr algn="ctr"/>
            <a:r>
              <a:rPr lang="ru-RU" b="1" dirty="0">
                <a:solidFill>
                  <a:schemeClr val="accent3">
                    <a:lumMod val="20000"/>
                    <a:lumOff val="80000"/>
                  </a:schemeClr>
                </a:solidFill>
              </a:rPr>
              <a:t>И.С. Козловский поёт бойцам песню «Тёмная ночь»</a:t>
            </a:r>
          </a:p>
        </p:txBody>
      </p:sp>
      <p:pic>
        <p:nvPicPr>
          <p:cNvPr id="6" name="Picture 4" descr="&amp;Pcy;&amp;iecy;&amp;scy;&amp;iecy;&amp;ncy;&amp;ncy;&amp;acy;&amp;yacy; &amp;lcy;&amp;iecy;&amp;tcy;&amp;ocy;&amp;pcy;&amp;icy;&amp;scy;&amp;softcy; &amp;Vcy;&amp;iecy;&amp;lcy;&amp;icy;&amp;kcy;&amp;ocy;&amp;jcy; &amp;Ocy;&amp;tcy;&amp;iecy;&amp;chcy;&amp;iecy;&amp;scy;&amp;tcy;&amp;vcy;&amp;iecy;&amp;ncy;&amp;ncy;&amp;ocy;&amp;jcy; &amp;vcy;&amp;ocy;&amp;jcy;&amp;ncy;&amp;ycy;"/>
          <p:cNvPicPr>
            <a:picLocks noChangeAspect="1" noChangeArrowheads="1"/>
          </p:cNvPicPr>
          <p:nvPr/>
        </p:nvPicPr>
        <p:blipFill>
          <a:blip r:embed="rId4" cstate="print"/>
          <a:srcRect/>
          <a:stretch>
            <a:fillRect/>
          </a:stretch>
        </p:blipFill>
        <p:spPr bwMode="auto">
          <a:xfrm>
            <a:off x="467544" y="1628800"/>
            <a:ext cx="2518978" cy="2340000"/>
          </a:xfrm>
          <a:prstGeom prst="rect">
            <a:avLst/>
          </a:prstGeom>
          <a:noFill/>
        </p:spPr>
      </p:pic>
      <p:pic>
        <p:nvPicPr>
          <p:cNvPr id="39940" name="Picture 4" descr="&amp;KHcy;&amp;rcy;&amp;ocy;&amp;ncy;&amp;icy;&amp;kcy;&amp;icy; &amp;Vcy;&amp;tcy;&amp;ocy;&amp;rcy;&amp;ocy;&amp;jcy; &amp;Mcy;&amp;icy;&amp;rcy;&amp;ocy;&amp;vcy;&amp;ocy;&amp;jcy; &amp;vcy;&amp;ocy;&amp;jcy;&amp;ncy;&amp;ycy;. (160 &amp;fcy;&amp;ocy;&amp;tcy;&amp;ocy;) &quot; &amp;Fcy;&amp;ocy;&amp;tcy;&amp;ocy; &amp;lcy;&amp;ucy;&amp;chcy;&amp;shcy;&amp;icy;&amp;khcy; &amp;fcy;&amp;ocy;&amp;tcy;&amp;ocy;&amp;gcy;&amp;rcy;&amp;acy;&amp;fcy;&amp;ocy;&amp;vcy; &amp;pcy;&amp;lcy;&amp;acy;&amp;ncy;&amp;iecy;&amp;tcy;&amp;ycy;. &amp;Fcy;&amp;ocy;&amp;tcy;&amp;ocy; &amp;dcy;&amp;iecy;&amp;vcy;&amp;ucy;&amp;shcy;&amp;iecy;&amp;kcy;, &amp;Kcy;&amp;rcy;&amp;acy;&amp;scy;&amp;icy;&amp;vcy;&amp;ycy;&amp;iecy; &amp;dcy;&amp;iecy;&amp;vcy;&amp;ucy;&amp;shcy;&amp;kcy;&amp;icy;!"/>
          <p:cNvPicPr>
            <a:picLocks noChangeAspect="1" noChangeArrowheads="1"/>
          </p:cNvPicPr>
          <p:nvPr/>
        </p:nvPicPr>
        <p:blipFill>
          <a:blip r:embed="rId5" cstate="print"/>
          <a:srcRect l="1312" t="3507" b="5261"/>
          <a:stretch>
            <a:fillRect/>
          </a:stretch>
        </p:blipFill>
        <p:spPr bwMode="auto">
          <a:xfrm>
            <a:off x="179512" y="4149080"/>
            <a:ext cx="3655632" cy="2528967"/>
          </a:xfrm>
          <a:prstGeom prst="rect">
            <a:avLst/>
          </a:prstGeom>
          <a:noFill/>
        </p:spPr>
      </p:pic>
      <p:sp>
        <p:nvSpPr>
          <p:cNvPr id="8" name="Прямоугольник 7"/>
          <p:cNvSpPr/>
          <p:nvPr/>
        </p:nvSpPr>
        <p:spPr>
          <a:xfrm>
            <a:off x="2771800" y="1196752"/>
            <a:ext cx="6192688" cy="2031325"/>
          </a:xfrm>
          <a:prstGeom prst="rect">
            <a:avLst/>
          </a:prstGeom>
        </p:spPr>
        <p:txBody>
          <a:bodyPr wrap="square">
            <a:spAutoFit/>
          </a:bodyPr>
          <a:lstStyle/>
          <a:p>
            <a:pPr algn="ctr"/>
            <a:r>
              <a:rPr lang="ru-RU" b="1" dirty="0">
                <a:latin typeface="Segoe Script" pitchFamily="34" charset="0"/>
              </a:rPr>
              <a:t>Первая матрица пластинки пострадала от… слез работницы завода, которая не смогла сдержать чувств при прослушивании песни в исполнении </a:t>
            </a:r>
          </a:p>
          <a:p>
            <a:pPr algn="ctr"/>
            <a:r>
              <a:rPr lang="ru-RU" b="1" dirty="0">
                <a:latin typeface="Segoe Script" pitchFamily="34" charset="0"/>
              </a:rPr>
              <a:t>Ивана Козловского. </a:t>
            </a:r>
            <a:br>
              <a:rPr lang="ru-RU" b="1" dirty="0">
                <a:latin typeface="Segoe Script" pitchFamily="34" charset="0"/>
              </a:rPr>
            </a:br>
            <a:r>
              <a:rPr lang="ru-RU" b="1" dirty="0">
                <a:latin typeface="Segoe Script" pitchFamily="34" charset="0"/>
              </a:rPr>
              <a:t>Так что в свет «Темная ночь» вышла только со второй матрицы.</a:t>
            </a:r>
            <a:endParaRPr lang="ru-RU" dirty="0"/>
          </a:p>
        </p:txBody>
      </p:sp>
      <p:pic>
        <p:nvPicPr>
          <p:cNvPr id="9" name="темная ночь.mp3">
            <a:hlinkClick r:id="" action="ppaction://media"/>
          </p:cNvPr>
          <p:cNvPicPr>
            <a:picLocks noRot="1" noChangeAspect="1"/>
          </p:cNvPicPr>
          <p:nvPr>
            <a:audioFile r:link="rId1"/>
          </p:nvPr>
        </p:nvPicPr>
        <p:blipFill>
          <a:blip r:embed="rId6" cstate="print"/>
          <a:stretch>
            <a:fillRect/>
          </a:stretch>
        </p:blipFill>
        <p:spPr>
          <a:xfrm>
            <a:off x="8676456" y="6309320"/>
            <a:ext cx="304800" cy="304800"/>
          </a:xfrm>
          <a:prstGeom prst="rect">
            <a:avLst/>
          </a:prstGeom>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20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39938"/>
                                        </p:tgtEl>
                                        <p:attrNameLst>
                                          <p:attrName>style.visibility</p:attrName>
                                        </p:attrNameLst>
                                      </p:cBhvr>
                                      <p:to>
                                        <p:strVal val="visible"/>
                                      </p:to>
                                    </p:set>
                                    <p:animEffect transition="in" filter="checkerboard(across)">
                                      <p:cBhvr>
                                        <p:cTn id="13" dur="2000"/>
                                        <p:tgtEl>
                                          <p:spTgt spid="3993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0"/>
                                        <p:tgtEl>
                                          <p:spTgt spid="8"/>
                                        </p:tgtEl>
                                      </p:cBhvr>
                                    </p:animEffect>
                                  </p:childTnLst>
                                </p:cTn>
                              </p:par>
                              <p:par>
                                <p:cTn id="17" presetID="5" presetClass="entr" presetSubtype="10" fill="hold" nodeType="withEffect">
                                  <p:stCondLst>
                                    <p:cond delay="0"/>
                                  </p:stCondLst>
                                  <p:childTnLst>
                                    <p:set>
                                      <p:cBhvr>
                                        <p:cTn id="18" dur="1" fill="hold">
                                          <p:stCondLst>
                                            <p:cond delay="0"/>
                                          </p:stCondLst>
                                        </p:cTn>
                                        <p:tgtEl>
                                          <p:spTgt spid="39940"/>
                                        </p:tgtEl>
                                        <p:attrNameLst>
                                          <p:attrName>style.visibility</p:attrName>
                                        </p:attrNameLst>
                                      </p:cBhvr>
                                      <p:to>
                                        <p:strVal val="visible"/>
                                      </p:to>
                                    </p:set>
                                    <p:animEffect transition="in" filter="checkerboard(across)">
                                      <p:cBhvr>
                                        <p:cTn id="19"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«Случайный вальс»</a:t>
            </a:r>
            <a:endParaRPr lang="ru-RU" dirty="0"/>
          </a:p>
        </p:txBody>
      </p:sp>
      <p:sp>
        <p:nvSpPr>
          <p:cNvPr id="3" name="Прямоугольник 2"/>
          <p:cNvSpPr/>
          <p:nvPr/>
        </p:nvSpPr>
        <p:spPr>
          <a:xfrm>
            <a:off x="2267744" y="1052737"/>
            <a:ext cx="4752528" cy="4524315"/>
          </a:xfrm>
          <a:prstGeom prst="rect">
            <a:avLst/>
          </a:prstGeom>
        </p:spPr>
        <p:txBody>
          <a:bodyPr wrap="square">
            <a:spAutoFit/>
          </a:bodyPr>
          <a:lstStyle/>
          <a:p>
            <a:pPr algn="ctr"/>
            <a:r>
              <a:rPr lang="ru-RU" b="1" dirty="0">
                <a:latin typeface="Segoe Script" pitchFamily="34" charset="0"/>
              </a:rPr>
              <a:t>Песня «Случайный вальс» была создана в 1943 году композитором Марком Фрадкиным и поэтом Евгением </a:t>
            </a:r>
            <a:r>
              <a:rPr lang="ru-RU" b="1" dirty="0" err="1">
                <a:latin typeface="Segoe Script" pitchFamily="34" charset="0"/>
              </a:rPr>
              <a:t>Долматовским</a:t>
            </a:r>
            <a:r>
              <a:rPr lang="ru-RU" b="1" dirty="0">
                <a:latin typeface="Segoe Script" pitchFamily="34" charset="0"/>
              </a:rPr>
              <a:t> по личному распоряжению Маршала Советского Союза Константина Рокоссовского. Называлась она раньше «Офицерский вальс».</a:t>
            </a:r>
            <a:r>
              <a:rPr lang="ru-RU" dirty="0">
                <a:latin typeface="Segoe Script" pitchFamily="34" charset="0"/>
              </a:rPr>
              <a:t> </a:t>
            </a:r>
            <a:r>
              <a:rPr lang="ru-RU" b="1" dirty="0">
                <a:latin typeface="Segoe Script" pitchFamily="34" charset="0"/>
              </a:rPr>
              <a:t>Эта композиция должна была выполнить настоящую боевую задачу: готовилось наступление на врага в Курском сражении, а немцев надо было убедить в том, что серьезных военных действий не готовится. </a:t>
            </a:r>
          </a:p>
        </p:txBody>
      </p:sp>
      <p:grpSp>
        <p:nvGrpSpPr>
          <p:cNvPr id="4" name="Группа 8"/>
          <p:cNvGrpSpPr>
            <a:grpSpLocks/>
          </p:cNvGrpSpPr>
          <p:nvPr/>
        </p:nvGrpSpPr>
        <p:grpSpPr bwMode="auto">
          <a:xfrm>
            <a:off x="395536" y="1700808"/>
            <a:ext cx="1692275" cy="2528888"/>
            <a:chOff x="7380312" y="3068960"/>
            <a:chExt cx="1691680" cy="2529495"/>
          </a:xfrm>
        </p:grpSpPr>
        <p:pic>
          <p:nvPicPr>
            <p:cNvPr id="5" name="Picture 7" descr="http://er3ed.qrz.ru/dolmatowsky/dolmatowsky4.jpg"/>
            <p:cNvPicPr>
              <a:picLocks noChangeAspect="1" noChangeArrowheads="1"/>
            </p:cNvPicPr>
            <p:nvPr/>
          </p:nvPicPr>
          <p:blipFill>
            <a:blip r:embed="rId3" cstate="print"/>
            <a:srcRect/>
            <a:stretch>
              <a:fillRect/>
            </a:stretch>
          </p:blipFill>
          <p:spPr bwMode="auto">
            <a:xfrm>
              <a:off x="7451725" y="3068960"/>
              <a:ext cx="1499660" cy="1941979"/>
            </a:xfrm>
            <a:prstGeom prst="rect">
              <a:avLst/>
            </a:prstGeom>
            <a:ln>
              <a:noFill/>
            </a:ln>
            <a:effectLst>
              <a:outerShdw blurRad="292100" dist="139700" dir="2700000" algn="tl" rotWithShape="0">
                <a:srgbClr val="333333">
                  <a:alpha val="65000"/>
                </a:srgbClr>
              </a:outerShdw>
            </a:effectLst>
          </p:spPr>
        </p:pic>
        <p:sp>
          <p:nvSpPr>
            <p:cNvPr id="6" name="Прямоугольник 7"/>
            <p:cNvSpPr>
              <a:spLocks noChangeArrowheads="1"/>
            </p:cNvSpPr>
            <p:nvPr/>
          </p:nvSpPr>
          <p:spPr bwMode="auto">
            <a:xfrm>
              <a:off x="7380312" y="5013680"/>
              <a:ext cx="1691680" cy="584775"/>
            </a:xfrm>
            <a:prstGeom prst="rect">
              <a:avLst/>
            </a:prstGeom>
            <a:noFill/>
            <a:ln w="9525">
              <a:noFill/>
              <a:miter lim="800000"/>
              <a:headEnd/>
              <a:tailEnd/>
            </a:ln>
          </p:spPr>
          <p:txBody>
            <a:bodyPr>
              <a:spAutoFit/>
            </a:bodyPr>
            <a:lstStyle/>
            <a:p>
              <a:pPr algn="ctr"/>
              <a:r>
                <a:rPr lang="ru-RU" sz="1600" b="1" dirty="0"/>
                <a:t>Евгений</a:t>
              </a:r>
            </a:p>
            <a:p>
              <a:pPr algn="ctr"/>
              <a:r>
                <a:rPr lang="ru-RU" sz="1600" b="1" dirty="0" err="1"/>
                <a:t>Долматовский</a:t>
              </a:r>
              <a:r>
                <a:rPr lang="ru-RU" sz="1600" b="1" dirty="0"/>
                <a:t> </a:t>
              </a:r>
            </a:p>
          </p:txBody>
        </p:sp>
      </p:grpSp>
      <p:grpSp>
        <p:nvGrpSpPr>
          <p:cNvPr id="7" name="Группа 10"/>
          <p:cNvGrpSpPr>
            <a:grpSpLocks/>
          </p:cNvGrpSpPr>
          <p:nvPr/>
        </p:nvGrpSpPr>
        <p:grpSpPr bwMode="auto">
          <a:xfrm>
            <a:off x="7380312" y="692696"/>
            <a:ext cx="1441450" cy="2384425"/>
            <a:chOff x="7452320" y="336849"/>
            <a:chExt cx="1512168" cy="2524837"/>
          </a:xfrm>
        </p:grpSpPr>
        <p:pic>
          <p:nvPicPr>
            <p:cNvPr id="8" name="Picture 5" descr="http://img0.liveinternet.ru/images/attach/c/1/58/626/58626484_Fradkin_.jpg"/>
            <p:cNvPicPr>
              <a:picLocks noChangeAspect="1" noChangeArrowheads="1"/>
            </p:cNvPicPr>
            <p:nvPr/>
          </p:nvPicPr>
          <p:blipFill>
            <a:blip r:embed="rId4" cstate="print"/>
            <a:srcRect/>
            <a:stretch>
              <a:fillRect/>
            </a:stretch>
          </p:blipFill>
          <p:spPr bwMode="auto">
            <a:xfrm>
              <a:off x="7452320" y="336849"/>
              <a:ext cx="1440557" cy="1966751"/>
            </a:xfrm>
            <a:prstGeom prst="rect">
              <a:avLst/>
            </a:prstGeom>
            <a:ln>
              <a:noFill/>
            </a:ln>
            <a:effectLst>
              <a:outerShdw blurRad="292100" dist="139700" dir="2700000" algn="tl" rotWithShape="0">
                <a:srgbClr val="333333">
                  <a:alpha val="65000"/>
                </a:srgbClr>
              </a:outerShdw>
            </a:effectLst>
          </p:spPr>
        </p:pic>
        <p:sp>
          <p:nvSpPr>
            <p:cNvPr id="9" name="Прямоугольник 4"/>
            <p:cNvSpPr>
              <a:spLocks noChangeArrowheads="1"/>
            </p:cNvSpPr>
            <p:nvPr/>
          </p:nvSpPr>
          <p:spPr bwMode="auto">
            <a:xfrm>
              <a:off x="7452320" y="2276911"/>
              <a:ext cx="1512168" cy="584775"/>
            </a:xfrm>
            <a:prstGeom prst="rect">
              <a:avLst/>
            </a:prstGeom>
            <a:noFill/>
            <a:ln w="9525">
              <a:noFill/>
              <a:miter lim="800000"/>
              <a:headEnd/>
              <a:tailEnd/>
            </a:ln>
          </p:spPr>
          <p:txBody>
            <a:bodyPr>
              <a:spAutoFit/>
            </a:bodyPr>
            <a:lstStyle/>
            <a:p>
              <a:pPr algn="ctr"/>
              <a:r>
                <a:rPr lang="ru-RU" sz="1600" b="1"/>
                <a:t>Марк</a:t>
              </a:r>
            </a:p>
            <a:p>
              <a:pPr algn="ctr"/>
              <a:r>
                <a:rPr lang="ru-RU" sz="1600" b="1"/>
                <a:t> Фрадкина</a:t>
              </a:r>
              <a:endParaRPr lang="ru-RU" sz="1600"/>
            </a:p>
          </p:txBody>
        </p:sp>
      </p:grpSp>
      <p:grpSp>
        <p:nvGrpSpPr>
          <p:cNvPr id="11" name="Группа 5"/>
          <p:cNvGrpSpPr>
            <a:grpSpLocks/>
          </p:cNvGrpSpPr>
          <p:nvPr/>
        </p:nvGrpSpPr>
        <p:grpSpPr bwMode="auto">
          <a:xfrm>
            <a:off x="7308304" y="3429000"/>
            <a:ext cx="1573212" cy="2590800"/>
            <a:chOff x="7177318" y="404665"/>
            <a:chExt cx="2003157" cy="3122948"/>
          </a:xfrm>
        </p:grpSpPr>
        <p:pic>
          <p:nvPicPr>
            <p:cNvPr id="12" name="Picture 5" descr="http://classic-ivanovo.ru/gallery/72-0-1761.jpg"/>
            <p:cNvPicPr>
              <a:picLocks noChangeAspect="1" noChangeArrowheads="1"/>
            </p:cNvPicPr>
            <p:nvPr/>
          </p:nvPicPr>
          <p:blipFill>
            <a:blip r:embed="rId5" cstate="print"/>
            <a:srcRect/>
            <a:stretch>
              <a:fillRect/>
            </a:stretch>
          </p:blipFill>
          <p:spPr bwMode="auto">
            <a:xfrm>
              <a:off x="7434029" y="404665"/>
              <a:ext cx="1530162" cy="1944188"/>
            </a:xfrm>
            <a:prstGeom prst="rect">
              <a:avLst/>
            </a:prstGeom>
            <a:ln>
              <a:noFill/>
            </a:ln>
            <a:effectLst>
              <a:outerShdw blurRad="292100" dist="139700" dir="2700000" algn="tl" rotWithShape="0">
                <a:srgbClr val="333333">
                  <a:alpha val="65000"/>
                </a:srgbClr>
              </a:outerShdw>
            </a:effectLst>
          </p:spPr>
        </p:pic>
        <p:sp>
          <p:nvSpPr>
            <p:cNvPr id="13" name="Прямоугольник 4"/>
            <p:cNvSpPr>
              <a:spLocks noChangeArrowheads="1"/>
            </p:cNvSpPr>
            <p:nvPr/>
          </p:nvSpPr>
          <p:spPr bwMode="auto">
            <a:xfrm>
              <a:off x="7177318" y="2525995"/>
              <a:ext cx="2003157" cy="1001618"/>
            </a:xfrm>
            <a:prstGeom prst="rect">
              <a:avLst/>
            </a:prstGeom>
            <a:noFill/>
            <a:ln w="9525">
              <a:noFill/>
              <a:miter lim="800000"/>
              <a:headEnd/>
              <a:tailEnd/>
            </a:ln>
          </p:spPr>
          <p:txBody>
            <a:bodyPr wrap="none">
              <a:spAutoFit/>
            </a:bodyPr>
            <a:lstStyle/>
            <a:p>
              <a:pPr algn="ctr"/>
              <a:r>
                <a:rPr lang="ru-RU" sz="1600" b="1"/>
                <a:t>Константин</a:t>
              </a:r>
            </a:p>
            <a:p>
              <a:pPr algn="ctr"/>
              <a:r>
                <a:rPr lang="ru-RU" sz="1600" b="1"/>
                <a:t>Константинович</a:t>
              </a:r>
            </a:p>
            <a:p>
              <a:pPr algn="ctr"/>
              <a:r>
                <a:rPr lang="ru-RU" sz="1600" b="1"/>
                <a:t>Рокоссовский</a:t>
              </a:r>
              <a:endParaRPr lang="ru-RU" sz="1600"/>
            </a:p>
          </p:txBody>
        </p:sp>
      </p:grpSp>
      <p:pic>
        <p:nvPicPr>
          <p:cNvPr id="14" name="Picture 5"/>
          <p:cNvPicPr>
            <a:picLocks noChangeAspect="1" noChangeArrowheads="1"/>
          </p:cNvPicPr>
          <p:nvPr/>
        </p:nvPicPr>
        <p:blipFill>
          <a:blip r:embed="rId6" cstate="print"/>
          <a:srcRect l="-4199" b="9129"/>
          <a:stretch>
            <a:fillRect/>
          </a:stretch>
        </p:blipFill>
        <p:spPr bwMode="auto">
          <a:xfrm>
            <a:off x="251520" y="5373216"/>
            <a:ext cx="2021202" cy="1152000"/>
          </a:xfrm>
          <a:prstGeom prst="rect">
            <a:avLst/>
          </a:prstGeom>
          <a:noFill/>
          <a:ln w="9525">
            <a:noFill/>
            <a:miter lim="800000"/>
            <a:headEnd/>
            <a:tailEnd/>
          </a:ln>
          <a:effectLst/>
        </p:spPr>
      </p:pic>
      <p:pic>
        <p:nvPicPr>
          <p:cNvPr id="15" name="случайный вальс.mp3">
            <a:hlinkClick r:id="" action="ppaction://media"/>
          </p:cNvPr>
          <p:cNvPicPr>
            <a:picLocks noRot="1" noChangeAspect="1"/>
          </p:cNvPicPr>
          <p:nvPr>
            <a:audioFile r:link="rId1"/>
          </p:nvPr>
        </p:nvPicPr>
        <p:blipFill>
          <a:blip r:embed="rId7" cstate="print"/>
          <a:stretch>
            <a:fillRect/>
          </a:stretch>
        </p:blipFill>
        <p:spPr>
          <a:xfrm>
            <a:off x="6876256" y="6381328"/>
            <a:ext cx="304800" cy="304800"/>
          </a:xfrm>
          <a:prstGeom prst="rect">
            <a:avLst/>
          </a:prstGeom>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500"/>
                            </p:stCondLst>
                            <p:childTnLst>
                              <p:par>
                                <p:cTn id="12" presetID="1" presetClass="mediacall" presetSubtype="0" fill="hold" nodeType="afterEffect">
                                  <p:stCondLst>
                                    <p:cond delay="0"/>
                                  </p:stCondLst>
                                  <p:childTnLst>
                                    <p:cmd type="call" cmd="playFrom(0.0)">
                                      <p:cBhvr>
                                        <p:cTn id="13" dur="1" fill="hold"/>
                                        <p:tgtEl>
                                          <p:spTgt spid="15"/>
                                        </p:tgtEl>
                                      </p:cBhvr>
                                    </p:cmd>
                                  </p:childTnLst>
                                </p:cTn>
                              </p:par>
                              <p:par>
                                <p:cTn id="14" presetID="5"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10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2000"/>
                                        <p:tgtEl>
                                          <p:spTgt spid="1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0"/>
                                        <p:tgtEl>
                                          <p:spTgt spid="3"/>
                                        </p:tgtEl>
                                      </p:cBhvr>
                                    </p:animEffect>
                                  </p:childTnLst>
                                </p:cTn>
                              </p:par>
                              <p:par>
                                <p:cTn id="23" presetID="18" presetClass="entr" presetSubtype="12"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3000"/>
                                        <p:tgtEl>
                                          <p:spTgt spid="4"/>
                                        </p:tgtEl>
                                      </p:cBhvr>
                                    </p:animEffect>
                                  </p:childTnLst>
                                </p:cTn>
                              </p:par>
                              <p:par>
                                <p:cTn id="26" presetID="18" presetClass="entr" presetSubtype="3"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upRight)">
                                      <p:cBhvr>
                                        <p:cTn id="28" dur="3000"/>
                                        <p:tgtEl>
                                          <p:spTgt spid="7"/>
                                        </p:tgtEl>
                                      </p:cBhvr>
                                    </p:animEffect>
                                  </p:childTnLst>
                                </p:cTn>
                              </p:par>
                              <p:par>
                                <p:cTn id="29" presetID="18" presetClass="entr" presetSubtype="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Right)">
                                      <p:cBhvr>
                                        <p:cTn id="3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1000" numSld="2" showWhenStopped="0">
                <p:cTn id="32"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mp;Scy;&amp;mcy;&amp;ocy;&amp;tcy;&amp;rcy;&amp;iecy;&amp;tcy;&amp;softcy;: &amp;Kcy;&amp;acy;&amp;rcy;&amp;acy;&amp;ocy;&amp;kcy;&amp;iecy;. &amp;Vcy;&amp;ocy;&amp;iecy;&amp;ncy;&amp;ncy;&amp;ycy;&amp;iecy; &amp;pcy;&amp;iecy;&amp;scy;&amp;ncy;&amp;icy; - &amp;Mcy;&amp;acy;&amp;jcy;&amp;scy;&amp;kcy;&amp;icy;&amp;jcy; &amp;vcy;&amp;acy;&amp;lcy;&amp;softcy;&amp;scy; - &amp;Tcy;&amp;acy;&amp;jcy;&amp;ncy;&amp;ycy; &amp;icy; &amp;zcy;&amp;acy;&amp;gcy;&amp;acy;&amp;dcy;&amp;kcy;&amp;icy; &amp;vcy;&amp;scy;&amp;iecy;&amp;lcy;&amp;iecy;&amp;ncy;&amp;ncy;&amp;ocy;&amp;jcy;"/>
          <p:cNvPicPr>
            <a:picLocks noChangeAspect="1" noChangeArrowheads="1"/>
          </p:cNvPicPr>
          <p:nvPr/>
        </p:nvPicPr>
        <p:blipFill>
          <a:blip r:embed="rId4" cstate="print"/>
          <a:srcRect b="17910"/>
          <a:stretch>
            <a:fillRect/>
          </a:stretch>
        </p:blipFill>
        <p:spPr bwMode="auto">
          <a:xfrm>
            <a:off x="3600000" y="3528000"/>
            <a:ext cx="5439158" cy="3222870"/>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p:spPr>
      </p:pic>
      <p:pic>
        <p:nvPicPr>
          <p:cNvPr id="43012" name="Picture 4" descr="taniulya &amp;Vcy;&amp;iecy;&amp;lcy;&amp;icy;&amp;kcy;&amp;acy;&amp;yacy; &amp;Ocy;&amp;tcy;&amp;iecy;&amp;chcy;&amp;iecy;&amp;scy;&amp;tcy;&amp;vcy;&amp;iecy;&amp;ncy;&amp;ncy;&amp;acy;&amp;yacy;. &amp;CHcy;&amp;acy;&amp;scy;&amp;tcy;&amp;softcy; 1"/>
          <p:cNvPicPr>
            <a:picLocks noChangeAspect="1" noChangeArrowheads="1"/>
          </p:cNvPicPr>
          <p:nvPr/>
        </p:nvPicPr>
        <p:blipFill>
          <a:blip r:embed="rId5" cstate="print"/>
          <a:srcRect/>
          <a:stretch>
            <a:fillRect/>
          </a:stretch>
        </p:blipFill>
        <p:spPr bwMode="auto">
          <a:xfrm>
            <a:off x="4499992" y="188640"/>
            <a:ext cx="4390554" cy="3024000"/>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p:spPr>
      </p:pic>
      <p:pic>
        <p:nvPicPr>
          <p:cNvPr id="43014" name="Picture 6" descr="&amp;Vcy;&amp;Rcy;&amp;Tcy;&amp;Ucy;-&amp;Vcy;&amp;Vcy;&amp;Kcy;&amp;Ucy;&amp;Rcy;&amp;Ecy; Forums-viewtopic-&amp;Vcy;&amp;tcy;&amp;ocy;&amp;rcy;&amp;acy;&amp;yacy; &amp;scy;&amp;tcy;&amp;rcy;&amp;acy;&amp;ncy;&amp;icy;&amp;tscy;&amp;acy; &amp;Ecy;&amp;lcy;&amp;ocy;&amp;chcy;&amp;kcy;&amp;icy;"/>
          <p:cNvPicPr>
            <a:picLocks noChangeAspect="1" noChangeArrowheads="1"/>
          </p:cNvPicPr>
          <p:nvPr/>
        </p:nvPicPr>
        <p:blipFill>
          <a:blip r:embed="rId6" cstate="print"/>
          <a:srcRect t="15945"/>
          <a:stretch>
            <a:fillRect/>
          </a:stretch>
        </p:blipFill>
        <p:spPr bwMode="auto">
          <a:xfrm>
            <a:off x="180000" y="3060000"/>
            <a:ext cx="3153600" cy="3631150"/>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p:spPr>
      </p:pic>
      <p:pic>
        <p:nvPicPr>
          <p:cNvPr id="43016" name="Picture 8" descr="&amp;Pcy;&amp;lcy;&amp;iecy;&amp;jcy;&amp;kcy;&amp;acy;&amp;scy;&amp;tcy; &quot;&amp;Scy;&amp;Lcy;&amp;Ucy;&amp;CHcy;&amp;Acy;&amp;Jcy;&amp;Ncy;&amp;Ycy;&amp;Jcy; &amp;Vcy;&amp;Acy;&amp;Lcy;&amp;SOFTcy;&amp;Scy;&quot;"/>
          <p:cNvPicPr>
            <a:picLocks noChangeAspect="1" noChangeArrowheads="1"/>
          </p:cNvPicPr>
          <p:nvPr/>
        </p:nvPicPr>
        <p:blipFill>
          <a:blip r:embed="rId7" cstate="print"/>
          <a:srcRect/>
          <a:stretch>
            <a:fillRect/>
          </a:stretch>
        </p:blipFill>
        <p:spPr bwMode="auto">
          <a:xfrm>
            <a:off x="108000" y="180000"/>
            <a:ext cx="4260372" cy="2772000"/>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p:spPr>
      </p:pic>
      <p:pic>
        <p:nvPicPr>
          <p:cNvPr id="20" name="случайный вальс.mp3">
            <a:hlinkClick r:id="" action="ppaction://media"/>
          </p:cNvPr>
          <p:cNvPicPr>
            <a:picLocks noRot="1" noChangeAspect="1"/>
          </p:cNvPicPr>
          <p:nvPr>
            <a:audioFile r:link="rId1"/>
          </p:nvPr>
        </p:nvPicPr>
        <p:blipFill>
          <a:blip r:embed="rId8" cstate="print"/>
          <a:stretch>
            <a:fillRect/>
          </a:stretch>
        </p:blipFill>
        <p:spPr>
          <a:xfrm>
            <a:off x="8604448" y="6237312"/>
            <a:ext cx="304800" cy="304800"/>
          </a:xfrm>
          <a:prstGeom prst="rect">
            <a:avLst/>
          </a:prstGeom>
        </p:spPr>
      </p:pic>
      <p:pic>
        <p:nvPicPr>
          <p:cNvPr id="24580" name="Picture 4" descr="&amp;Gcy;&amp;ocy;&amp;bcy;&amp;ocy;&amp;zcy;&amp;ocy;&amp;vcy; &amp;chcy;&amp;ucy;&amp;tcy;&amp;softcy; &amp;ncy;&amp;iecy; &amp;zcy;&amp;acy;&amp;bcy;&amp;rcy;&amp;acy;&amp;lcy; &amp;scy;&amp;ycy;&amp;ncy;&amp;acy; &amp;ucy; &amp;Acy;&amp;lcy;&amp;icy;&amp;acy;&amp;ncy;&amp;ycy; - &amp;scy;&amp;tcy;&amp;rcy;. 3 - &amp;Dcy;&amp;ocy;&amp;mcy; 2 &amp;scy;&amp;lcy;&amp;ucy;&amp;khcy;&amp;icy;"/>
          <p:cNvPicPr>
            <a:picLocks noChangeAspect="1" noChangeArrowheads="1" noCrop="1"/>
          </p:cNvPicPr>
          <p:nvPr/>
        </p:nvPicPr>
        <p:blipFill>
          <a:blip r:embed="rId9" cstate="print"/>
          <a:srcRect/>
          <a:stretch>
            <a:fillRect/>
          </a:stretch>
        </p:blipFill>
        <p:spPr bwMode="auto">
          <a:xfrm>
            <a:off x="2843808" y="2276872"/>
            <a:ext cx="2544000" cy="1908000"/>
          </a:xfrm>
          <a:prstGeom prst="rect">
            <a:avLst/>
          </a:prstGeom>
          <a:noFill/>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with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strips(upLeft)">
                                      <p:cBhvr>
                                        <p:cTn id="7" dur="2000"/>
                                        <p:tgtEl>
                                          <p:spTgt spid="43016"/>
                                        </p:tgtEl>
                                      </p:cBhvr>
                                    </p:animEffect>
                                  </p:childTnLst>
                                </p:cTn>
                              </p:par>
                              <p:par>
                                <p:cTn id="8" presetID="18" presetClass="entr" presetSubtype="3" fill="hold" nodeType="withEffect">
                                  <p:stCondLst>
                                    <p:cond delay="0"/>
                                  </p:stCondLst>
                                  <p:childTnLst>
                                    <p:set>
                                      <p:cBhvr>
                                        <p:cTn id="9" dur="1" fill="hold">
                                          <p:stCondLst>
                                            <p:cond delay="0"/>
                                          </p:stCondLst>
                                        </p:cTn>
                                        <p:tgtEl>
                                          <p:spTgt spid="43012"/>
                                        </p:tgtEl>
                                        <p:attrNameLst>
                                          <p:attrName>style.visibility</p:attrName>
                                        </p:attrNameLst>
                                      </p:cBhvr>
                                      <p:to>
                                        <p:strVal val="visible"/>
                                      </p:to>
                                    </p:set>
                                    <p:animEffect transition="in" filter="strips(upRight)">
                                      <p:cBhvr>
                                        <p:cTn id="10" dur="2000"/>
                                        <p:tgtEl>
                                          <p:spTgt spid="43012"/>
                                        </p:tgtEl>
                                      </p:cBhvr>
                                    </p:animEffect>
                                  </p:childTnLst>
                                </p:cTn>
                              </p:par>
                              <p:par>
                                <p:cTn id="11" presetID="18" presetClass="entr" presetSubtype="12" fill="hold" nodeType="withEffect">
                                  <p:stCondLst>
                                    <p:cond delay="0"/>
                                  </p:stCondLst>
                                  <p:childTnLst>
                                    <p:set>
                                      <p:cBhvr>
                                        <p:cTn id="12" dur="1" fill="hold">
                                          <p:stCondLst>
                                            <p:cond delay="0"/>
                                          </p:stCondLst>
                                        </p:cTn>
                                        <p:tgtEl>
                                          <p:spTgt spid="43014"/>
                                        </p:tgtEl>
                                        <p:attrNameLst>
                                          <p:attrName>style.visibility</p:attrName>
                                        </p:attrNameLst>
                                      </p:cBhvr>
                                      <p:to>
                                        <p:strVal val="visible"/>
                                      </p:to>
                                    </p:set>
                                    <p:animEffect transition="in" filter="strips(downLeft)">
                                      <p:cBhvr>
                                        <p:cTn id="13" dur="1000"/>
                                        <p:tgtEl>
                                          <p:spTgt spid="43014"/>
                                        </p:tgtEl>
                                      </p:cBhvr>
                                    </p:animEffect>
                                  </p:childTnLst>
                                </p:cTn>
                              </p:par>
                              <p:par>
                                <p:cTn id="14" presetID="18" presetClass="entr" presetSubtype="6" fill="hold" nodeType="withEffect">
                                  <p:stCondLst>
                                    <p:cond delay="0"/>
                                  </p:stCondLst>
                                  <p:childTnLst>
                                    <p:set>
                                      <p:cBhvr>
                                        <p:cTn id="15" dur="1" fill="hold">
                                          <p:stCondLst>
                                            <p:cond delay="0"/>
                                          </p:stCondLst>
                                        </p:cTn>
                                        <p:tgtEl>
                                          <p:spTgt spid="43010"/>
                                        </p:tgtEl>
                                        <p:attrNameLst>
                                          <p:attrName>style.visibility</p:attrName>
                                        </p:attrNameLst>
                                      </p:cBhvr>
                                      <p:to>
                                        <p:strVal val="visible"/>
                                      </p:to>
                                    </p:set>
                                    <p:animEffect transition="in" filter="strips(downRight)">
                                      <p:cBhvr>
                                        <p:cTn id="16" dur="2000"/>
                                        <p:tgtEl>
                                          <p:spTgt spid="43010"/>
                                        </p:tgtEl>
                                      </p:cBhvr>
                                    </p:animEffect>
                                  </p:childTnLst>
                                </p:cTn>
                              </p:par>
                              <p:par>
                                <p:cTn id="17" presetID="5" presetClass="entr" presetSubtype="10" fill="hold" nodeType="withEffect">
                                  <p:stCondLst>
                                    <p:cond delay="0"/>
                                  </p:stCondLst>
                                  <p:childTnLst>
                                    <p:set>
                                      <p:cBhvr>
                                        <p:cTn id="18" dur="1" fill="hold">
                                          <p:stCondLst>
                                            <p:cond delay="0"/>
                                          </p:stCondLst>
                                        </p:cTn>
                                        <p:tgtEl>
                                          <p:spTgt spid="24580"/>
                                        </p:tgtEl>
                                        <p:attrNameLst>
                                          <p:attrName>style.visibility</p:attrName>
                                        </p:attrNameLst>
                                      </p:cBhvr>
                                      <p:to>
                                        <p:strVal val="visible"/>
                                      </p:to>
                                    </p:set>
                                    <p:animEffect transition="in" filter="checkerboard(across)">
                                      <p:cBhvr>
                                        <p:cTn id="19"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80728"/>
            <a:ext cx="3816424" cy="2736304"/>
          </a:xfrm>
        </p:spPr>
        <p:txBody>
          <a:bodyPr>
            <a:normAutofit fontScale="90000"/>
          </a:bodyPr>
          <a:lstStyle/>
          <a:p>
            <a:r>
              <a:rPr lang="ru-RU" sz="2000" b="1" dirty="0">
                <a:latin typeface="Segoe Script" pitchFamily="34" charset="0"/>
              </a:rPr>
              <a:t/>
            </a:r>
            <a:br>
              <a:rPr lang="ru-RU" sz="2000" b="1" dirty="0">
                <a:latin typeface="Segoe Script" pitchFamily="34" charset="0"/>
              </a:rPr>
            </a:br>
            <a:r>
              <a:rPr lang="ru-RU" sz="1800" b="1" dirty="0">
                <a:latin typeface="Segoe Script" pitchFamily="34" charset="0"/>
              </a:rPr>
              <a:t>1943 год. Город Орёл.</a:t>
            </a:r>
            <a:br>
              <a:rPr lang="ru-RU" sz="1800" b="1" dirty="0">
                <a:latin typeface="Segoe Script" pitchFamily="34" charset="0"/>
              </a:rPr>
            </a:br>
            <a:r>
              <a:rPr lang="ru-RU" sz="1800" b="1" dirty="0">
                <a:latin typeface="Segoe Script" pitchFamily="34" charset="0"/>
              </a:rPr>
              <a:t> Над развалинами города несётся песня. </a:t>
            </a:r>
            <a:br>
              <a:rPr lang="ru-RU" sz="1800" b="1" dirty="0">
                <a:latin typeface="Segoe Script" pitchFamily="34" charset="0"/>
              </a:rPr>
            </a:br>
            <a:r>
              <a:rPr lang="ru-RU" sz="1800" b="1" dirty="0">
                <a:latin typeface="Segoe Script" pitchFamily="34" charset="0"/>
              </a:rPr>
              <a:t>Знакомый всем голос Клавдии </a:t>
            </a:r>
            <a:r>
              <a:rPr lang="ru-RU" sz="1800" b="1" dirty="0" err="1">
                <a:latin typeface="Segoe Script" pitchFamily="34" charset="0"/>
              </a:rPr>
              <a:t>Шульженко</a:t>
            </a:r>
            <a:r>
              <a:rPr lang="ru-RU" sz="1800" b="1" dirty="0">
                <a:latin typeface="Segoe Script" pitchFamily="34" charset="0"/>
              </a:rPr>
              <a:t> поёт: </a:t>
            </a:r>
            <a:br>
              <a:rPr lang="ru-RU" sz="1800" b="1" dirty="0">
                <a:latin typeface="Segoe Script" pitchFamily="34" charset="0"/>
              </a:rPr>
            </a:br>
            <a:r>
              <a:rPr lang="ru-RU" sz="1800" b="1" dirty="0">
                <a:solidFill>
                  <a:srgbClr val="800000"/>
                </a:solidFill>
                <a:latin typeface="Segoe Script" pitchFamily="34" charset="0"/>
              </a:rPr>
              <a:t>“Строчи пулемётчик за синий платочек, </a:t>
            </a:r>
            <a:br>
              <a:rPr lang="ru-RU" sz="1800" b="1" dirty="0">
                <a:solidFill>
                  <a:srgbClr val="800000"/>
                </a:solidFill>
                <a:latin typeface="Segoe Script" pitchFamily="34" charset="0"/>
              </a:rPr>
            </a:br>
            <a:r>
              <a:rPr lang="ru-RU" sz="1800" b="1" dirty="0">
                <a:solidFill>
                  <a:srgbClr val="800000"/>
                </a:solidFill>
                <a:latin typeface="Segoe Script" pitchFamily="34" charset="0"/>
              </a:rPr>
              <a:t>что был на плечах дорогих…”</a:t>
            </a:r>
            <a:r>
              <a:rPr lang="ru-RU" sz="2000" b="1" dirty="0">
                <a:latin typeface="Segoe Script" pitchFamily="34" charset="0"/>
              </a:rPr>
              <a:t/>
            </a:r>
            <a:br>
              <a:rPr lang="ru-RU" sz="2000" b="1" dirty="0">
                <a:latin typeface="Segoe Script" pitchFamily="34" charset="0"/>
              </a:rPr>
            </a:br>
            <a:endParaRPr lang="ru-RU" sz="2000" b="1" dirty="0">
              <a:latin typeface="Segoe Script" pitchFamily="34" charset="0"/>
            </a:endParaRPr>
          </a:p>
        </p:txBody>
      </p:sp>
      <p:pic>
        <p:nvPicPr>
          <p:cNvPr id="4" name="Picture 6"/>
          <p:cNvPicPr>
            <a:picLocks noChangeAspect="1" noChangeArrowheads="1"/>
          </p:cNvPicPr>
          <p:nvPr/>
        </p:nvPicPr>
        <p:blipFill>
          <a:blip r:embed="rId4" cstate="print"/>
          <a:srcRect/>
          <a:stretch>
            <a:fillRect/>
          </a:stretch>
        </p:blipFill>
        <p:spPr bwMode="auto">
          <a:xfrm>
            <a:off x="467544" y="3501008"/>
            <a:ext cx="2914650" cy="3124200"/>
          </a:xfrm>
          <a:prstGeom prst="rect">
            <a:avLst/>
          </a:prstGeom>
          <a:noFill/>
          <a:ln w="9525">
            <a:noFill/>
            <a:miter lim="800000"/>
            <a:headEnd/>
            <a:tailEnd/>
          </a:ln>
        </p:spPr>
      </p:pic>
      <p:sp>
        <p:nvSpPr>
          <p:cNvPr id="7" name="Прямоугольник 6"/>
          <p:cNvSpPr/>
          <p:nvPr/>
        </p:nvSpPr>
        <p:spPr>
          <a:xfrm>
            <a:off x="2411760" y="116632"/>
            <a:ext cx="4824536" cy="646331"/>
          </a:xfrm>
          <a:prstGeom prst="rect">
            <a:avLst/>
          </a:prstGeom>
        </p:spPr>
        <p:txBody>
          <a:bodyPr wrap="square">
            <a:spAutoFit/>
          </a:bodyPr>
          <a:lstStyle/>
          <a:p>
            <a:pPr algn="ctr"/>
            <a:r>
              <a:rPr lang="ru-RU" sz="3600" kern="10" dirty="0">
                <a:ln w="19050">
                  <a:solidFill>
                    <a:srgbClr val="99CCFF"/>
                  </a:solidFill>
                  <a:round/>
                  <a:headEnd/>
                  <a:tailEnd/>
                </a:ln>
                <a:solidFill>
                  <a:srgbClr val="800000"/>
                </a:solidFill>
                <a:effectLst>
                  <a:outerShdw dist="35921" dir="2700000" algn="ctr" rotWithShape="0">
                    <a:srgbClr val="990000"/>
                  </a:outerShdw>
                </a:effectLst>
                <a:latin typeface="Impact"/>
              </a:rPr>
              <a:t>«Синий платочек»</a:t>
            </a:r>
            <a:endParaRPr lang="ru-RU" dirty="0"/>
          </a:p>
        </p:txBody>
      </p:sp>
      <p:sp>
        <p:nvSpPr>
          <p:cNvPr id="8" name="Прямоугольник 7"/>
          <p:cNvSpPr/>
          <p:nvPr/>
        </p:nvSpPr>
        <p:spPr>
          <a:xfrm>
            <a:off x="827584" y="764704"/>
            <a:ext cx="8136904" cy="369332"/>
          </a:xfrm>
          <a:prstGeom prst="rect">
            <a:avLst/>
          </a:prstGeom>
        </p:spPr>
        <p:txBody>
          <a:bodyPr wrap="square">
            <a:spAutoFit/>
          </a:bodyPr>
          <a:lstStyle/>
          <a:p>
            <a:r>
              <a:rPr lang="ru-RU" b="1" dirty="0"/>
              <a:t>Слова Якова Галицкого и Михаила Максимова        Музыка Ежи </a:t>
            </a:r>
            <a:r>
              <a:rPr lang="ru-RU" b="1" dirty="0" err="1"/>
              <a:t>Петерсбурского</a:t>
            </a:r>
            <a:endParaRPr lang="ru-RU" b="1" dirty="0"/>
          </a:p>
        </p:txBody>
      </p:sp>
      <p:sp>
        <p:nvSpPr>
          <p:cNvPr id="9" name="Прямоугольник 8"/>
          <p:cNvSpPr/>
          <p:nvPr/>
        </p:nvSpPr>
        <p:spPr>
          <a:xfrm>
            <a:off x="3923928" y="1196752"/>
            <a:ext cx="5040560" cy="5355312"/>
          </a:xfrm>
          <a:prstGeom prst="rect">
            <a:avLst/>
          </a:prstGeom>
        </p:spPr>
        <p:txBody>
          <a:bodyPr wrap="square">
            <a:spAutoFit/>
          </a:bodyPr>
          <a:lstStyle/>
          <a:p>
            <a:pPr algn="just"/>
            <a:r>
              <a:rPr lang="ru-RU" b="1" dirty="0">
                <a:latin typeface="Segoe Script" pitchFamily="34" charset="0"/>
              </a:rPr>
              <a:t>Песня «Синий платочек» до войны не получила широкой известности. Наступила Великая Отечественная. Клавдия Ивановна </a:t>
            </a:r>
            <a:r>
              <a:rPr lang="ru-RU" b="1" dirty="0" err="1">
                <a:latin typeface="Segoe Script" pitchFamily="34" charset="0"/>
              </a:rPr>
              <a:t>Шульженко</a:t>
            </a:r>
            <a:r>
              <a:rPr lang="ru-RU" b="1" dirty="0">
                <a:latin typeface="Segoe Script" pitchFamily="34" charset="0"/>
              </a:rPr>
              <a:t> обратилась в газету «В решающий бой!» с просьбой изменить слова песни на более патриотичные. Тогда-то поэт и вставил в текст песни знаменитые слова о пулеметчике. Однако Политуправление посчитало песню «чрезмерно лирической» и выразило свое недовольство по этому поводу. Клавдия </a:t>
            </a:r>
            <a:r>
              <a:rPr lang="ru-RU" b="1" dirty="0" err="1">
                <a:latin typeface="Segoe Script" pitchFamily="34" charset="0"/>
              </a:rPr>
              <a:t>Шульженко</a:t>
            </a:r>
            <a:r>
              <a:rPr lang="ru-RU" b="1" dirty="0">
                <a:latin typeface="Segoe Script" pitchFamily="34" charset="0"/>
              </a:rPr>
              <a:t> перестала петь эту песню, но полюбившийся миллионам советских граждан «Синий платочек» уже навсегда остался в числе лучших военных песен.</a:t>
            </a:r>
          </a:p>
        </p:txBody>
      </p:sp>
      <p:pic>
        <p:nvPicPr>
          <p:cNvPr id="10" name="синий платочек.mp3">
            <a:hlinkClick r:id="" action="ppaction://media"/>
          </p:cNvPr>
          <p:cNvPicPr>
            <a:picLocks noRot="1" noChangeAspect="1"/>
          </p:cNvPicPr>
          <p:nvPr>
            <a:audioFile r:link="rId1"/>
          </p:nvPr>
        </p:nvPicPr>
        <p:blipFill>
          <a:blip r:embed="rId5" cstate="print"/>
          <a:stretch>
            <a:fillRect/>
          </a:stretch>
        </p:blipFill>
        <p:spPr>
          <a:xfrm>
            <a:off x="6876256" y="6381328"/>
            <a:ext cx="304800" cy="304800"/>
          </a:xfrm>
          <a:prstGeom prst="rect">
            <a:avLst/>
          </a:prstGeom>
        </p:spPr>
      </p:pic>
    </p:spTree>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par>
                          <p:cTn id="14" fill="hold">
                            <p:stCondLst>
                              <p:cond delay="240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0"/>
                                        <p:tgtEl>
                                          <p:spTgt spid="2"/>
                                        </p:tgtEl>
                                      </p:cBhvr>
                                    </p:animEffect>
                                  </p:childTnLst>
                                </p:cTn>
                              </p:par>
                              <p:par>
                                <p:cTn id="18" presetID="1" presetClass="mediacall" presetSubtype="0" fill="hold" nodeType="withEffect">
                                  <p:stCondLst>
                                    <p:cond delay="0"/>
                                  </p:stCondLst>
                                  <p:childTnLst>
                                    <p:cmd type="call" cmd="playFrom(0.0)">
                                      <p:cBhvr>
                                        <p:cTn id="19" dur="1" fill="hold"/>
                                        <p:tgtEl>
                                          <p:spTgt spid="10"/>
                                        </p:tgtEl>
                                      </p:cBhvr>
                                    </p:cmd>
                                  </p:childTnLst>
                                </p:cTn>
                              </p:par>
                              <p:par>
                                <p:cTn id="20" presetID="5"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20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1000" showWhenStopped="0">
                <p:cTn id="26"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2"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131840" y="3056959"/>
            <a:ext cx="5832648" cy="33547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«Песня вместе с Отчизной </a:t>
            </a:r>
          </a:p>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пошла на бой.</a:t>
            </a:r>
            <a:endParaRPr kumimoji="0" lang="ru-RU" b="1" i="0" u="none" strike="noStrike" cap="none" normalizeH="0" baseline="0" dirty="0">
              <a:ln>
                <a:noFill/>
              </a:ln>
              <a:solidFill>
                <a:schemeClr val="tx1"/>
              </a:solidFill>
              <a:effectLst/>
              <a:latin typeface="Segoe Script"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  Она стала в строй, на правый</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 фланг – ближе</a:t>
            </a:r>
            <a:r>
              <a:rPr lang="ru-RU" b="1" dirty="0">
                <a:latin typeface="Segoe Script" pitchFamily="34" charset="0"/>
                <a:cs typeface="Arial" pitchFamily="34" charset="0"/>
              </a:rPr>
              <a:t>  </a:t>
            </a: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к запевалам. </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По трудным горестным </a:t>
            </a:r>
            <a:endParaRPr kumimoji="0" lang="ru-RU" b="1" i="0" u="none" strike="noStrike" cap="none" normalizeH="0" baseline="0" dirty="0">
              <a:ln>
                <a:noFill/>
              </a:ln>
              <a:solidFill>
                <a:schemeClr val="tx1"/>
              </a:solidFill>
              <a:effectLst/>
              <a:latin typeface="Segoe Script"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lang="ru-RU" b="1" dirty="0">
                <a:latin typeface="Segoe Script" pitchFamily="34" charset="0"/>
                <a:ea typeface="Times New Roman" pitchFamily="18" charset="0"/>
                <a:cs typeface="Times New Roman" pitchFamily="18" charset="0"/>
              </a:rPr>
              <a:t>д</a:t>
            </a: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орогам  войны прошла с героями песня.</a:t>
            </a:r>
            <a:endParaRPr kumimoji="0" lang="ru-RU" b="1" i="0" u="none" strike="noStrike" cap="none" normalizeH="0" baseline="0" dirty="0">
              <a:ln>
                <a:noFill/>
              </a:ln>
              <a:solidFill>
                <a:schemeClr val="tx1"/>
              </a:solidFill>
              <a:effectLst/>
              <a:latin typeface="Segoe Script"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 Облетев многие страны, она вместе</a:t>
            </a:r>
            <a:endParaRPr kumimoji="0" lang="ru-RU" b="1" i="0" u="none" strike="noStrike" cap="none" normalizeH="0" baseline="0" dirty="0">
              <a:ln>
                <a:noFill/>
              </a:ln>
              <a:solidFill>
                <a:schemeClr val="tx1"/>
              </a:solidFill>
              <a:effectLst/>
              <a:latin typeface="Segoe Script"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 с победителями возвратилась домой – к родным и близким…»</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                                    </a:t>
            </a:r>
            <a:endParaRPr kumimoji="0" lang="ru-RU" b="1" i="0" u="none" strike="noStrike" cap="none" normalizeH="0" baseline="0" dirty="0">
              <a:ln>
                <a:noFill/>
              </a:ln>
              <a:solidFill>
                <a:schemeClr val="tx1"/>
              </a:solidFill>
              <a:effectLst/>
              <a:latin typeface="Segoe Script"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a:ln>
                  <a:noFill/>
                </a:ln>
                <a:solidFill>
                  <a:schemeClr val="tx1"/>
                </a:solidFill>
                <a:effectLst/>
                <a:latin typeface="Segoe Script" pitchFamily="34" charset="0"/>
                <a:ea typeface="Times New Roman" pitchFamily="18" charset="0"/>
                <a:cs typeface="Times New Roman" pitchFamily="18" charset="0"/>
              </a:rPr>
              <a:t>                 </a:t>
            </a:r>
          </a:p>
        </p:txBody>
      </p:sp>
      <p:sp>
        <p:nvSpPr>
          <p:cNvPr id="3" name="Прямоугольник 2"/>
          <p:cNvSpPr/>
          <p:nvPr/>
        </p:nvSpPr>
        <p:spPr>
          <a:xfrm>
            <a:off x="1331640" y="2636912"/>
            <a:ext cx="5256584" cy="369332"/>
          </a:xfrm>
          <a:prstGeom prst="rect">
            <a:avLst/>
          </a:prstGeom>
        </p:spPr>
        <p:txBody>
          <a:bodyPr wrap="square">
            <a:spAutoFit/>
          </a:bodyPr>
          <a:lstStyle/>
          <a:p>
            <a:pPr lvl="0" indent="450850" algn="just" fontAlgn="base">
              <a:spcBef>
                <a:spcPct val="0"/>
              </a:spcBef>
              <a:spcAft>
                <a:spcPct val="0"/>
              </a:spcAft>
            </a:pPr>
            <a:endParaRPr lang="ru-RU" dirty="0">
              <a:solidFill>
                <a:prstClr val="black"/>
              </a:solidFill>
              <a:latin typeface="Arial" pitchFamily="34" charset="0"/>
              <a:cs typeface="Arial" pitchFamily="34" charset="0"/>
            </a:endParaRPr>
          </a:p>
        </p:txBody>
      </p:sp>
      <p:pic>
        <p:nvPicPr>
          <p:cNvPr id="5" name="Рисунок 4" descr="http://refdb.ru/images/1094/2186318/m50505dba.png"/>
          <p:cNvPicPr>
            <a:picLocks noChangeAspect="1"/>
          </p:cNvPicPr>
          <p:nvPr/>
        </p:nvPicPr>
        <p:blipFill>
          <a:blip r:embed="rId3" cstate="print"/>
          <a:srcRect/>
          <a:stretch>
            <a:fillRect/>
          </a:stretch>
        </p:blipFill>
        <p:spPr bwMode="auto">
          <a:xfrm>
            <a:off x="179512" y="4005064"/>
            <a:ext cx="3052800" cy="2592288"/>
          </a:xfrm>
          <a:prstGeom prst="rect">
            <a:avLst/>
          </a:prstGeom>
          <a:ln>
            <a:noFill/>
          </a:ln>
          <a:effectLst>
            <a:softEdge rad="112500"/>
          </a:effectLst>
        </p:spPr>
      </p:pic>
      <p:pic>
        <p:nvPicPr>
          <p:cNvPr id="7" name="Рисунок 6" descr="&quot;&amp;Scy;&amp;vcy;&amp;yacy;&amp;shchcy;&amp;iecy;&amp;ncy;&amp;ncy;&amp;acy;&amp;yacy; &amp;vcy;&amp;ocy;&amp;jcy;&amp;ncy;&amp;acy;&quot;"/>
          <p:cNvPicPr>
            <a:picLocks noChangeAspect="1"/>
          </p:cNvPicPr>
          <p:nvPr/>
        </p:nvPicPr>
        <p:blipFill>
          <a:blip r:embed="rId4" cstate="print"/>
          <a:srcRect b="13152"/>
          <a:stretch>
            <a:fillRect/>
          </a:stretch>
        </p:blipFill>
        <p:spPr bwMode="auto">
          <a:xfrm>
            <a:off x="1403648" y="188640"/>
            <a:ext cx="7569577" cy="2304000"/>
          </a:xfrm>
          <a:prstGeom prst="rect">
            <a:avLst/>
          </a:prstGeom>
          <a:noFill/>
          <a:ln w="9525">
            <a:noFill/>
            <a:miter lim="800000"/>
            <a:headEnd/>
            <a:tailEnd/>
          </a:ln>
        </p:spPr>
      </p:pic>
    </p:spTree>
    <p:extLst>
      <p:ext uri="{BB962C8B-B14F-4D97-AF65-F5344CB8AC3E}">
        <p14:creationId xmlns:p14="http://schemas.microsoft.com/office/powerpoint/2010/main" val="2450402696"/>
      </p:ext>
    </p:extLst>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down)">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049"/>
                                        </p:tgtEl>
                                        <p:attrNameLst>
                                          <p:attrName>style.visibility</p:attrName>
                                        </p:attrNameLst>
                                      </p:cBhvr>
                                      <p:to>
                                        <p:strVal val="visible"/>
                                      </p:to>
                                    </p:set>
                                    <p:animEffect transition="in" filter="wipe(up)">
                                      <p:cBhvr>
                                        <p:cTn id="14" dur="5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188640"/>
            <a:ext cx="6779096" cy="720080"/>
          </a:xfrm>
        </p:spPr>
        <p:txBody>
          <a:bodyPr>
            <a:normAutofit fontScale="90000"/>
          </a:bodyPr>
          <a:lstStyle/>
          <a:p>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
            </a:r>
            <a:b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br>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«На солнечной  поляночке»</a:t>
            </a:r>
            <a:r>
              <a:rPr lang="ru-RU" dirty="0"/>
              <a:t/>
            </a:r>
            <a:br>
              <a:rPr lang="ru-RU" dirty="0"/>
            </a:br>
            <a:endParaRPr lang="ru-RU" dirty="0"/>
          </a:p>
        </p:txBody>
      </p:sp>
      <p:grpSp>
        <p:nvGrpSpPr>
          <p:cNvPr id="3" name="Группа 11"/>
          <p:cNvGrpSpPr>
            <a:grpSpLocks/>
          </p:cNvGrpSpPr>
          <p:nvPr/>
        </p:nvGrpSpPr>
        <p:grpSpPr bwMode="auto">
          <a:xfrm>
            <a:off x="539552" y="1052736"/>
            <a:ext cx="1639888" cy="2670175"/>
            <a:chOff x="7308850" y="404664"/>
            <a:chExt cx="1639888" cy="2670324"/>
          </a:xfrm>
        </p:grpSpPr>
        <p:sp>
          <p:nvSpPr>
            <p:cNvPr id="4" name="Rectangle 8"/>
            <p:cNvSpPr>
              <a:spLocks noChangeArrowheads="1"/>
            </p:cNvSpPr>
            <p:nvPr/>
          </p:nvSpPr>
          <p:spPr bwMode="auto">
            <a:xfrm>
              <a:off x="7308850" y="2551113"/>
              <a:ext cx="1639888" cy="523875"/>
            </a:xfrm>
            <a:prstGeom prst="rect">
              <a:avLst/>
            </a:prstGeom>
            <a:noFill/>
            <a:ln w="9525">
              <a:noFill/>
              <a:miter lim="800000"/>
              <a:headEnd/>
              <a:tailEnd/>
            </a:ln>
          </p:spPr>
          <p:txBody>
            <a:bodyPr>
              <a:spAutoFit/>
            </a:bodyPr>
            <a:lstStyle/>
            <a:p>
              <a:pPr algn="ctr"/>
              <a:r>
                <a:rPr lang="ru-RU" sz="1400" b="1"/>
                <a:t>Василий </a:t>
              </a:r>
            </a:p>
            <a:p>
              <a:pPr algn="ctr"/>
              <a:r>
                <a:rPr lang="ru-RU" sz="1400" b="1"/>
                <a:t>Соловьев-Седой</a:t>
              </a:r>
            </a:p>
          </p:txBody>
        </p:sp>
        <p:pic>
          <p:nvPicPr>
            <p:cNvPr id="5" name="Picture 12" descr="http://www.pesnyary.com/image/musician/m01972_001.jpg"/>
            <p:cNvPicPr>
              <a:picLocks noChangeAspect="1" noChangeArrowheads="1"/>
            </p:cNvPicPr>
            <p:nvPr/>
          </p:nvPicPr>
          <p:blipFill>
            <a:blip r:embed="rId6" cstate="print"/>
            <a:srcRect/>
            <a:stretch>
              <a:fillRect/>
            </a:stretch>
          </p:blipFill>
          <p:spPr bwMode="auto">
            <a:xfrm>
              <a:off x="7380312" y="404664"/>
              <a:ext cx="1432434" cy="2044503"/>
            </a:xfrm>
            <a:prstGeom prst="rect">
              <a:avLst/>
            </a:prstGeom>
            <a:noFill/>
            <a:ln w="9525">
              <a:noFill/>
              <a:miter lim="800000"/>
              <a:headEnd/>
              <a:tailEnd/>
            </a:ln>
          </p:spPr>
        </p:pic>
      </p:grpSp>
      <p:grpSp>
        <p:nvGrpSpPr>
          <p:cNvPr id="6" name="Group 20"/>
          <p:cNvGrpSpPr>
            <a:grpSpLocks/>
          </p:cNvGrpSpPr>
          <p:nvPr/>
        </p:nvGrpSpPr>
        <p:grpSpPr bwMode="auto">
          <a:xfrm>
            <a:off x="7380312" y="980728"/>
            <a:ext cx="1547812" cy="2894012"/>
            <a:chOff x="4627" y="1933"/>
            <a:chExt cx="975" cy="1823"/>
          </a:xfrm>
        </p:grpSpPr>
        <p:sp>
          <p:nvSpPr>
            <p:cNvPr id="7" name="Rectangle 11"/>
            <p:cNvSpPr>
              <a:spLocks noChangeArrowheads="1"/>
            </p:cNvSpPr>
            <p:nvPr/>
          </p:nvSpPr>
          <p:spPr bwMode="auto">
            <a:xfrm>
              <a:off x="4649" y="3430"/>
              <a:ext cx="953" cy="326"/>
            </a:xfrm>
            <a:prstGeom prst="rect">
              <a:avLst/>
            </a:prstGeom>
            <a:noFill/>
            <a:ln w="9525">
              <a:noFill/>
              <a:miter lim="800000"/>
              <a:headEnd/>
              <a:tailEnd/>
            </a:ln>
          </p:spPr>
          <p:txBody>
            <a:bodyPr>
              <a:spAutoFit/>
            </a:bodyPr>
            <a:lstStyle/>
            <a:p>
              <a:pPr algn="ctr"/>
              <a:r>
                <a:rPr lang="ru-RU" sz="1400" b="1"/>
                <a:t>Фатьянов</a:t>
              </a:r>
            </a:p>
            <a:p>
              <a:pPr algn="ctr"/>
              <a:r>
                <a:rPr lang="ru-RU" sz="1400" b="1"/>
                <a:t> Алексей </a:t>
              </a:r>
            </a:p>
          </p:txBody>
        </p:sp>
        <p:pic>
          <p:nvPicPr>
            <p:cNvPr id="8" name="Picture 18" descr="017889"/>
            <p:cNvPicPr>
              <a:picLocks noChangeAspect="1" noChangeArrowheads="1"/>
            </p:cNvPicPr>
            <p:nvPr/>
          </p:nvPicPr>
          <p:blipFill>
            <a:blip r:embed="rId7" cstate="print"/>
            <a:srcRect/>
            <a:stretch>
              <a:fillRect/>
            </a:stretch>
          </p:blipFill>
          <p:spPr bwMode="auto">
            <a:xfrm>
              <a:off x="4627" y="1933"/>
              <a:ext cx="965" cy="1406"/>
            </a:xfrm>
            <a:prstGeom prst="rect">
              <a:avLst/>
            </a:prstGeom>
            <a:noFill/>
            <a:ln w="9525">
              <a:noFill/>
              <a:miter lim="800000"/>
              <a:headEnd/>
              <a:tailEnd/>
            </a:ln>
          </p:spPr>
        </p:pic>
      </p:grpSp>
      <p:sp>
        <p:nvSpPr>
          <p:cNvPr id="48129" name="Rectangle 1"/>
          <p:cNvSpPr>
            <a:spLocks noChangeArrowheads="1"/>
          </p:cNvSpPr>
          <p:nvPr/>
        </p:nvSpPr>
        <p:spPr bwMode="auto">
          <a:xfrm>
            <a:off x="2051720" y="645113"/>
            <a:ext cx="5256584"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a:ln>
                <a:noFill/>
              </a:ln>
              <a:solidFill>
                <a:srgbClr val="800000"/>
              </a:solidFill>
              <a:effectLst/>
              <a:latin typeface="Segoe Script" pitchFamily="34" charset="0"/>
              <a:ea typeface="Times New Roman" pitchFamily="18" charset="0"/>
              <a:cs typeface="Arial" pitchFamily="34" charset="0"/>
            </a:endParaRPr>
          </a:p>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a:ln>
                  <a:noFill/>
                </a:ln>
                <a:solidFill>
                  <a:srgbClr val="800000"/>
                </a:solidFill>
                <a:effectLst/>
                <a:latin typeface="Segoe Script" pitchFamily="34" charset="0"/>
                <a:ea typeface="Times New Roman" pitchFamily="18" charset="0"/>
                <a:cs typeface="Arial" pitchFamily="34" charset="0"/>
              </a:rPr>
              <a:t>Без песни-шутки очень трудно было бы бойцу переносить все тяготы войны, лишения и опасности фронтовой жизни.</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a:ln>
                  <a:noFill/>
                </a:ln>
                <a:solidFill>
                  <a:srgbClr val="800000"/>
                </a:solidFill>
                <a:effectLst/>
                <a:latin typeface="Segoe Script" pitchFamily="34" charset="0"/>
                <a:ea typeface="Times New Roman" pitchFamily="18" charset="0"/>
                <a:cs typeface="Arial" pitchFamily="34" charset="0"/>
              </a:rPr>
              <a:t>Именно такую песню – шутку “На солнечной поляночке” создали в 1943 году композитор Василий Соловьев-Седой и поэт Алексей Фатьянов.</a:t>
            </a:r>
            <a:endParaRPr kumimoji="0" lang="ru-RU" sz="2000" b="1" i="0" u="none" strike="noStrike" cap="none" normalizeH="0" baseline="0" dirty="0">
              <a:ln>
                <a:noFill/>
              </a:ln>
              <a:solidFill>
                <a:srgbClr val="800000"/>
              </a:solidFill>
              <a:effectLst/>
              <a:latin typeface="Segoe Script" pitchFamily="34" charset="0"/>
              <a:cs typeface="Arial" pitchFamily="34" charset="0"/>
            </a:endParaRPr>
          </a:p>
        </p:txBody>
      </p:sp>
      <p:sp>
        <p:nvSpPr>
          <p:cNvPr id="48130" name="Rectangle 2"/>
          <p:cNvSpPr>
            <a:spLocks noChangeArrowheads="1"/>
          </p:cNvSpPr>
          <p:nvPr/>
        </p:nvSpPr>
        <p:spPr bwMode="auto">
          <a:xfrm>
            <a:off x="395536" y="3933056"/>
            <a:ext cx="8460432"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a:ln>
                  <a:noFill/>
                </a:ln>
                <a:solidFill>
                  <a:schemeClr val="tx1"/>
                </a:solidFill>
                <a:effectLst/>
                <a:latin typeface="Segoe Script" pitchFamily="34" charset="0"/>
                <a:ea typeface="Times New Roman" pitchFamily="18" charset="0"/>
                <a:cs typeface="Arial" pitchFamily="34" charset="0"/>
              </a:rPr>
              <a:t>- Как-то, - вспоминал композитор, - ко мне обратился солдат в кирзовых сапогах – красивый, рослый молодей, с румянцем во всю щеку, назвался Алексеем Фатьяновым, поэтом, прочитал, встряхивая золотистой копной волос, свои стихи. Они мне понравились лиризмом, напевностью, юмором. Так состоялось мое знакомство с поэтом, перешедшее затем в творческое содружество.</a:t>
            </a:r>
            <a:endParaRPr kumimoji="0" lang="ru-RU" sz="2000" b="1" i="0" u="none" strike="noStrike" cap="none" normalizeH="0" baseline="0" dirty="0">
              <a:ln>
                <a:noFill/>
              </a:ln>
              <a:solidFill>
                <a:schemeClr val="tx1"/>
              </a:solidFill>
              <a:effectLst/>
              <a:latin typeface="Segoe Script" pitchFamily="34" charset="0"/>
              <a:cs typeface="Arial" pitchFamily="34" charset="0"/>
            </a:endParaRPr>
          </a:p>
        </p:txBody>
      </p:sp>
      <p:pic>
        <p:nvPicPr>
          <p:cNvPr id="11" name="на солнечной поляночке.mp3">
            <a:hlinkClick r:id="" action="ppaction://media"/>
          </p:cNvPr>
          <p:cNvPicPr>
            <a:picLocks noRot="1" noChangeAspect="1"/>
          </p:cNvPicPr>
          <p:nvPr>
            <a:audioFile r:link="rId1"/>
          </p:nvPr>
        </p:nvPicPr>
        <p:blipFill>
          <a:blip r:embed="rId8" cstate="print"/>
          <a:stretch>
            <a:fillRect/>
          </a:stretch>
        </p:blipFill>
        <p:spPr>
          <a:xfrm>
            <a:off x="6804248" y="6381328"/>
            <a:ext cx="304800" cy="304800"/>
          </a:xfrm>
          <a:prstGeom prst="rect">
            <a:avLst/>
          </a:prstGeom>
        </p:spPr>
      </p:pic>
      <p:pic>
        <p:nvPicPr>
          <p:cNvPr id="9" name="Pesni_voennykh_let_-_Na_solnechnojj_polyanochke_7593276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cSld>
  <p:clrMapOvr>
    <a:masterClrMapping/>
  </p:clrMapOvr>
  <p:transition advClick="0"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1"/>
                                        </p:tgtEl>
                                      </p:cBhvr>
                                    </p:cmd>
                                  </p:childTnLst>
                                </p:cTn>
                              </p:par>
                              <p:par>
                                <p:cTn id="13" presetID="22" presetClass="entr" presetSubtype="1" fill="hold" grpId="0" nodeType="withEffect">
                                  <p:stCondLst>
                                    <p:cond delay="0"/>
                                  </p:stCondLst>
                                  <p:childTnLst>
                                    <p:set>
                                      <p:cBhvr>
                                        <p:cTn id="14" dur="1" fill="hold">
                                          <p:stCondLst>
                                            <p:cond delay="0"/>
                                          </p:stCondLst>
                                        </p:cTn>
                                        <p:tgtEl>
                                          <p:spTgt spid="48129"/>
                                        </p:tgtEl>
                                        <p:attrNameLst>
                                          <p:attrName>style.visibility</p:attrName>
                                        </p:attrNameLst>
                                      </p:cBhvr>
                                      <p:to>
                                        <p:strVal val="visible"/>
                                      </p:to>
                                    </p:set>
                                    <p:animEffect transition="in" filter="wipe(up)">
                                      <p:cBhvr>
                                        <p:cTn id="15" dur="5000"/>
                                        <p:tgtEl>
                                          <p:spTgt spid="48129"/>
                                        </p:tgtEl>
                                      </p:cBhvr>
                                    </p:animEffect>
                                  </p:childTnLst>
                                </p:cTn>
                              </p:par>
                              <p:par>
                                <p:cTn id="16" presetID="18" presetClass="entr" presetSubtype="1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2000"/>
                                        <p:tgtEl>
                                          <p:spTgt spid="3"/>
                                        </p:tgtEl>
                                      </p:cBhvr>
                                    </p:animEffect>
                                  </p:childTnLst>
                                </p:cTn>
                              </p:par>
                              <p:par>
                                <p:cTn id="19" presetID="18" presetClass="entr" presetSubtype="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2000"/>
                                        <p:tgtEl>
                                          <p:spTgt spid="6"/>
                                        </p:tgtEl>
                                      </p:cBhvr>
                                    </p:animEffect>
                                  </p:childTnLst>
                                </p:cTn>
                              </p:par>
                            </p:childTnLst>
                          </p:cTn>
                        </p:par>
                        <p:par>
                          <p:cTn id="22" fill="hold">
                            <p:stCondLst>
                              <p:cond delay="5000"/>
                            </p:stCondLst>
                            <p:childTnLst>
                              <p:par>
                                <p:cTn id="23" presetID="22" presetClass="entr" presetSubtype="1" fill="hold" grpId="0" nodeType="afterEffect">
                                  <p:stCondLst>
                                    <p:cond delay="0"/>
                                  </p:stCondLst>
                                  <p:childTnLst>
                                    <p:set>
                                      <p:cBhvr>
                                        <p:cTn id="24" dur="1" fill="hold">
                                          <p:stCondLst>
                                            <p:cond delay="0"/>
                                          </p:stCondLst>
                                        </p:cTn>
                                        <p:tgtEl>
                                          <p:spTgt spid="48130"/>
                                        </p:tgtEl>
                                        <p:attrNameLst>
                                          <p:attrName>style.visibility</p:attrName>
                                        </p:attrNameLst>
                                      </p:cBhvr>
                                      <p:to>
                                        <p:strVal val="visible"/>
                                      </p:to>
                                    </p:set>
                                    <p:animEffect transition="in" filter="wipe(up)">
                                      <p:cBhvr>
                                        <p:cTn id="25" dur="5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3" showWhenStopped="0">
                <p:cTn id="26" fill="hold" display="0">
                  <p:stCondLst>
                    <p:cond delay="indefinite"/>
                  </p:stCondLst>
                  <p:endCondLst>
                    <p:cond evt="onPrev" delay="0">
                      <p:tgtEl>
                        <p:sldTgt/>
                      </p:tgtEl>
                    </p:cond>
                    <p:cond evt="onStopAudio" delay="0">
                      <p:tgtEl>
                        <p:sldTgt/>
                      </p:tgtEl>
                    </p:cond>
                  </p:endCondLst>
                </p:cTn>
                <p:tgtEl>
                  <p:spTgt spid="11"/>
                </p:tgtEl>
              </p:cMediaNode>
            </p:audio>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62690" fill="hold"/>
                                        <p:tgtEl>
                                          <p:spTgt spid="9"/>
                                        </p:tgtEl>
                                      </p:cBhvr>
                                    </p:cmd>
                                  </p:childTnLst>
                                </p:cTn>
                              </p:par>
                            </p:childTnLst>
                          </p:cTn>
                        </p:par>
                      </p:childTnLst>
                    </p:cTn>
                  </p:par>
                </p:childTnLst>
              </p:cTn>
              <p:nextCondLst>
                <p:cond evt="onClick" delay="0">
                  <p:tgtEl>
                    <p:spTgt spid="9"/>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bldLst>
      <p:bldP spid="2" grpId="0"/>
      <p:bldP spid="48129" grpId="0"/>
      <p:bldP spid="481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0"/>
            <a:ext cx="7524328" cy="4293096"/>
          </a:xfrm>
        </p:spPr>
        <p:txBody>
          <a:bodyPr>
            <a:normAutofit/>
          </a:bodyPr>
          <a:lstStyle/>
          <a:p>
            <a:r>
              <a:rPr lang="ru-RU" sz="1800" b="1" dirty="0">
                <a:latin typeface="Segoe Script" pitchFamily="34" charset="0"/>
              </a:rPr>
              <a:t>Первоначально композитор написал песню в форме лирического вальса, мечтательного и задумчивого. Музыка получилась приятная на слух, она нравилась слушателям. Нравилась всем, кроме… </a:t>
            </a:r>
            <a:br>
              <a:rPr lang="ru-RU" sz="1800" b="1" dirty="0">
                <a:latin typeface="Segoe Script" pitchFamily="34" charset="0"/>
              </a:rPr>
            </a:br>
            <a:r>
              <a:rPr lang="ru-RU" sz="1800" b="1" dirty="0">
                <a:latin typeface="Segoe Script" pitchFamily="34" charset="0"/>
              </a:rPr>
              <a:t>самого композитора.</a:t>
            </a:r>
            <a:br>
              <a:rPr lang="ru-RU" sz="1800" b="1" dirty="0">
                <a:latin typeface="Segoe Script" pitchFamily="34" charset="0"/>
              </a:rPr>
            </a:br>
            <a:r>
              <a:rPr lang="ru-RU" sz="1800" b="1" dirty="0">
                <a:latin typeface="Segoe Script" pitchFamily="34" charset="0"/>
              </a:rPr>
              <a:t>Взыскательный мастер почувствовал, что песне недостает той жизнерадостности, веселья, удали, которыми проникнуты стихи Фатьянова. Ведь образ парнишки, который “на тальяночке играет про любовь”, чем-то близок тому же Теркину, никогда не унывающему воину, всегда готовому порадовать бойцов шутками и прибаутками.</a:t>
            </a:r>
            <a:br>
              <a:rPr lang="ru-RU" sz="1800" b="1" dirty="0">
                <a:latin typeface="Segoe Script" pitchFamily="34" charset="0"/>
              </a:rPr>
            </a:br>
            <a:r>
              <a:rPr lang="ru-RU" sz="1800" b="1" dirty="0">
                <a:latin typeface="Segoe Script" pitchFamily="34" charset="0"/>
              </a:rPr>
              <a:t>- И я отбросил эту музыку и написал новую мелодию</a:t>
            </a:r>
            <a:r>
              <a:rPr lang="ru-RU" sz="1800" dirty="0"/>
              <a:t>.</a:t>
            </a:r>
          </a:p>
        </p:txBody>
      </p:sp>
      <p:grpSp>
        <p:nvGrpSpPr>
          <p:cNvPr id="3" name="Группа 8"/>
          <p:cNvGrpSpPr>
            <a:grpSpLocks/>
          </p:cNvGrpSpPr>
          <p:nvPr/>
        </p:nvGrpSpPr>
        <p:grpSpPr bwMode="auto">
          <a:xfrm>
            <a:off x="179512" y="1124744"/>
            <a:ext cx="1296987" cy="2395538"/>
            <a:chOff x="7596336" y="188640"/>
            <a:chExt cx="1296144" cy="2395428"/>
          </a:xfrm>
        </p:grpSpPr>
        <p:pic>
          <p:nvPicPr>
            <p:cNvPr id="4" name="Picture 8" descr="http://www.knigafund.ru/books_covers/06/DDCC-0-061-06817-0/covers/bigthumb/DDCC-0-061-06817-0.png?1366812753"/>
            <p:cNvPicPr>
              <a:picLocks noChangeAspect="1" noChangeArrowheads="1"/>
            </p:cNvPicPr>
            <p:nvPr/>
          </p:nvPicPr>
          <p:blipFill>
            <a:blip r:embed="rId4" cstate="print"/>
            <a:srcRect/>
            <a:stretch>
              <a:fillRect/>
            </a:stretch>
          </p:blipFill>
          <p:spPr bwMode="auto">
            <a:xfrm>
              <a:off x="7596336" y="188640"/>
              <a:ext cx="1248550" cy="1871577"/>
            </a:xfrm>
            <a:prstGeom prst="rect">
              <a:avLst/>
            </a:prstGeom>
            <a:ln>
              <a:noFill/>
            </a:ln>
            <a:effectLst>
              <a:outerShdw blurRad="292100" dist="139700" dir="2700000" algn="tl" rotWithShape="0">
                <a:srgbClr val="333333">
                  <a:alpha val="65000"/>
                </a:srgbClr>
              </a:outerShdw>
            </a:effectLst>
          </p:spPr>
        </p:pic>
        <p:sp>
          <p:nvSpPr>
            <p:cNvPr id="5" name="Прямоугольник 7"/>
            <p:cNvSpPr>
              <a:spLocks noChangeArrowheads="1"/>
            </p:cNvSpPr>
            <p:nvPr/>
          </p:nvSpPr>
          <p:spPr bwMode="auto">
            <a:xfrm>
              <a:off x="7626171" y="2060848"/>
              <a:ext cx="1266309" cy="523220"/>
            </a:xfrm>
            <a:prstGeom prst="rect">
              <a:avLst/>
            </a:prstGeom>
            <a:noFill/>
            <a:ln w="9525">
              <a:noFill/>
              <a:miter lim="800000"/>
              <a:headEnd/>
              <a:tailEnd/>
            </a:ln>
          </p:spPr>
          <p:txBody>
            <a:bodyPr wrap="none">
              <a:spAutoFit/>
            </a:bodyPr>
            <a:lstStyle/>
            <a:p>
              <a:pPr algn="ctr"/>
              <a:r>
                <a:rPr lang="ru-RU" sz="1400" b="1"/>
                <a:t>Газета</a:t>
              </a:r>
            </a:p>
            <a:p>
              <a:pPr algn="ctr"/>
              <a:r>
                <a:rPr lang="ru-RU" sz="1400" b="1"/>
                <a:t>«За Родину». </a:t>
              </a:r>
            </a:p>
          </p:txBody>
        </p:sp>
      </p:grpSp>
      <p:pic>
        <p:nvPicPr>
          <p:cNvPr id="50178" name="Picture 2" descr="&amp;Pcy;&amp;iecy;&amp;scy;&amp;ncy;&amp;icy; &amp;Vcy;&amp;iecy;&amp;lcy;&amp;icy;&amp;kcy;&amp;ocy;&amp;jcy; &amp;Ocy;&amp;tcy;&amp;iecy;&amp;chcy;&amp;iecy;&amp;scy;&amp;tcy;&amp;vcy;&amp;iecy;&amp;ncy;&amp;ncy;&amp;ocy;&amp;jcy; &amp;vcy;&amp;ocy;&amp;jcy;&amp;ncy;&amp;ycy; - &amp;Gcy;&amp;ocy;&amp;rcy;&amp;ocy;&amp;dcy;.&amp;tcy;&amp;ocy;&amp;mcy;&amp;scy;&amp;kcy;.&amp;rcy;&amp;ucy;"/>
          <p:cNvPicPr>
            <a:picLocks noChangeAspect="1" noChangeArrowheads="1"/>
          </p:cNvPicPr>
          <p:nvPr/>
        </p:nvPicPr>
        <p:blipFill>
          <a:blip r:embed="rId5" cstate="print"/>
          <a:srcRect/>
          <a:stretch>
            <a:fillRect/>
          </a:stretch>
        </p:blipFill>
        <p:spPr bwMode="auto">
          <a:xfrm>
            <a:off x="144000" y="4104000"/>
            <a:ext cx="2792087" cy="2592288"/>
          </a:xfrm>
          <a:prstGeom prst="rect">
            <a:avLst/>
          </a:prstGeom>
          <a:noFill/>
        </p:spPr>
      </p:pic>
      <p:pic>
        <p:nvPicPr>
          <p:cNvPr id="50180" name="Picture 4" descr="&amp;Rcy;&amp;acy;&amp;scy;&amp;scy;&amp;kcy;&amp;acy;&amp;zcy; &quot;&amp;Pcy;&amp;rcy;&amp;ocy;&amp;lcy;&amp;iocy;&amp;tcy;&amp;ncy;&amp;ycy;&amp;jcy; &amp;gcy;&amp;ucy;&amp;scy;&amp;softcy;&quot;"/>
          <p:cNvPicPr>
            <a:picLocks noChangeAspect="1" noChangeArrowheads="1"/>
          </p:cNvPicPr>
          <p:nvPr/>
        </p:nvPicPr>
        <p:blipFill>
          <a:blip r:embed="rId6" cstate="print"/>
          <a:srcRect t="24245"/>
          <a:stretch>
            <a:fillRect/>
          </a:stretch>
        </p:blipFill>
        <p:spPr bwMode="auto">
          <a:xfrm>
            <a:off x="4680000" y="4464000"/>
            <a:ext cx="4398534" cy="2290776"/>
          </a:xfrm>
          <a:prstGeom prst="rect">
            <a:avLst/>
          </a:prstGeom>
          <a:noFill/>
        </p:spPr>
      </p:pic>
      <p:pic>
        <p:nvPicPr>
          <p:cNvPr id="9" name="Picture 5"/>
          <p:cNvPicPr>
            <a:picLocks noChangeAspect="1" noChangeArrowheads="1"/>
          </p:cNvPicPr>
          <p:nvPr/>
        </p:nvPicPr>
        <p:blipFill>
          <a:blip r:embed="rId7" cstate="print"/>
          <a:srcRect l="-4199" b="9129"/>
          <a:stretch>
            <a:fillRect/>
          </a:stretch>
        </p:blipFill>
        <p:spPr bwMode="auto">
          <a:xfrm>
            <a:off x="2987824" y="4581128"/>
            <a:ext cx="1656184" cy="1728192"/>
          </a:xfrm>
          <a:prstGeom prst="rect">
            <a:avLst/>
          </a:prstGeom>
          <a:noFill/>
          <a:ln w="9525">
            <a:noFill/>
            <a:miter lim="800000"/>
            <a:headEnd/>
            <a:tailEnd/>
          </a:ln>
          <a:effectLst/>
        </p:spPr>
      </p:pic>
      <p:pic>
        <p:nvPicPr>
          <p:cNvPr id="10" name="на солнечной поляночке.mp3">
            <a:hlinkClick r:id="" action="ppaction://media"/>
          </p:cNvPr>
          <p:cNvPicPr>
            <a:picLocks noRot="1" noChangeAspect="1"/>
          </p:cNvPicPr>
          <p:nvPr>
            <a:audioFile r:link="rId1"/>
          </p:nvPr>
        </p:nvPicPr>
        <p:blipFill>
          <a:blip r:embed="rId8" cstate="print"/>
          <a:stretch>
            <a:fillRect/>
          </a:stretch>
        </p:blipFill>
        <p:spPr>
          <a:xfrm>
            <a:off x="8604448" y="6309320"/>
            <a:ext cx="304800" cy="304800"/>
          </a:xfrm>
          <a:prstGeom prst="rect">
            <a:avLst/>
          </a:prstGeom>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20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50178"/>
                                        </p:tgtEl>
                                        <p:attrNameLst>
                                          <p:attrName>style.visibility</p:attrName>
                                        </p:attrNameLst>
                                      </p:cBhvr>
                                      <p:to>
                                        <p:strVal val="visible"/>
                                      </p:to>
                                    </p:set>
                                    <p:animEffect transition="in" filter="strips(downLeft)">
                                      <p:cBhvr>
                                        <p:cTn id="13" dur="3000"/>
                                        <p:tgtEl>
                                          <p:spTgt spid="50178"/>
                                        </p:tgtEl>
                                      </p:cBhvr>
                                    </p:animEffect>
                                  </p:childTnLst>
                                </p:cTn>
                              </p:par>
                              <p:par>
                                <p:cTn id="14" presetID="18" presetClass="entr" presetSubtype="6" fill="hold" nodeType="withEffect">
                                  <p:stCondLst>
                                    <p:cond delay="0"/>
                                  </p:stCondLst>
                                  <p:childTnLst>
                                    <p:set>
                                      <p:cBhvr>
                                        <p:cTn id="15" dur="1" fill="hold">
                                          <p:stCondLst>
                                            <p:cond delay="0"/>
                                          </p:stCondLst>
                                        </p:cTn>
                                        <p:tgtEl>
                                          <p:spTgt spid="50180"/>
                                        </p:tgtEl>
                                        <p:attrNameLst>
                                          <p:attrName>style.visibility</p:attrName>
                                        </p:attrNameLst>
                                      </p:cBhvr>
                                      <p:to>
                                        <p:strVal val="visible"/>
                                      </p:to>
                                    </p:set>
                                    <p:animEffect transition="in" filter="strips(downRight)">
                                      <p:cBhvr>
                                        <p:cTn id="16" dur="3000"/>
                                        <p:tgtEl>
                                          <p:spTgt spid="50180"/>
                                        </p:tgtEl>
                                      </p:cBhvr>
                                    </p:animEffect>
                                  </p:childTnLst>
                                </p:cTn>
                              </p:par>
                              <p:par>
                                <p:cTn id="17" presetID="5"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6084168" cy="3645024"/>
          </a:xfrm>
        </p:spPr>
        <p:txBody>
          <a:bodyPr>
            <a:normAutofit fontScale="90000"/>
          </a:bodyPr>
          <a:lstStyle/>
          <a:p>
            <a:r>
              <a:rPr lang="ru-RU" sz="2000" b="1" dirty="0">
                <a:latin typeface="Segoe Script" pitchFamily="34" charset="0"/>
              </a:rPr>
              <a:t>                </a:t>
            </a:r>
            <a:br>
              <a:rPr lang="ru-RU" sz="2000" b="1" dirty="0">
                <a:latin typeface="Segoe Script" pitchFamily="34" charset="0"/>
              </a:rPr>
            </a:br>
            <a:r>
              <a:rPr lang="ru-RU" sz="2000" b="1" dirty="0">
                <a:latin typeface="Segoe Script" pitchFamily="34" charset="0"/>
              </a:rPr>
              <a:t>         </a:t>
            </a:r>
            <a:r>
              <a:rPr lang="ru-RU" sz="2400" b="1" dirty="0">
                <a:latin typeface="Segoe Script" pitchFamily="34" charset="0"/>
              </a:rPr>
              <a:t>Интересно отметить, что в некоторых фронтовых газетах появилась рубрика «На солнечной поляночке». Под этой рубрикой помещались заметки о том, как бойцы проводят краткие часы отдыха, о письмах, полученных от любимых, и другие сообщения. </a:t>
            </a:r>
            <a:br>
              <a:rPr lang="ru-RU" sz="2400" b="1" dirty="0">
                <a:latin typeface="Segoe Script" pitchFamily="34" charset="0"/>
              </a:rPr>
            </a:br>
            <a:endParaRPr lang="ru-RU" sz="2400" b="1" dirty="0">
              <a:latin typeface="Segoe Script" pitchFamily="34" charset="0"/>
            </a:endParaRPr>
          </a:p>
        </p:txBody>
      </p:sp>
      <p:pic>
        <p:nvPicPr>
          <p:cNvPr id="52228" name="Picture 4" descr="&amp;Bcy;&amp;ucy;&amp;zcy;&amp;ucy;&amp;lcy;&amp;ucy;&amp;kcy;.bz - &amp;icy;&amp;ncy;&amp;fcy;&amp;ocy;&amp;rcy;&amp;mcy;&amp;acy;&amp;tscy;&amp;icy;&amp;ocy;&amp;ncy;&amp;ncy;&amp;ycy;&amp;jcy; &amp;pcy;&amp;ocy;&amp;rcy;&amp;tcy;&amp;acy;&amp;lcy; &amp;Bcy;&amp;ucy;&amp;zcy;&amp;ucy;&amp;lcy;&amp;ucy;&amp;kcy;&amp;acy; :: &amp;ncy;&amp;ocy;&amp;vcy;&amp;ocy;&amp;scy;&amp;tcy;&amp;icy;, &amp;rcy;&amp;acy;&amp;bcy;&amp;ocy;&amp;tcy;&amp;acy;, &amp;rcy;&amp;acy;&amp;zcy;&amp;vcy;&amp;lcy;&amp;iecy;&amp;chcy;&amp;iecy;&amp;ncy;&amp;icy;&amp;yacy; :: &amp;vcy;&amp;iecy;&amp;scy;&amp;softcy; &amp;Bcy;&amp;ucy;&amp;zcy;&amp;ucy;&amp;lcy;&amp;ucy;&amp;kcy; &amp;ncy;&amp;acy; &amp;ocy;&amp;dcy;&amp;ncy;&amp;ocy;&amp;mcy; &amp;scy;&amp;acy;&amp;jcy;&amp;tcy;&amp;iecy;"/>
          <p:cNvPicPr>
            <a:picLocks noChangeAspect="1" noChangeArrowheads="1"/>
          </p:cNvPicPr>
          <p:nvPr/>
        </p:nvPicPr>
        <p:blipFill>
          <a:blip r:embed="rId3" cstate="print"/>
          <a:srcRect t="20380"/>
          <a:stretch>
            <a:fillRect/>
          </a:stretch>
        </p:blipFill>
        <p:spPr bwMode="auto">
          <a:xfrm>
            <a:off x="144000" y="4068000"/>
            <a:ext cx="4817648" cy="2608277"/>
          </a:xfrm>
          <a:prstGeom prst="rect">
            <a:avLst/>
          </a:prstGeom>
          <a:noFill/>
        </p:spPr>
      </p:pic>
      <p:pic>
        <p:nvPicPr>
          <p:cNvPr id="52230" name="Picture 6" descr="Kostyl &amp;ncy;&amp;acy; photo.sibnet.ru"/>
          <p:cNvPicPr>
            <a:picLocks noChangeAspect="1" noChangeArrowheads="1"/>
          </p:cNvPicPr>
          <p:nvPr/>
        </p:nvPicPr>
        <p:blipFill>
          <a:blip r:embed="rId4" cstate="print"/>
          <a:srcRect/>
          <a:stretch>
            <a:fillRect/>
          </a:stretch>
        </p:blipFill>
        <p:spPr bwMode="auto">
          <a:xfrm>
            <a:off x="6300192" y="188640"/>
            <a:ext cx="2581560" cy="3636000"/>
          </a:xfrm>
          <a:prstGeom prst="rect">
            <a:avLst/>
          </a:prstGeom>
          <a:noFill/>
        </p:spPr>
      </p:pic>
      <p:pic>
        <p:nvPicPr>
          <p:cNvPr id="52232" name="Picture 8" descr="&amp;Bcy;&amp;icy;&amp;tcy;&amp;vcy;&amp;acy; &amp;zcy;&amp;acy; &amp;Scy;&amp;tcy;&amp;acy;&amp;lcy;&amp;icy;&amp;ncy;&amp;gcy;&amp;rcy;&amp;acy;&amp;dcy; &amp;vcy; &amp;fcy;&amp;ocy;&amp;tcy;&amp;ocy;&amp;gcy;&amp;rcy;&amp;acy;&amp;fcy;&amp;icy;&amp;yacy;&amp;khcy; / &amp;Vcy;&amp;ocy;&amp;iecy;&amp;ncy;&amp;ncy;&amp;ocy;&amp;iecy; &amp;ocy;&amp;bcy;&amp;ocy;&amp;zcy;&amp;rcy;&amp;iecy;&amp;ncy;&amp;icy;&amp;iecy; / &amp;Bcy;&amp;lcy;&amp;ocy;&amp;gcy;&amp;icy; &amp;ocy; &amp;pcy;&amp;rcy;&amp;ocy;&amp;mcy;&amp;ycy;&amp;shcy;&amp;lcy;&amp;iecy;&amp;ncy;&amp;ncy;&amp;ocy;&amp;scy;&amp;tcy;&amp;icy; &amp;ncy;&amp;acy; Complexdoc"/>
          <p:cNvPicPr>
            <a:picLocks noChangeAspect="1" noChangeArrowheads="1"/>
          </p:cNvPicPr>
          <p:nvPr/>
        </p:nvPicPr>
        <p:blipFill>
          <a:blip r:embed="rId5" cstate="print"/>
          <a:srcRect/>
          <a:stretch>
            <a:fillRect/>
          </a:stretch>
        </p:blipFill>
        <p:spPr bwMode="auto">
          <a:xfrm>
            <a:off x="5076000" y="4068000"/>
            <a:ext cx="3939190" cy="2628000"/>
          </a:xfrm>
          <a:prstGeom prst="rect">
            <a:avLst/>
          </a:prstGeom>
          <a:noFill/>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par>
                                <p:cTn id="8" presetID="18" presetClass="entr" presetSubtype="3" fill="hold" nodeType="withEffect">
                                  <p:stCondLst>
                                    <p:cond delay="0"/>
                                  </p:stCondLst>
                                  <p:childTnLst>
                                    <p:set>
                                      <p:cBhvr>
                                        <p:cTn id="9" dur="1" fill="hold">
                                          <p:stCondLst>
                                            <p:cond delay="0"/>
                                          </p:stCondLst>
                                        </p:cTn>
                                        <p:tgtEl>
                                          <p:spTgt spid="52230"/>
                                        </p:tgtEl>
                                        <p:attrNameLst>
                                          <p:attrName>style.visibility</p:attrName>
                                        </p:attrNameLst>
                                      </p:cBhvr>
                                      <p:to>
                                        <p:strVal val="visible"/>
                                      </p:to>
                                    </p:set>
                                    <p:animEffect transition="in" filter="strips(upRight)">
                                      <p:cBhvr>
                                        <p:cTn id="10" dur="2000"/>
                                        <p:tgtEl>
                                          <p:spTgt spid="52230"/>
                                        </p:tgtEl>
                                      </p:cBhvr>
                                    </p:animEffect>
                                  </p:childTnLst>
                                </p:cTn>
                              </p:par>
                              <p:par>
                                <p:cTn id="11" presetID="18" presetClass="entr" presetSubtype="12" fill="hold" nodeType="withEffect">
                                  <p:stCondLst>
                                    <p:cond delay="0"/>
                                  </p:stCondLst>
                                  <p:childTnLst>
                                    <p:set>
                                      <p:cBhvr>
                                        <p:cTn id="12" dur="1" fill="hold">
                                          <p:stCondLst>
                                            <p:cond delay="0"/>
                                          </p:stCondLst>
                                        </p:cTn>
                                        <p:tgtEl>
                                          <p:spTgt spid="52228"/>
                                        </p:tgtEl>
                                        <p:attrNameLst>
                                          <p:attrName>style.visibility</p:attrName>
                                        </p:attrNameLst>
                                      </p:cBhvr>
                                      <p:to>
                                        <p:strVal val="visible"/>
                                      </p:to>
                                    </p:set>
                                    <p:animEffect transition="in" filter="strips(downLeft)">
                                      <p:cBhvr>
                                        <p:cTn id="13" dur="2000"/>
                                        <p:tgtEl>
                                          <p:spTgt spid="52228"/>
                                        </p:tgtEl>
                                      </p:cBhvr>
                                    </p:animEffect>
                                  </p:childTnLst>
                                </p:cTn>
                              </p:par>
                              <p:par>
                                <p:cTn id="14" presetID="18" presetClass="entr" presetSubtype="6" fill="hold" nodeType="withEffect">
                                  <p:stCondLst>
                                    <p:cond delay="0"/>
                                  </p:stCondLst>
                                  <p:childTnLst>
                                    <p:set>
                                      <p:cBhvr>
                                        <p:cTn id="15" dur="1" fill="hold">
                                          <p:stCondLst>
                                            <p:cond delay="0"/>
                                          </p:stCondLst>
                                        </p:cTn>
                                        <p:tgtEl>
                                          <p:spTgt spid="52232"/>
                                        </p:tgtEl>
                                        <p:attrNameLst>
                                          <p:attrName>style.visibility</p:attrName>
                                        </p:attrNameLst>
                                      </p:cBhvr>
                                      <p:to>
                                        <p:strVal val="visible"/>
                                      </p:to>
                                    </p:set>
                                    <p:animEffect transition="in" filter="strips(downRight)">
                                      <p:cBhvr>
                                        <p:cTn id="16" dur="20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332656"/>
            <a:ext cx="5400600" cy="706090"/>
          </a:xfrm>
        </p:spPr>
        <p:txBody>
          <a:bodyPr>
            <a:normAutofit fontScale="90000"/>
          </a:bodyPr>
          <a:lstStyle/>
          <a:p>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
            </a:r>
            <a:b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br>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 Дороги…»</a:t>
            </a:r>
            <a:r>
              <a:rPr lang="ru-RU" dirty="0"/>
              <a:t/>
            </a:r>
            <a:br>
              <a:rPr lang="ru-RU" dirty="0"/>
            </a:br>
            <a:endParaRPr lang="ru-RU" dirty="0"/>
          </a:p>
        </p:txBody>
      </p:sp>
      <p:sp>
        <p:nvSpPr>
          <p:cNvPr id="4" name="Прямоугольник 3"/>
          <p:cNvSpPr/>
          <p:nvPr/>
        </p:nvSpPr>
        <p:spPr>
          <a:xfrm>
            <a:off x="2411760" y="1124744"/>
            <a:ext cx="4680520" cy="5909310"/>
          </a:xfrm>
          <a:prstGeom prst="rect">
            <a:avLst/>
          </a:prstGeom>
        </p:spPr>
        <p:txBody>
          <a:bodyPr wrap="square">
            <a:spAutoFit/>
          </a:bodyPr>
          <a:lstStyle/>
          <a:p>
            <a:pPr algn="ctr"/>
            <a:r>
              <a:rPr lang="ru-RU" b="1" dirty="0">
                <a:latin typeface="Segoe Script" pitchFamily="34" charset="0"/>
                <a:cs typeface="Times New Roman" pitchFamily="18" charset="0"/>
              </a:rPr>
              <a:t>Авторы «Дорог» в годы Великой Отечественной войны непосредственного участия в боевых действиях не принимали, но побывать на фронте они все-таки побывали. Авторы многие месяцы провели на фронте, выступая и общаясь с бойцами. Были они на Курской дуге, под Орлом, Белгородом, на Западном, Карельском и 3-м Белорусском фронтах. Итогом встреч стали песни. «Дороги» родились, когда в землянке на высоте Шляпа над Западной Лицей мы показывали с Марком Фрадкиным песню «В белых просторах» и ее оборвала разорвавшаяся под окном мина, вспоминал поэт. </a:t>
            </a:r>
            <a:r>
              <a:rPr lang="ru-RU" b="1" dirty="0">
                <a:latin typeface="Segoe Script" pitchFamily="34" charset="0"/>
              </a:rPr>
              <a:t/>
            </a:r>
            <a:br>
              <a:rPr lang="ru-RU" b="1" dirty="0">
                <a:latin typeface="Segoe Script" pitchFamily="34" charset="0"/>
              </a:rPr>
            </a:br>
            <a:endParaRPr lang="ru-RU" b="1" dirty="0">
              <a:latin typeface="Segoe Script" pitchFamily="34" charset="0"/>
            </a:endParaRPr>
          </a:p>
        </p:txBody>
      </p:sp>
      <p:sp>
        <p:nvSpPr>
          <p:cNvPr id="5" name="Прямоугольник 4"/>
          <p:cNvSpPr/>
          <p:nvPr/>
        </p:nvSpPr>
        <p:spPr>
          <a:xfrm>
            <a:off x="7199784" y="4221088"/>
            <a:ext cx="1944216" cy="646331"/>
          </a:xfrm>
          <a:prstGeom prst="rect">
            <a:avLst/>
          </a:prstGeom>
        </p:spPr>
        <p:txBody>
          <a:bodyPr wrap="square">
            <a:spAutoFit/>
          </a:bodyPr>
          <a:lstStyle/>
          <a:p>
            <a:pPr algn="ctr"/>
            <a:r>
              <a:rPr lang="ru-RU" b="1" dirty="0">
                <a:ea typeface="GulimChe" pitchFamily="49" charset="-127"/>
                <a:cs typeface="Times New Roman" pitchFamily="18" charset="0"/>
              </a:rPr>
              <a:t>  Музыка</a:t>
            </a:r>
          </a:p>
          <a:p>
            <a:pPr algn="ctr"/>
            <a:r>
              <a:rPr lang="ru-RU" b="1" dirty="0">
                <a:ea typeface="GulimChe" pitchFamily="49" charset="-127"/>
                <a:cs typeface="Times New Roman" pitchFamily="18" charset="0"/>
              </a:rPr>
              <a:t> А.Г. Новикова</a:t>
            </a:r>
            <a:endParaRPr lang="ru-RU" b="1" dirty="0">
              <a:ea typeface="GulimChe" pitchFamily="49" charset="-127"/>
            </a:endParaRPr>
          </a:p>
        </p:txBody>
      </p:sp>
      <p:pic>
        <p:nvPicPr>
          <p:cNvPr id="6" name="Picture 8" descr="oshanin_2_s"/>
          <p:cNvPicPr>
            <a:picLocks noChangeAspect="1" noChangeArrowheads="1"/>
          </p:cNvPicPr>
          <p:nvPr/>
        </p:nvPicPr>
        <p:blipFill>
          <a:blip r:embed="rId3" cstate="print"/>
          <a:srcRect l="4111" r="4962"/>
          <a:stretch>
            <a:fillRect/>
          </a:stretch>
        </p:blipFill>
        <p:spPr bwMode="auto">
          <a:xfrm>
            <a:off x="179512" y="1844824"/>
            <a:ext cx="2160223" cy="2412000"/>
          </a:xfrm>
          <a:prstGeom prst="rect">
            <a:avLst/>
          </a:prstGeom>
          <a:noFill/>
          <a:ln w="9525">
            <a:noFill/>
            <a:miter lim="800000"/>
            <a:headEnd/>
            <a:tailEnd/>
          </a:ln>
        </p:spPr>
      </p:pic>
      <p:pic>
        <p:nvPicPr>
          <p:cNvPr id="7" name="Picture 11" descr="Картинка 4 из 6">
            <a:hlinkClick r:id="rId4"/>
          </p:cNvPr>
          <p:cNvPicPr>
            <a:picLocks noChangeAspect="1" noChangeArrowheads="1"/>
          </p:cNvPicPr>
          <p:nvPr/>
        </p:nvPicPr>
        <p:blipFill>
          <a:blip r:embed="rId5" cstate="print"/>
          <a:srcRect/>
          <a:stretch>
            <a:fillRect/>
          </a:stretch>
        </p:blipFill>
        <p:spPr bwMode="auto">
          <a:xfrm>
            <a:off x="7092280" y="1484784"/>
            <a:ext cx="1811172" cy="2448000"/>
          </a:xfrm>
          <a:prstGeom prst="rect">
            <a:avLst/>
          </a:prstGeom>
          <a:noFill/>
          <a:ln w="9525">
            <a:noFill/>
            <a:miter lim="800000"/>
            <a:headEnd/>
            <a:tailEnd/>
          </a:ln>
        </p:spPr>
      </p:pic>
      <p:sp>
        <p:nvSpPr>
          <p:cNvPr id="8" name="Прямоугольник 7"/>
          <p:cNvSpPr/>
          <p:nvPr/>
        </p:nvSpPr>
        <p:spPr>
          <a:xfrm>
            <a:off x="395536" y="4653136"/>
            <a:ext cx="1596912" cy="646331"/>
          </a:xfrm>
          <a:prstGeom prst="rect">
            <a:avLst/>
          </a:prstGeom>
        </p:spPr>
        <p:txBody>
          <a:bodyPr wrap="none">
            <a:spAutoFit/>
          </a:bodyPr>
          <a:lstStyle/>
          <a:p>
            <a:pPr algn="ctr"/>
            <a:r>
              <a:rPr lang="ru-RU" b="1" dirty="0">
                <a:ea typeface="GulimChe" pitchFamily="49" charset="-127"/>
                <a:cs typeface="Times New Roman" pitchFamily="18" charset="0"/>
              </a:rPr>
              <a:t>  Слова</a:t>
            </a:r>
          </a:p>
          <a:p>
            <a:pPr algn="ctr"/>
            <a:r>
              <a:rPr lang="ru-RU" b="1" dirty="0">
                <a:ea typeface="GulimChe" pitchFamily="49" charset="-127"/>
                <a:cs typeface="Times New Roman" pitchFamily="18" charset="0"/>
              </a:rPr>
              <a:t> </a:t>
            </a:r>
            <a:r>
              <a:rPr lang="ru-RU" b="1" dirty="0" err="1">
                <a:ea typeface="GulimChe" pitchFamily="49" charset="-127"/>
                <a:cs typeface="Times New Roman" pitchFamily="18" charset="0"/>
              </a:rPr>
              <a:t>Л.И.Ошанина</a:t>
            </a:r>
            <a:endParaRPr lang="ru-RU" dirty="0"/>
          </a:p>
        </p:txBody>
      </p:sp>
      <p:pic>
        <p:nvPicPr>
          <p:cNvPr id="9" name="эх,дороги.mp3">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9"/>
                                        </p:tgtEl>
                                      </p:cBhvr>
                                    </p:cmd>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20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2000"/>
                                        <p:tgtEl>
                                          <p:spTgt spid="8"/>
                                        </p:tgtEl>
                                      </p:cBhvr>
                                    </p:animEffect>
                                  </p:childTnLst>
                                </p:cTn>
                              </p:par>
                              <p:par>
                                <p:cTn id="19" presetID="18" presetClass="entr" presetSubtype="3"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2000"/>
                                        <p:tgtEl>
                                          <p:spTgt spid="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20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9000" numSld="2" showWhenStopped="0">
                <p:cTn id="28"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2" grpId="0"/>
      <p:bldP spid="4"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88640"/>
            <a:ext cx="6923112" cy="850106"/>
          </a:xfrm>
        </p:spPr>
        <p:txBody>
          <a:bodyPr>
            <a:normAutofit/>
          </a:bodyPr>
          <a:lstStyle/>
          <a:p>
            <a:r>
              <a:rPr lang="ru-RU" sz="3200" b="1" i="1" dirty="0">
                <a:solidFill>
                  <a:srgbClr val="800000"/>
                </a:solidFill>
              </a:rPr>
              <a:t>Трудными дорогами шли солдаты…</a:t>
            </a:r>
            <a:endParaRPr lang="ru-RU" sz="3200" dirty="0">
              <a:solidFill>
                <a:srgbClr val="800000"/>
              </a:solidFill>
            </a:endParaRPr>
          </a:p>
        </p:txBody>
      </p:sp>
      <p:sp>
        <p:nvSpPr>
          <p:cNvPr id="5" name="Прямоугольник 4"/>
          <p:cNvSpPr/>
          <p:nvPr/>
        </p:nvSpPr>
        <p:spPr>
          <a:xfrm>
            <a:off x="3131840" y="836713"/>
            <a:ext cx="6012160" cy="3170099"/>
          </a:xfrm>
          <a:prstGeom prst="rect">
            <a:avLst/>
          </a:prstGeom>
        </p:spPr>
        <p:txBody>
          <a:bodyPr wrap="square">
            <a:spAutoFit/>
          </a:bodyPr>
          <a:lstStyle/>
          <a:p>
            <a:pPr algn="ctr"/>
            <a:r>
              <a:rPr lang="ru-RU" sz="2000" b="1" dirty="0">
                <a:latin typeface="Segoe Script" pitchFamily="34" charset="0"/>
                <a:cs typeface="Times New Roman" pitchFamily="18" charset="0"/>
              </a:rPr>
              <a:t>«Дороги» родились, когда за десять дней была выбита половина личного состава противотанковой бригады, а она каждую ночь меняла позицию, чтобы встретить танковую лавину врага…“Эх, дороги…” далеким эхом незабываемых, суровых и трудных военных лет отзывается в сердце и памяти тех, кто поет или слышит ее знакомый до боли напев. </a:t>
            </a:r>
            <a:endParaRPr lang="ru-RU" sz="2000" b="1" dirty="0">
              <a:latin typeface="Segoe Script" pitchFamily="34" charset="0"/>
            </a:endParaRPr>
          </a:p>
        </p:txBody>
      </p:sp>
      <p:pic>
        <p:nvPicPr>
          <p:cNvPr id="6" name="Picture 13" descr="foto6a"/>
          <p:cNvPicPr>
            <a:picLocks noChangeAspect="1" noChangeArrowheads="1"/>
          </p:cNvPicPr>
          <p:nvPr/>
        </p:nvPicPr>
        <p:blipFill>
          <a:blip r:embed="rId4" cstate="print"/>
          <a:srcRect l="7937" t="15490"/>
          <a:stretch>
            <a:fillRect/>
          </a:stretch>
        </p:blipFill>
        <p:spPr bwMode="auto">
          <a:xfrm>
            <a:off x="179512" y="1412776"/>
            <a:ext cx="2808312"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2" descr="p236[1]"/>
          <p:cNvPicPr>
            <a:picLocks noChangeAspect="1" noChangeArrowheads="1"/>
          </p:cNvPicPr>
          <p:nvPr/>
        </p:nvPicPr>
        <p:blipFill>
          <a:blip r:embed="rId5" cstate="print"/>
          <a:srcRect/>
          <a:stretch>
            <a:fillRect/>
          </a:stretch>
        </p:blipFill>
        <p:spPr>
          <a:xfrm>
            <a:off x="179512" y="4248000"/>
            <a:ext cx="352839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1" descr="img_14354118_26_45[1]"/>
          <p:cNvPicPr>
            <a:picLocks noChangeAspect="1" noChangeArrowheads="1"/>
          </p:cNvPicPr>
          <p:nvPr/>
        </p:nvPicPr>
        <p:blipFill>
          <a:blip r:embed="rId6" cstate="print"/>
          <a:srcRect/>
          <a:stretch>
            <a:fillRect/>
          </a:stretch>
        </p:blipFill>
        <p:spPr>
          <a:xfrm>
            <a:off x="5364088" y="4248000"/>
            <a:ext cx="3649150" cy="24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эх,дороги.mp3">
            <a:hlinkClick r:id="" action="ppaction://media"/>
          </p:cNvPr>
          <p:cNvPicPr>
            <a:picLocks noRot="1" noChangeAspect="1"/>
          </p:cNvPicPr>
          <p:nvPr>
            <a:audioFile r:link="rId1"/>
          </p:nvPr>
        </p:nvPicPr>
        <p:blipFill>
          <a:blip r:embed="rId7" cstate="print"/>
          <a:stretch>
            <a:fillRect/>
          </a:stretch>
        </p:blipFill>
        <p:spPr>
          <a:xfrm>
            <a:off x="8676456" y="6381328"/>
            <a:ext cx="304800" cy="304800"/>
          </a:xfrm>
          <a:prstGeom prst="rect">
            <a:avLst/>
          </a:prstGeom>
        </p:spPr>
      </p:pic>
      <p:pic>
        <p:nvPicPr>
          <p:cNvPr id="10" name="Picture 20" descr="&amp;Kcy;&amp;acy;&amp;rcy;&amp;tcy;&amp;icy;&amp;ncy;&amp;kcy;&amp;icy;, &amp;Ocy;&amp;gcy;&amp;ncy;&amp;iecy;&amp;ncy;&amp;ncy;&amp;acy;&amp;yacy; &amp;ncy;&amp;ocy;&amp;tcy;&amp;acy; &amp;kcy;&amp;acy;&amp;rcy;&amp;tcy;&amp;icy;&amp;ncy;&amp;kcy;&amp;icy;, &amp;zcy;&amp;acy;&amp;scy;&amp;tcy;&amp;acy;&amp;vcy;&amp;kcy;&amp;icy; &amp;ncy;&amp;acy; &amp;rcy;&amp;acy;&amp;bcy;&amp;ocy;&amp;chcy;&amp;icy;&amp;jcy; &amp;scy;&amp;tcy;&amp;ocy;&amp;lcy; &amp;icy; &amp;pcy;&amp;rcy;&amp;icy;&amp;kcy;&amp;ocy;&amp;lcy;&amp;softcy;&amp;ncy;&amp;ycy;&amp;iecy; &amp;kcy;&amp;acy;&amp;rcy;&amp;tcy;&amp;icy;&amp;ncy;&amp;kcy;&amp;icy; &amp;ocy;&amp;bcy;&amp;ocy;&amp;icy;, &amp;rcy;&amp;icy;&amp;scy;&amp;ucy;&amp;ncy;&amp;kcy;&amp;icy;, &amp;fcy;&amp;ocy;&amp;tcy;&amp;ocy;, &amp;zcy;&amp;acy;&amp;scy;&amp;tcy;&amp;acy;&amp;vcy;&amp;kcy;&amp;icy;, &amp;ncy;&amp;acy; &amp;rcy;&amp;acy;&amp;bcy;&amp;ocy;&amp;chcy;&amp;icy;&amp;jcy; &amp;scy;&amp;tcy;&amp;ocy;&amp;lcy;"/>
          <p:cNvPicPr>
            <a:picLocks noChangeAspect="1" noChangeArrowheads="1"/>
          </p:cNvPicPr>
          <p:nvPr/>
        </p:nvPicPr>
        <p:blipFill>
          <a:blip r:embed="rId8" cstate="print"/>
          <a:srcRect l="23622" r="17953"/>
          <a:stretch>
            <a:fillRect/>
          </a:stretch>
        </p:blipFill>
        <p:spPr bwMode="auto">
          <a:xfrm>
            <a:off x="3779912" y="4293096"/>
            <a:ext cx="1512168" cy="2376264"/>
          </a:xfrm>
          <a:prstGeom prst="rect">
            <a:avLst/>
          </a:prstGeom>
          <a:noFill/>
        </p:spPr>
      </p:pic>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20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2000"/>
                                        <p:tgtEl>
                                          <p:spTgt spid="7"/>
                                        </p:tgtEl>
                                      </p:cBhvr>
                                    </p:animEffect>
                                  </p:childTnLst>
                                </p:cTn>
                              </p:par>
                              <p:par>
                                <p:cTn id="17" presetID="5"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2000"/>
                                        <p:tgtEl>
                                          <p:spTgt spid="8"/>
                                        </p:tgtEl>
                                      </p:cBhvr>
                                    </p:animEffect>
                                  </p:childTnLst>
                                </p:cTn>
                              </p:par>
                              <p:par>
                                <p:cTn id="20" presetID="5"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188640"/>
            <a:ext cx="6635080" cy="764704"/>
          </a:xfrm>
        </p:spPr>
        <p:txBody>
          <a:bodyPr>
            <a:normAutofit fontScale="90000"/>
          </a:bodyPr>
          <a:lstStyle/>
          <a:p>
            <a:r>
              <a:rPr lang="ru-RU" kern="10" dirty="0">
                <a:ln w="19050">
                  <a:solidFill>
                    <a:srgbClr val="99CCFF"/>
                  </a:solidFill>
                  <a:round/>
                  <a:headEnd/>
                  <a:tailEnd/>
                </a:ln>
                <a:solidFill>
                  <a:schemeClr val="bg1"/>
                </a:solidFill>
                <a:effectLst>
                  <a:outerShdw dist="35921" dir="2700000" algn="ctr" rotWithShape="0">
                    <a:srgbClr val="990000"/>
                  </a:outerShdw>
                </a:effectLst>
                <a:latin typeface="Impact"/>
              </a:rPr>
              <a:t/>
            </a:r>
            <a:br>
              <a:rPr lang="ru-RU" kern="10" dirty="0">
                <a:ln w="19050">
                  <a:solidFill>
                    <a:srgbClr val="99CCFF"/>
                  </a:solidFill>
                  <a:round/>
                  <a:headEnd/>
                  <a:tailEnd/>
                </a:ln>
                <a:solidFill>
                  <a:schemeClr val="bg1"/>
                </a:solidFill>
                <a:effectLst>
                  <a:outerShdw dist="35921" dir="2700000" algn="ctr" rotWithShape="0">
                    <a:srgbClr val="990000"/>
                  </a:outerShdw>
                </a:effectLst>
                <a:latin typeface="Impact"/>
              </a:rPr>
            </a:br>
            <a:r>
              <a:rPr lang="ru-RU" kern="10" dirty="0">
                <a:ln w="19050">
                  <a:solidFill>
                    <a:srgbClr val="99CCFF"/>
                  </a:solidFill>
                  <a:round/>
                  <a:headEnd/>
                  <a:tailEnd/>
                </a:ln>
                <a:solidFill>
                  <a:schemeClr val="bg1"/>
                </a:solidFill>
                <a:effectLst>
                  <a:outerShdw dist="35921" dir="2700000" algn="ctr" rotWithShape="0">
                    <a:srgbClr val="990000"/>
                  </a:outerShdw>
                </a:effectLst>
                <a:latin typeface="Impact"/>
              </a:rPr>
              <a:t/>
            </a:r>
            <a:br>
              <a:rPr lang="ru-RU" kern="10" dirty="0">
                <a:ln w="19050">
                  <a:solidFill>
                    <a:srgbClr val="99CCFF"/>
                  </a:solidFill>
                  <a:round/>
                  <a:headEnd/>
                  <a:tailEnd/>
                </a:ln>
                <a:solidFill>
                  <a:schemeClr val="bg1"/>
                </a:solidFill>
                <a:effectLst>
                  <a:outerShdw dist="35921" dir="2700000" algn="ctr" rotWithShape="0">
                    <a:srgbClr val="990000"/>
                  </a:outerShdw>
                </a:effectLst>
                <a:latin typeface="Impact"/>
              </a:rPr>
            </a:br>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«Ехал я из Берлина»</a:t>
            </a:r>
            <a:r>
              <a:rPr lang="ru-RU" dirty="0"/>
              <a:t/>
            </a:r>
            <a:br>
              <a:rPr lang="ru-RU" dirty="0"/>
            </a:br>
            <a:r>
              <a:rPr lang="ru-RU" kern="10" dirty="0">
                <a:ln w="19050">
                  <a:solidFill>
                    <a:srgbClr val="99CCFF"/>
                  </a:solidFill>
                  <a:round/>
                  <a:headEnd/>
                  <a:tailEnd/>
                </a:ln>
                <a:solidFill>
                  <a:schemeClr val="bg1"/>
                </a:solidFill>
                <a:effectLst>
                  <a:outerShdw dist="35921" dir="2700000" algn="ctr" rotWithShape="0">
                    <a:srgbClr val="990000"/>
                  </a:outerShdw>
                </a:effectLst>
                <a:latin typeface="Impact"/>
              </a:rPr>
              <a:t/>
            </a:r>
            <a:br>
              <a:rPr lang="ru-RU" kern="10" dirty="0">
                <a:ln w="19050">
                  <a:solidFill>
                    <a:srgbClr val="99CCFF"/>
                  </a:solidFill>
                  <a:round/>
                  <a:headEnd/>
                  <a:tailEnd/>
                </a:ln>
                <a:solidFill>
                  <a:schemeClr val="bg1"/>
                </a:solidFill>
                <a:effectLst>
                  <a:outerShdw dist="35921" dir="2700000" algn="ctr" rotWithShape="0">
                    <a:srgbClr val="990000"/>
                  </a:outerShdw>
                </a:effectLst>
                <a:latin typeface="Impact"/>
              </a:rPr>
            </a:br>
            <a:endParaRPr lang="ru-RU" dirty="0"/>
          </a:p>
        </p:txBody>
      </p:sp>
      <p:sp>
        <p:nvSpPr>
          <p:cNvPr id="3" name="Прямоугольник 2"/>
          <p:cNvSpPr/>
          <p:nvPr/>
        </p:nvSpPr>
        <p:spPr>
          <a:xfrm>
            <a:off x="2286000" y="889844"/>
            <a:ext cx="4572000" cy="5632311"/>
          </a:xfrm>
          <a:prstGeom prst="rect">
            <a:avLst/>
          </a:prstGeom>
        </p:spPr>
        <p:txBody>
          <a:bodyPr>
            <a:spAutoFit/>
          </a:bodyPr>
          <a:lstStyle/>
          <a:p>
            <a:pPr algn="ctr"/>
            <a:r>
              <a:rPr lang="ru-RU" b="1" dirty="0">
                <a:latin typeface="Segoe Script" pitchFamily="34" charset="0"/>
              </a:rPr>
              <a:t>Песня «Ехал я из Берлина» стала одной из первых «победных» песен. Когда поэт Лев </a:t>
            </a:r>
            <a:r>
              <a:rPr lang="ru-RU" b="1" dirty="0" err="1">
                <a:latin typeface="Segoe Script" pitchFamily="34" charset="0"/>
              </a:rPr>
              <a:t>Ошанин</a:t>
            </a:r>
            <a:r>
              <a:rPr lang="ru-RU" b="1" dirty="0">
                <a:latin typeface="Segoe Script" pitchFamily="34" charset="0"/>
              </a:rPr>
              <a:t> узнал, что Советская Армия находится на подступах к Берлину, чувство долгожданной победы вошло в его душу и уже не оставило ее. В воображении поэта сложился образ молодого русского солдата, который совершил великий подвиг, и у которого еще вся жизнь впереди... И тогда родилась в мыслях Льва </a:t>
            </a:r>
            <a:r>
              <a:rPr lang="ru-RU" b="1" dirty="0" err="1">
                <a:latin typeface="Segoe Script" pitchFamily="34" charset="0"/>
              </a:rPr>
              <a:t>Ошанина</a:t>
            </a:r>
            <a:r>
              <a:rPr lang="ru-RU" b="1" dirty="0">
                <a:latin typeface="Segoe Script" pitchFamily="34" charset="0"/>
              </a:rPr>
              <a:t> строчка</a:t>
            </a:r>
          </a:p>
          <a:p>
            <a:pPr algn="ctr"/>
            <a:r>
              <a:rPr lang="ru-RU" b="1" dirty="0">
                <a:latin typeface="Segoe Script" pitchFamily="34" charset="0"/>
              </a:rPr>
              <a:t> «Ехал я из Берлина».</a:t>
            </a:r>
          </a:p>
          <a:p>
            <a:pPr algn="ctr"/>
            <a:r>
              <a:rPr lang="ru-RU" b="1" dirty="0">
                <a:latin typeface="Segoe Script" pitchFamily="34" charset="0"/>
              </a:rPr>
              <a:t> Исаак Дунаевский сочинил музыку для стиха, причем для припева слов не хватило, и они были придуманы тут же.</a:t>
            </a:r>
          </a:p>
        </p:txBody>
      </p:sp>
      <p:pic>
        <p:nvPicPr>
          <p:cNvPr id="1026" name="Picture 2" descr="&amp;Fcy;&amp;ocy;&amp;tcy;&amp;ocy;&amp;gcy;&amp;rcy;&amp;acy;&amp;fcy;&amp;icy;&amp;yacy; &amp;Lcy;&amp;iecy;&amp;vcy; &amp;Ocy;&amp;shcy;&amp;acy;&amp;ncy;&amp;icy;&amp;ncy; (photo Lev Oshanin)"/>
          <p:cNvPicPr>
            <a:picLocks noChangeAspect="1" noChangeArrowheads="1"/>
          </p:cNvPicPr>
          <p:nvPr/>
        </p:nvPicPr>
        <p:blipFill>
          <a:blip r:embed="rId3" cstate="print"/>
          <a:srcRect/>
          <a:stretch>
            <a:fillRect/>
          </a:stretch>
        </p:blipFill>
        <p:spPr bwMode="auto">
          <a:xfrm>
            <a:off x="395536" y="1916832"/>
            <a:ext cx="1794098" cy="2520000"/>
          </a:xfrm>
          <a:prstGeom prst="rect">
            <a:avLst/>
          </a:prstGeom>
          <a:noFill/>
        </p:spPr>
      </p:pic>
      <p:sp>
        <p:nvSpPr>
          <p:cNvPr id="5" name="Прямоугольник 4"/>
          <p:cNvSpPr/>
          <p:nvPr/>
        </p:nvSpPr>
        <p:spPr>
          <a:xfrm>
            <a:off x="7020272" y="4581128"/>
            <a:ext cx="1872208" cy="369332"/>
          </a:xfrm>
          <a:prstGeom prst="rect">
            <a:avLst/>
          </a:prstGeom>
        </p:spPr>
        <p:txBody>
          <a:bodyPr wrap="square">
            <a:spAutoFit/>
          </a:bodyPr>
          <a:lstStyle/>
          <a:p>
            <a:pPr algn="ctr"/>
            <a:r>
              <a:rPr lang="ru-RU" b="1" dirty="0"/>
              <a:t>И.О.Дунаевский</a:t>
            </a:r>
          </a:p>
        </p:txBody>
      </p:sp>
      <p:pic>
        <p:nvPicPr>
          <p:cNvPr id="1028" name="Picture 4" descr="&amp;Fcy;&amp;acy;&amp;jcy;&amp;lcy;:Isaak Dunaevsky.jpg"/>
          <p:cNvPicPr>
            <a:picLocks noChangeAspect="1" noChangeArrowheads="1"/>
          </p:cNvPicPr>
          <p:nvPr/>
        </p:nvPicPr>
        <p:blipFill>
          <a:blip r:embed="rId4" cstate="print"/>
          <a:srcRect/>
          <a:stretch>
            <a:fillRect/>
          </a:stretch>
        </p:blipFill>
        <p:spPr bwMode="auto">
          <a:xfrm>
            <a:off x="7092280" y="1916832"/>
            <a:ext cx="1711348" cy="2412000"/>
          </a:xfrm>
          <a:prstGeom prst="rect">
            <a:avLst/>
          </a:prstGeom>
          <a:noFill/>
        </p:spPr>
      </p:pic>
      <p:sp>
        <p:nvSpPr>
          <p:cNvPr id="7" name="Прямоугольник 6"/>
          <p:cNvSpPr/>
          <p:nvPr/>
        </p:nvSpPr>
        <p:spPr>
          <a:xfrm>
            <a:off x="467544" y="4797152"/>
            <a:ext cx="1575792" cy="369332"/>
          </a:xfrm>
          <a:prstGeom prst="rect">
            <a:avLst/>
          </a:prstGeom>
        </p:spPr>
        <p:txBody>
          <a:bodyPr wrap="square">
            <a:spAutoFit/>
          </a:bodyPr>
          <a:lstStyle/>
          <a:p>
            <a:pPr algn="ctr"/>
            <a:r>
              <a:rPr lang="ru-RU" b="1" dirty="0" err="1"/>
              <a:t>Л.И.Ошанин</a:t>
            </a:r>
            <a:endParaRPr lang="ru-RU" b="1" dirty="0"/>
          </a:p>
        </p:txBody>
      </p:sp>
      <p:pic>
        <p:nvPicPr>
          <p:cNvPr id="8" name="ехал я из берлина.mp3">
            <a:hlinkClick r:id="" action="ppaction://media"/>
          </p:cNvPr>
          <p:cNvPicPr>
            <a:picLocks noRot="1" noChangeAspect="1"/>
          </p:cNvPicPr>
          <p:nvPr>
            <a:audioFile r:link="rId1"/>
          </p:nvPr>
        </p:nvPicPr>
        <p:blipFill>
          <a:blip r:embed="rId5" cstate="print"/>
          <a:stretch>
            <a:fillRect/>
          </a:stretch>
        </p:blipFill>
        <p:spPr>
          <a:xfrm>
            <a:off x="6804248" y="6381328"/>
            <a:ext cx="304800" cy="304800"/>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8"/>
                                        </p:tgtEl>
                                      </p:cBhvr>
                                    </p:cmd>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0"/>
                                        <p:tgtEl>
                                          <p:spTgt spid="3"/>
                                        </p:tgtEl>
                                      </p:cBhvr>
                                    </p:animEffect>
                                  </p:childTnLst>
                                </p:cTn>
                              </p:par>
                              <p:par>
                                <p:cTn id="16" presetID="5"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heckerboard(across)">
                                      <p:cBhvr>
                                        <p:cTn id="18" dur="2000"/>
                                        <p:tgtEl>
                                          <p:spTgt spid="102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2000"/>
                                        <p:tgtEl>
                                          <p:spTgt spid="7"/>
                                        </p:tgtEl>
                                      </p:cBhvr>
                                    </p:animEffect>
                                  </p:childTnLst>
                                </p:cTn>
                              </p:par>
                              <p:par>
                                <p:cTn id="22" presetID="5" presetClass="entr" presetSubtype="1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checkerboard(across)">
                                      <p:cBhvr>
                                        <p:cTn id="24" dur="2000"/>
                                        <p:tgtEl>
                                          <p:spTgt spid="102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p:cTn id="28"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2" grpId="0"/>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88640"/>
            <a:ext cx="8136904" cy="1080120"/>
          </a:xfrm>
        </p:spPr>
        <p:txBody>
          <a:bodyPr>
            <a:noAutofit/>
          </a:bodyPr>
          <a:lstStyle/>
          <a:p>
            <a:r>
              <a:rPr lang="ru-RU" sz="2000" b="1" dirty="0">
                <a:latin typeface="Segoe Script" pitchFamily="34" charset="0"/>
              </a:rPr>
              <a:t>         </a:t>
            </a:r>
            <a:r>
              <a:rPr lang="ru-RU" sz="2000" b="1" dirty="0">
                <a:solidFill>
                  <a:srgbClr val="800000"/>
                </a:solidFill>
                <a:latin typeface="Segoe Script" pitchFamily="34" charset="0"/>
              </a:rPr>
              <a:t>"Ехал я из Берлина" стала первой совместной</a:t>
            </a:r>
            <a:br>
              <a:rPr lang="ru-RU" sz="2000" b="1" dirty="0">
                <a:solidFill>
                  <a:srgbClr val="800000"/>
                </a:solidFill>
                <a:latin typeface="Segoe Script" pitchFamily="34" charset="0"/>
              </a:rPr>
            </a:br>
            <a:r>
              <a:rPr lang="ru-RU" sz="2000" b="1" dirty="0">
                <a:solidFill>
                  <a:srgbClr val="800000"/>
                </a:solidFill>
                <a:latin typeface="Segoe Script" pitchFamily="34" charset="0"/>
              </a:rPr>
              <a:t>      работой И. О. Дунаевского и Л. И. </a:t>
            </a:r>
            <a:r>
              <a:rPr lang="ru-RU" sz="2000" b="1" dirty="0" err="1">
                <a:solidFill>
                  <a:srgbClr val="800000"/>
                </a:solidFill>
                <a:latin typeface="Segoe Script" pitchFamily="34" charset="0"/>
              </a:rPr>
              <a:t>Ошанина</a:t>
            </a:r>
            <a:r>
              <a:rPr lang="ru-RU" sz="2000" b="1" dirty="0">
                <a:solidFill>
                  <a:srgbClr val="800000"/>
                </a:solidFill>
                <a:latin typeface="Segoe Script" pitchFamily="34" charset="0"/>
              </a:rPr>
              <a:t>.</a:t>
            </a:r>
            <a:r>
              <a:rPr lang="ru-RU" sz="2000" b="1" dirty="0">
                <a:latin typeface="Segoe Script" pitchFamily="34" charset="0"/>
              </a:rPr>
              <a:t/>
            </a:r>
            <a:br>
              <a:rPr lang="ru-RU" sz="2000" b="1" dirty="0">
                <a:latin typeface="Segoe Script" pitchFamily="34" charset="0"/>
              </a:rPr>
            </a:br>
            <a:endParaRPr lang="ru-RU" sz="2000" b="1" dirty="0">
              <a:latin typeface="Segoe Script" pitchFamily="34" charset="0"/>
            </a:endParaRPr>
          </a:p>
        </p:txBody>
      </p:sp>
      <p:sp>
        <p:nvSpPr>
          <p:cNvPr id="63490" name="AutoShape 2" descr="http://www.%D1%86%D0%B4%D0%BA%D0%B6.%D1%80%D1%84/images/stories/ansambl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3492" name="AutoShape 4" descr="http://www.%D1%86%D0%B4%D0%BA%D0%B6.%D1%80%D1%84/images/stories/ansambl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3494" name="AutoShape 6" descr="http://www.%D1%86%D0%B4%D0%BA%D0%B6.%D1%80%D1%84/images/stories/ansambl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3496" name="AutoShape 8" descr="http://www.%D1%86%D0%B4%D0%BA%D0%B6.%D1%80%D1%84/images/stories/ansambl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8" name="Picture 10" descr="http://www.xn--d1ael0c.xn--p1ai/images/stories/ansamble.jpg"/>
          <p:cNvPicPr>
            <a:picLocks noChangeAspect="1" noChangeArrowheads="1"/>
          </p:cNvPicPr>
          <p:nvPr/>
        </p:nvPicPr>
        <p:blipFill>
          <a:blip r:embed="rId3" cstate="print"/>
          <a:srcRect/>
          <a:stretch>
            <a:fillRect/>
          </a:stretch>
        </p:blipFill>
        <p:spPr bwMode="auto">
          <a:xfrm>
            <a:off x="4499992" y="2996952"/>
            <a:ext cx="4414673" cy="3204000"/>
          </a:xfrm>
          <a:prstGeom prst="rect">
            <a:avLst/>
          </a:prstGeom>
          <a:ln>
            <a:noFill/>
          </a:ln>
          <a:effectLst>
            <a:softEdge rad="112500"/>
          </a:effectLst>
        </p:spPr>
      </p:pic>
      <p:pic>
        <p:nvPicPr>
          <p:cNvPr id="63500" name="Picture 12" descr="http://www.xn--d1ael0c.xn--p1ai/images/stories/agitpoezd.jpg"/>
          <p:cNvPicPr>
            <a:picLocks noChangeAspect="1" noChangeArrowheads="1"/>
          </p:cNvPicPr>
          <p:nvPr/>
        </p:nvPicPr>
        <p:blipFill>
          <a:blip r:embed="rId4" cstate="print"/>
          <a:srcRect/>
          <a:stretch>
            <a:fillRect/>
          </a:stretch>
        </p:blipFill>
        <p:spPr bwMode="auto">
          <a:xfrm>
            <a:off x="251520" y="1196752"/>
            <a:ext cx="4099508" cy="2844000"/>
          </a:xfrm>
          <a:prstGeom prst="rect">
            <a:avLst/>
          </a:prstGeom>
          <a:ln>
            <a:noFill/>
          </a:ln>
          <a:effectLst>
            <a:softEdge rad="112500"/>
          </a:effectLst>
        </p:spPr>
      </p:pic>
      <p:sp>
        <p:nvSpPr>
          <p:cNvPr id="10" name="Прямоугольник 9"/>
          <p:cNvSpPr/>
          <p:nvPr/>
        </p:nvSpPr>
        <p:spPr>
          <a:xfrm>
            <a:off x="251520" y="4581128"/>
            <a:ext cx="4320480" cy="1477328"/>
          </a:xfrm>
          <a:prstGeom prst="rect">
            <a:avLst/>
          </a:prstGeom>
        </p:spPr>
        <p:txBody>
          <a:bodyPr wrap="square">
            <a:spAutoFit/>
          </a:bodyPr>
          <a:lstStyle/>
          <a:p>
            <a:pPr algn="ctr"/>
            <a:r>
              <a:rPr lang="ru-RU" b="1" dirty="0">
                <a:latin typeface="Segoe Script" pitchFamily="34" charset="0"/>
              </a:rPr>
              <a:t>Вслед за ним ее подхватили многие другие ансамбли и оркестры, и она стала по существу одной из первых песен Победы. </a:t>
            </a:r>
            <a:endParaRPr lang="ru-RU" dirty="0"/>
          </a:p>
        </p:txBody>
      </p:sp>
      <p:sp>
        <p:nvSpPr>
          <p:cNvPr id="11" name="Прямоугольник 10"/>
          <p:cNvSpPr/>
          <p:nvPr/>
        </p:nvSpPr>
        <p:spPr>
          <a:xfrm>
            <a:off x="4499992" y="1124744"/>
            <a:ext cx="4427984" cy="1754326"/>
          </a:xfrm>
          <a:prstGeom prst="rect">
            <a:avLst/>
          </a:prstGeom>
        </p:spPr>
        <p:txBody>
          <a:bodyPr wrap="square">
            <a:spAutoFit/>
          </a:bodyPr>
          <a:lstStyle/>
          <a:p>
            <a:pPr algn="ctr"/>
            <a:r>
              <a:rPr lang="ru-RU" b="1" dirty="0">
                <a:latin typeface="Segoe Script" pitchFamily="34" charset="0"/>
              </a:rPr>
              <a:t>Первым исполнителем этой песни был, руководимый Дунаевским, ансамбль песни и пляски Центрального Дома Культуры железнодорожников</a:t>
            </a:r>
            <a:br>
              <a:rPr lang="ru-RU" b="1" dirty="0">
                <a:latin typeface="Segoe Script" pitchFamily="34" charset="0"/>
              </a:rPr>
            </a:br>
            <a:r>
              <a:rPr lang="ru-RU" b="1" dirty="0">
                <a:latin typeface="Segoe Script" pitchFamily="34" charset="0"/>
              </a:rPr>
              <a:t> (ЦДКЖ). </a:t>
            </a:r>
          </a:p>
        </p:txBody>
      </p:sp>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18" presetClass="entr" presetSubtype="12" fill="hold" nodeType="afterEffect">
                                  <p:stCondLst>
                                    <p:cond delay="0"/>
                                  </p:stCondLst>
                                  <p:childTnLst>
                                    <p:set>
                                      <p:cBhvr>
                                        <p:cTn id="10" dur="1" fill="hold">
                                          <p:stCondLst>
                                            <p:cond delay="0"/>
                                          </p:stCondLst>
                                        </p:cTn>
                                        <p:tgtEl>
                                          <p:spTgt spid="63500"/>
                                        </p:tgtEl>
                                        <p:attrNameLst>
                                          <p:attrName>style.visibility</p:attrName>
                                        </p:attrNameLst>
                                      </p:cBhvr>
                                      <p:to>
                                        <p:strVal val="visible"/>
                                      </p:to>
                                    </p:set>
                                    <p:animEffect transition="in" filter="strips(downLeft)">
                                      <p:cBhvr>
                                        <p:cTn id="11" dur="2000"/>
                                        <p:tgtEl>
                                          <p:spTgt spid="6350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0"/>
                                        <p:tgtEl>
                                          <p:spTgt spid="11"/>
                                        </p:tgtEl>
                                      </p:cBhvr>
                                    </p:animEffect>
                                  </p:childTnLst>
                                </p:cTn>
                              </p:par>
                              <p:par>
                                <p:cTn id="15" presetID="18" presetClass="entr" presetSubtype="6" fill="hold" nodeType="withEffect">
                                  <p:stCondLst>
                                    <p:cond delay="0"/>
                                  </p:stCondLst>
                                  <p:childTnLst>
                                    <p:set>
                                      <p:cBhvr>
                                        <p:cTn id="16" dur="1" fill="hold">
                                          <p:stCondLst>
                                            <p:cond delay="0"/>
                                          </p:stCondLst>
                                        </p:cTn>
                                        <p:tgtEl>
                                          <p:spTgt spid="63498"/>
                                        </p:tgtEl>
                                        <p:attrNameLst>
                                          <p:attrName>style.visibility</p:attrName>
                                        </p:attrNameLst>
                                      </p:cBhvr>
                                      <p:to>
                                        <p:strVal val="visible"/>
                                      </p:to>
                                    </p:set>
                                    <p:animEffect transition="in" filter="strips(downRight)">
                                      <p:cBhvr>
                                        <p:cTn id="17" dur="2000"/>
                                        <p:tgtEl>
                                          <p:spTgt spid="6349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mp;Pcy;&amp;ocy;&amp;bcy;&amp;iecy;&amp;dcy;&amp;acy; &amp;vcy; &amp;fcy;&amp;ocy;&amp;tcy;&amp;ocy;&amp;gcy;&amp;rcy;&amp;acy;&amp;fcy;&amp;icy;&amp;yacy;&amp;khcy; &quot; &amp;Bcy;&amp;yacy;&amp;kcy;&amp;icy;.&amp;ncy;&amp;iecy;&amp;tcy;"/>
          <p:cNvPicPr>
            <a:picLocks noChangeAspect="1" noChangeArrowheads="1"/>
          </p:cNvPicPr>
          <p:nvPr/>
        </p:nvPicPr>
        <p:blipFill>
          <a:blip r:embed="rId4" cstate="print"/>
          <a:srcRect/>
          <a:stretch>
            <a:fillRect/>
          </a:stretch>
        </p:blipFill>
        <p:spPr bwMode="auto">
          <a:xfrm>
            <a:off x="108000" y="108000"/>
            <a:ext cx="4320480" cy="3024336"/>
          </a:xfrm>
          <a:prstGeom prst="rect">
            <a:avLst/>
          </a:prstGeom>
          <a:ln>
            <a:noFill/>
          </a:ln>
          <a:effectLst>
            <a:outerShdw blurRad="292100" dist="139700" dir="2700000" algn="tl" rotWithShape="0">
              <a:srgbClr val="333333">
                <a:alpha val="65000"/>
              </a:srgbClr>
            </a:outerShdw>
          </a:effectLst>
        </p:spPr>
      </p:pic>
      <p:pic>
        <p:nvPicPr>
          <p:cNvPr id="64516" name="Picture 4" descr="&amp;Pcy;&amp;ocy;&amp;bcy;&amp;iecy;&amp;dcy;&amp;acy; &amp;vcy; &amp;fcy;&amp;ocy;&amp;tcy;&amp;ocy;&amp;gcy;&amp;rcy;&amp;acy;&amp;fcy;&amp;icy;&amp;yacy;&amp;khcy;"/>
          <p:cNvPicPr>
            <a:picLocks noChangeAspect="1" noChangeArrowheads="1"/>
          </p:cNvPicPr>
          <p:nvPr/>
        </p:nvPicPr>
        <p:blipFill>
          <a:blip r:embed="rId5" cstate="print"/>
          <a:srcRect/>
          <a:stretch>
            <a:fillRect/>
          </a:stretch>
        </p:blipFill>
        <p:spPr bwMode="auto">
          <a:xfrm>
            <a:off x="5364000" y="144000"/>
            <a:ext cx="3642258" cy="3168000"/>
          </a:xfrm>
          <a:prstGeom prst="rect">
            <a:avLst/>
          </a:prstGeom>
          <a:ln>
            <a:noFill/>
          </a:ln>
          <a:effectLst>
            <a:outerShdw blurRad="292100" dist="139700" dir="2700000" algn="tl" rotWithShape="0">
              <a:srgbClr val="333333">
                <a:alpha val="65000"/>
              </a:srgbClr>
            </a:outerShdw>
          </a:effectLst>
        </p:spPr>
      </p:pic>
      <p:pic>
        <p:nvPicPr>
          <p:cNvPr id="64522" name="Picture 10" descr="&amp;Pcy;&amp;ocy;&amp;bcy;&amp;iecy;&amp;dcy;&amp;acy; &amp;vcy; &amp;fcy;&amp;ocy;&amp;tcy;&amp;ocy;&amp;gcy;&amp;rcy;&amp;acy;&amp;fcy;&amp;icy;&amp;yacy;&amp;khcy;"/>
          <p:cNvPicPr>
            <a:picLocks noChangeAspect="1" noChangeArrowheads="1"/>
          </p:cNvPicPr>
          <p:nvPr/>
        </p:nvPicPr>
        <p:blipFill>
          <a:blip r:embed="rId6" cstate="print"/>
          <a:srcRect t="5526"/>
          <a:stretch>
            <a:fillRect/>
          </a:stretch>
        </p:blipFill>
        <p:spPr bwMode="auto">
          <a:xfrm>
            <a:off x="108000" y="3348000"/>
            <a:ext cx="4252652" cy="3435063"/>
          </a:xfrm>
          <a:prstGeom prst="rect">
            <a:avLst/>
          </a:prstGeom>
          <a:ln>
            <a:noFill/>
          </a:ln>
          <a:effectLst>
            <a:outerShdw blurRad="292100" dist="139700" dir="2700000" algn="tl" rotWithShape="0">
              <a:srgbClr val="333333">
                <a:alpha val="65000"/>
              </a:srgbClr>
            </a:outerShdw>
          </a:effectLst>
        </p:spPr>
      </p:pic>
      <p:pic>
        <p:nvPicPr>
          <p:cNvPr id="64524" name="Picture 12" descr="&amp;Pcy;&amp;ocy;&amp;bcy;&amp;iecy;&amp;dcy;&amp;acy; &amp;vcy; &amp;fcy;&amp;ocy;&amp;tcy;&amp;ocy;&amp;gcy;&amp;rcy;&amp;acy;&amp;fcy;&amp;icy;&amp;yacy;&amp;khcy;"/>
          <p:cNvPicPr>
            <a:picLocks noChangeAspect="1" noChangeArrowheads="1"/>
          </p:cNvPicPr>
          <p:nvPr/>
        </p:nvPicPr>
        <p:blipFill>
          <a:blip r:embed="rId7" cstate="print"/>
          <a:srcRect/>
          <a:stretch>
            <a:fillRect/>
          </a:stretch>
        </p:blipFill>
        <p:spPr bwMode="auto">
          <a:xfrm>
            <a:off x="5076000" y="3420000"/>
            <a:ext cx="3938818" cy="3348000"/>
          </a:xfrm>
          <a:prstGeom prst="rect">
            <a:avLst/>
          </a:prstGeom>
          <a:ln>
            <a:noFill/>
          </a:ln>
          <a:effectLst>
            <a:outerShdw blurRad="292100" dist="139700" dir="2700000" algn="tl" rotWithShape="0">
              <a:srgbClr val="333333">
                <a:alpha val="65000"/>
              </a:srgbClr>
            </a:outerShdw>
          </a:effectLst>
        </p:spPr>
      </p:pic>
      <p:pic>
        <p:nvPicPr>
          <p:cNvPr id="10" name="Picture 4"/>
          <p:cNvPicPr>
            <a:picLocks noChangeAspect="1" noChangeArrowheads="1"/>
          </p:cNvPicPr>
          <p:nvPr/>
        </p:nvPicPr>
        <p:blipFill>
          <a:blip r:embed="rId8" cstate="print"/>
          <a:srcRect/>
          <a:stretch>
            <a:fillRect/>
          </a:stretch>
        </p:blipFill>
        <p:spPr bwMode="auto">
          <a:xfrm>
            <a:off x="3240000" y="1484784"/>
            <a:ext cx="2989263" cy="3505200"/>
          </a:xfrm>
          <a:prstGeom prst="rect">
            <a:avLst/>
          </a:prstGeom>
          <a:noFill/>
          <a:ln w="9525">
            <a:noFill/>
            <a:miter lim="800000"/>
            <a:headEnd/>
            <a:tailEnd/>
          </a:ln>
        </p:spPr>
      </p:pic>
      <p:pic>
        <p:nvPicPr>
          <p:cNvPr id="11" name="ехал я из берлина.mp3">
            <a:hlinkClick r:id="" action="ppaction://media"/>
          </p:cNvPr>
          <p:cNvPicPr>
            <a:picLocks noRot="1" noChangeAspect="1"/>
          </p:cNvPicPr>
          <p:nvPr>
            <a:audioFile r:link="rId1"/>
          </p:nvPr>
        </p:nvPicPr>
        <p:blipFill>
          <a:blip r:embed="rId9" cstate="print"/>
          <a:stretch>
            <a:fillRect/>
          </a:stretch>
        </p:blipFill>
        <p:spPr>
          <a:xfrm>
            <a:off x="8532440" y="6309320"/>
            <a:ext cx="304800" cy="304800"/>
          </a:xfrm>
          <a:prstGeom prst="rect">
            <a:avLst/>
          </a:prstGeom>
        </p:spPr>
      </p:pic>
    </p:spTree>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2000"/>
                                        <p:tgtEl>
                                          <p:spTgt spid="10"/>
                                        </p:tgtEl>
                                      </p:cBhvr>
                                    </p:animEffect>
                                  </p:childTnLst>
                                </p:cTn>
                              </p:par>
                              <p:par>
                                <p:cTn id="8" presetID="18" presetClass="entr" presetSubtype="9" fill="hold" nodeType="withEffect">
                                  <p:stCondLst>
                                    <p:cond delay="0"/>
                                  </p:stCondLst>
                                  <p:childTnLst>
                                    <p:set>
                                      <p:cBhvr>
                                        <p:cTn id="9" dur="1" fill="hold">
                                          <p:stCondLst>
                                            <p:cond delay="0"/>
                                          </p:stCondLst>
                                        </p:cTn>
                                        <p:tgtEl>
                                          <p:spTgt spid="64514"/>
                                        </p:tgtEl>
                                        <p:attrNameLst>
                                          <p:attrName>style.visibility</p:attrName>
                                        </p:attrNameLst>
                                      </p:cBhvr>
                                      <p:to>
                                        <p:strVal val="visible"/>
                                      </p:to>
                                    </p:set>
                                    <p:animEffect transition="in" filter="strips(upLeft)">
                                      <p:cBhvr>
                                        <p:cTn id="10" dur="3000"/>
                                        <p:tgtEl>
                                          <p:spTgt spid="64514"/>
                                        </p:tgtEl>
                                      </p:cBhvr>
                                    </p:animEffect>
                                  </p:childTnLst>
                                </p:cTn>
                              </p:par>
                              <p:par>
                                <p:cTn id="11" presetID="18" presetClass="entr" presetSubtype="3" fill="hold" nodeType="withEffect">
                                  <p:stCondLst>
                                    <p:cond delay="0"/>
                                  </p:stCondLst>
                                  <p:childTnLst>
                                    <p:set>
                                      <p:cBhvr>
                                        <p:cTn id="12" dur="1" fill="hold">
                                          <p:stCondLst>
                                            <p:cond delay="0"/>
                                          </p:stCondLst>
                                        </p:cTn>
                                        <p:tgtEl>
                                          <p:spTgt spid="64516"/>
                                        </p:tgtEl>
                                        <p:attrNameLst>
                                          <p:attrName>style.visibility</p:attrName>
                                        </p:attrNameLst>
                                      </p:cBhvr>
                                      <p:to>
                                        <p:strVal val="visible"/>
                                      </p:to>
                                    </p:set>
                                    <p:animEffect transition="in" filter="strips(upRight)">
                                      <p:cBhvr>
                                        <p:cTn id="13" dur="3000"/>
                                        <p:tgtEl>
                                          <p:spTgt spid="64516"/>
                                        </p:tgtEl>
                                      </p:cBhvr>
                                    </p:animEffect>
                                  </p:childTnLst>
                                </p:cTn>
                              </p:par>
                              <p:par>
                                <p:cTn id="14" presetID="18" presetClass="entr" presetSubtype="12" fill="hold" nodeType="withEffect">
                                  <p:stCondLst>
                                    <p:cond delay="0"/>
                                  </p:stCondLst>
                                  <p:childTnLst>
                                    <p:set>
                                      <p:cBhvr>
                                        <p:cTn id="15" dur="1" fill="hold">
                                          <p:stCondLst>
                                            <p:cond delay="0"/>
                                          </p:stCondLst>
                                        </p:cTn>
                                        <p:tgtEl>
                                          <p:spTgt spid="64522"/>
                                        </p:tgtEl>
                                        <p:attrNameLst>
                                          <p:attrName>style.visibility</p:attrName>
                                        </p:attrNameLst>
                                      </p:cBhvr>
                                      <p:to>
                                        <p:strVal val="visible"/>
                                      </p:to>
                                    </p:set>
                                    <p:animEffect transition="in" filter="strips(downLeft)">
                                      <p:cBhvr>
                                        <p:cTn id="16" dur="3000"/>
                                        <p:tgtEl>
                                          <p:spTgt spid="64522"/>
                                        </p:tgtEl>
                                      </p:cBhvr>
                                    </p:animEffect>
                                  </p:childTnLst>
                                </p:cTn>
                              </p:par>
                              <p:par>
                                <p:cTn id="17" presetID="18" presetClass="entr" presetSubtype="6" fill="hold" nodeType="withEffect">
                                  <p:stCondLst>
                                    <p:cond delay="0"/>
                                  </p:stCondLst>
                                  <p:childTnLst>
                                    <p:set>
                                      <p:cBhvr>
                                        <p:cTn id="18" dur="1" fill="hold">
                                          <p:stCondLst>
                                            <p:cond delay="0"/>
                                          </p:stCondLst>
                                        </p:cTn>
                                        <p:tgtEl>
                                          <p:spTgt spid="64524"/>
                                        </p:tgtEl>
                                        <p:attrNameLst>
                                          <p:attrName>style.visibility</p:attrName>
                                        </p:attrNameLst>
                                      </p:cBhvr>
                                      <p:to>
                                        <p:strVal val="visible"/>
                                      </p:to>
                                    </p:set>
                                    <p:animEffect transition="in" filter="strips(downRight)">
                                      <p:cBhvr>
                                        <p:cTn id="19" dur="3000"/>
                                        <p:tgtEl>
                                          <p:spTgt spid="645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274638"/>
            <a:ext cx="6995120" cy="706090"/>
          </a:xfrm>
        </p:spPr>
        <p:txBody>
          <a:bodyPr>
            <a:normAutofit fontScale="90000"/>
          </a:bodyPr>
          <a:lstStyle/>
          <a:p>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
            </a:r>
            <a:b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br>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Песням  тех  военных  лет…»</a:t>
            </a:r>
            <a:r>
              <a:rPr lang="ru-RU" dirty="0"/>
              <a:t/>
            </a:r>
            <a:br>
              <a:rPr lang="ru-RU" dirty="0"/>
            </a:br>
            <a:endParaRPr lang="ru-RU" dirty="0"/>
          </a:p>
        </p:txBody>
      </p:sp>
      <p:sp>
        <p:nvSpPr>
          <p:cNvPr id="4" name="Прямоугольник 3"/>
          <p:cNvSpPr/>
          <p:nvPr/>
        </p:nvSpPr>
        <p:spPr>
          <a:xfrm>
            <a:off x="179512" y="1268760"/>
            <a:ext cx="5184576" cy="2862322"/>
          </a:xfrm>
          <a:prstGeom prst="rect">
            <a:avLst/>
          </a:prstGeom>
        </p:spPr>
        <p:txBody>
          <a:bodyPr wrap="square">
            <a:spAutoFit/>
          </a:bodyPr>
          <a:lstStyle/>
          <a:p>
            <a:pPr algn="ctr"/>
            <a:r>
              <a:rPr lang="ru-RU" b="1" dirty="0">
                <a:latin typeface="Segoe Script" pitchFamily="34" charset="0"/>
              </a:rPr>
              <a:t>Песням тех военных лет  - поверьте! </a:t>
            </a:r>
            <a:br>
              <a:rPr lang="ru-RU" b="1" dirty="0">
                <a:latin typeface="Segoe Script" pitchFamily="34" charset="0"/>
              </a:rPr>
            </a:br>
            <a:r>
              <a:rPr lang="ru-RU" b="1" dirty="0">
                <a:latin typeface="Segoe Script" pitchFamily="34" charset="0"/>
              </a:rPr>
              <a:t>Мы не зря от дома вдалеке </a:t>
            </a:r>
            <a:br>
              <a:rPr lang="ru-RU" b="1" dirty="0">
                <a:latin typeface="Segoe Script" pitchFamily="34" charset="0"/>
              </a:rPr>
            </a:br>
            <a:r>
              <a:rPr lang="ru-RU" b="1" dirty="0">
                <a:latin typeface="Segoe Script" pitchFamily="34" charset="0"/>
              </a:rPr>
              <a:t>Пели в четырёх шагах от смерти </a:t>
            </a:r>
            <a:br>
              <a:rPr lang="ru-RU" b="1" dirty="0">
                <a:latin typeface="Segoe Script" pitchFamily="34" charset="0"/>
              </a:rPr>
            </a:br>
            <a:r>
              <a:rPr lang="ru-RU" b="1" dirty="0">
                <a:latin typeface="Segoe Script" pitchFamily="34" charset="0"/>
              </a:rPr>
              <a:t>О родном заветном огоньке. </a:t>
            </a:r>
            <a:br>
              <a:rPr lang="ru-RU" b="1" dirty="0">
                <a:latin typeface="Segoe Script" pitchFamily="34" charset="0"/>
              </a:rPr>
            </a:br>
            <a:r>
              <a:rPr lang="ru-RU" b="1" dirty="0">
                <a:latin typeface="Segoe Script" pitchFamily="34" charset="0"/>
              </a:rPr>
              <a:t/>
            </a:r>
            <a:br>
              <a:rPr lang="ru-RU" b="1" dirty="0">
                <a:latin typeface="Segoe Script" pitchFamily="34" charset="0"/>
              </a:rPr>
            </a:br>
            <a:r>
              <a:rPr lang="ru-RU" b="1" dirty="0">
                <a:latin typeface="Segoe Script" pitchFamily="34" charset="0"/>
              </a:rPr>
              <a:t>И не зря про путь к Берлину пели – </a:t>
            </a:r>
            <a:br>
              <a:rPr lang="ru-RU" b="1" dirty="0">
                <a:latin typeface="Segoe Script" pitchFamily="34" charset="0"/>
              </a:rPr>
            </a:br>
            <a:r>
              <a:rPr lang="ru-RU" b="1" dirty="0">
                <a:latin typeface="Segoe Script" pitchFamily="34" charset="0"/>
              </a:rPr>
              <a:t>Как он был нелёгок и нескор. </a:t>
            </a:r>
            <a:br>
              <a:rPr lang="ru-RU" b="1" dirty="0">
                <a:latin typeface="Segoe Script" pitchFamily="34" charset="0"/>
              </a:rPr>
            </a:br>
            <a:r>
              <a:rPr lang="ru-RU" b="1" dirty="0">
                <a:latin typeface="Segoe Script" pitchFamily="34" charset="0"/>
              </a:rPr>
              <a:t>Песни вместе с нами постарели, </a:t>
            </a:r>
            <a:br>
              <a:rPr lang="ru-RU" b="1" dirty="0">
                <a:latin typeface="Segoe Script" pitchFamily="34" charset="0"/>
              </a:rPr>
            </a:br>
            <a:r>
              <a:rPr lang="ru-RU" b="1" dirty="0">
                <a:latin typeface="Segoe Script" pitchFamily="34" charset="0"/>
              </a:rPr>
              <a:t>Но в строю остались до сих пор. </a:t>
            </a:r>
            <a:br>
              <a:rPr lang="ru-RU" b="1" dirty="0">
                <a:latin typeface="Segoe Script" pitchFamily="34" charset="0"/>
              </a:rPr>
            </a:br>
            <a:endParaRPr lang="ru-RU" b="1" dirty="0">
              <a:latin typeface="Segoe Script" pitchFamily="34" charset="0"/>
            </a:endParaRPr>
          </a:p>
        </p:txBody>
      </p:sp>
      <p:sp>
        <p:nvSpPr>
          <p:cNvPr id="5" name="Прямоугольник 4"/>
          <p:cNvSpPr/>
          <p:nvPr/>
        </p:nvSpPr>
        <p:spPr>
          <a:xfrm>
            <a:off x="395536" y="4077072"/>
            <a:ext cx="4572000" cy="2031325"/>
          </a:xfrm>
          <a:prstGeom prst="rect">
            <a:avLst/>
          </a:prstGeom>
        </p:spPr>
        <p:txBody>
          <a:bodyPr wrap="square">
            <a:spAutoFit/>
          </a:bodyPr>
          <a:lstStyle/>
          <a:p>
            <a:pPr algn="ctr"/>
            <a:r>
              <a:rPr lang="ru-RU" b="1" dirty="0">
                <a:latin typeface="Segoe Script" pitchFamily="34" charset="0"/>
              </a:rPr>
              <a:t>Песни эти с нами и поныне! </a:t>
            </a:r>
            <a:br>
              <a:rPr lang="ru-RU" b="1" dirty="0">
                <a:latin typeface="Segoe Script" pitchFamily="34" charset="0"/>
              </a:rPr>
            </a:br>
            <a:r>
              <a:rPr lang="ru-RU" b="1" dirty="0">
                <a:latin typeface="Segoe Script" pitchFamily="34" charset="0"/>
              </a:rPr>
              <a:t>Никогда нам петь не надоест. </a:t>
            </a:r>
            <a:br>
              <a:rPr lang="ru-RU" b="1" dirty="0">
                <a:latin typeface="Segoe Script" pitchFamily="34" charset="0"/>
              </a:rPr>
            </a:br>
            <a:r>
              <a:rPr lang="ru-RU" b="1" dirty="0">
                <a:latin typeface="Segoe Script" pitchFamily="34" charset="0"/>
              </a:rPr>
              <a:t>Как на Запад шли по Украине </a:t>
            </a:r>
            <a:br>
              <a:rPr lang="ru-RU" b="1" dirty="0">
                <a:latin typeface="Segoe Script" pitchFamily="34" charset="0"/>
              </a:rPr>
            </a:br>
            <a:r>
              <a:rPr lang="ru-RU" b="1" dirty="0">
                <a:latin typeface="Segoe Script" pitchFamily="34" charset="0"/>
              </a:rPr>
              <a:t>И как с боем взяли город Брест.</a:t>
            </a:r>
          </a:p>
          <a:p>
            <a:pPr algn="ctr"/>
            <a:endParaRPr lang="ru-RU" b="1" dirty="0">
              <a:latin typeface="Segoe Script" pitchFamily="34" charset="0"/>
            </a:endParaRPr>
          </a:p>
          <a:p>
            <a:pPr algn="ctr"/>
            <a:r>
              <a:rPr lang="ru-RU" b="1" dirty="0">
                <a:latin typeface="Segoe Script" pitchFamily="34" charset="0"/>
              </a:rPr>
              <a:t>                         </a:t>
            </a:r>
            <a:br>
              <a:rPr lang="ru-RU" b="1" dirty="0">
                <a:latin typeface="Segoe Script" pitchFamily="34" charset="0"/>
              </a:rPr>
            </a:br>
            <a:endParaRPr lang="ru-RU" b="1" dirty="0">
              <a:latin typeface="Segoe Script" pitchFamily="34" charset="0"/>
            </a:endParaRPr>
          </a:p>
        </p:txBody>
      </p:sp>
      <p:pic>
        <p:nvPicPr>
          <p:cNvPr id="6" name="Picture 2" descr="&amp;Scy;&amp;tcy;&amp;acy;&amp;rcy;&amp;icy;&amp;ncy;&amp;ncy;&amp;ycy;&amp;iecy; &amp;vcy;&amp;acy;&amp;lcy;&amp;softcy;&amp;scy;&amp;ycy;."/>
          <p:cNvPicPr>
            <a:picLocks noChangeAspect="1" noChangeArrowheads="1" noCrop="1"/>
          </p:cNvPicPr>
          <p:nvPr/>
        </p:nvPicPr>
        <p:blipFill>
          <a:blip r:embed="rId2" cstate="print"/>
          <a:srcRect/>
          <a:stretch>
            <a:fillRect/>
          </a:stretch>
        </p:blipFill>
        <p:spPr bwMode="auto">
          <a:xfrm>
            <a:off x="5364088" y="1556792"/>
            <a:ext cx="3528000" cy="3528000"/>
          </a:xfrm>
          <a:prstGeom prst="rect">
            <a:avLst/>
          </a:prstGeom>
          <a:noFill/>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3000"/>
                            </p:stCondLst>
                            <p:childTnLst>
                              <p:par>
                                <p:cTn id="12" presetID="22"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0"/>
                                        <p:tgtEl>
                                          <p:spTgt spid="4"/>
                                        </p:tgtEl>
                                      </p:cBhvr>
                                    </p:animEffect>
                                  </p:childTnLst>
                                </p:cTn>
                              </p:par>
                              <p:par>
                                <p:cTn id="15" presetID="5"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2000"/>
                                        <p:tgtEl>
                                          <p:spTgt spid="6"/>
                                        </p:tgtEl>
                                      </p:cBhvr>
                                    </p:animEffect>
                                  </p:childTnLst>
                                </p:cTn>
                              </p:par>
                            </p:childTnLst>
                          </p:cTn>
                        </p:par>
                        <p:par>
                          <p:cTn id="18" fill="hold">
                            <p:stCondLst>
                              <p:cond delay="800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188640"/>
            <a:ext cx="5987008" cy="778098"/>
          </a:xfrm>
        </p:spPr>
        <p:txBody>
          <a:bodyPr>
            <a:normAutofit fontScale="90000"/>
          </a:bodyPr>
          <a:lstStyle/>
          <a:p>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
            </a:r>
            <a:b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br>
            <a:r>
              <a:rPr lang="ru-RU" kern="10" dirty="0">
                <a:ln w="19050">
                  <a:solidFill>
                    <a:srgbClr val="99CCFF"/>
                  </a:solidFill>
                  <a:round/>
                  <a:headEnd/>
                  <a:tailEnd/>
                </a:ln>
                <a:solidFill>
                  <a:srgbClr val="800000"/>
                </a:solidFill>
                <a:effectLst>
                  <a:outerShdw dist="35921" dir="2700000" algn="ctr" rotWithShape="0">
                    <a:srgbClr val="990000"/>
                  </a:outerShdw>
                </a:effectLst>
                <a:latin typeface="Impact"/>
              </a:rPr>
              <a:t>«День  Победы»</a:t>
            </a:r>
            <a:r>
              <a:rPr lang="ru-RU" dirty="0"/>
              <a:t/>
            </a:r>
            <a:br>
              <a:rPr lang="ru-RU" dirty="0"/>
            </a:br>
            <a:endParaRPr lang="ru-RU" dirty="0"/>
          </a:p>
        </p:txBody>
      </p:sp>
      <p:sp>
        <p:nvSpPr>
          <p:cNvPr id="6" name="Прямоугольник 5"/>
          <p:cNvSpPr/>
          <p:nvPr/>
        </p:nvSpPr>
        <p:spPr>
          <a:xfrm>
            <a:off x="2483768" y="1052736"/>
            <a:ext cx="4086200" cy="5324535"/>
          </a:xfrm>
          <a:prstGeom prst="rect">
            <a:avLst/>
          </a:prstGeom>
        </p:spPr>
        <p:txBody>
          <a:bodyPr wrap="square">
            <a:spAutoFit/>
          </a:bodyPr>
          <a:lstStyle/>
          <a:p>
            <a:pPr algn="ctr"/>
            <a:r>
              <a:rPr lang="ru-RU" sz="2000" b="1" dirty="0">
                <a:solidFill>
                  <a:srgbClr val="800000"/>
                </a:solidFill>
                <a:latin typeface="Segoe Script" pitchFamily="34" charset="0"/>
              </a:rPr>
              <a:t>Главная «победная» песня родилась только через 30 лет после завершения войны, но без нее сегодняшний рассказ о военных песнях был бы неполным. Песня «День Победы» была создана поэтом Владимиром Харитоновым и композитором Давидом </a:t>
            </a:r>
            <a:r>
              <a:rPr lang="ru-RU" sz="2000" b="1" dirty="0" err="1">
                <a:solidFill>
                  <a:srgbClr val="800000"/>
                </a:solidFill>
                <a:latin typeface="Segoe Script" pitchFamily="34" charset="0"/>
              </a:rPr>
              <a:t>Тухмановым</a:t>
            </a:r>
            <a:r>
              <a:rPr lang="ru-RU" sz="2000" b="1" dirty="0">
                <a:solidFill>
                  <a:srgbClr val="800000"/>
                </a:solidFill>
                <a:latin typeface="Segoe Script" pitchFamily="34" charset="0"/>
              </a:rPr>
              <a:t> к 30-летию Великой даты. Впервые эта песня прозвучала на праздничном концерте в московском Кремле в исполнении Льва </a:t>
            </a:r>
            <a:r>
              <a:rPr lang="ru-RU" sz="2000" b="1" dirty="0" err="1">
                <a:solidFill>
                  <a:srgbClr val="800000"/>
                </a:solidFill>
                <a:latin typeface="Segoe Script" pitchFamily="34" charset="0"/>
              </a:rPr>
              <a:t>Лещенко</a:t>
            </a:r>
            <a:r>
              <a:rPr lang="ru-RU" sz="2000" b="1" dirty="0">
                <a:solidFill>
                  <a:srgbClr val="800000"/>
                </a:solidFill>
                <a:latin typeface="Segoe Script" pitchFamily="34" charset="0"/>
              </a:rPr>
              <a:t>. </a:t>
            </a:r>
          </a:p>
        </p:txBody>
      </p:sp>
      <p:pic>
        <p:nvPicPr>
          <p:cNvPr id="14338" name="Picture 2" descr="haritonov4"/>
          <p:cNvPicPr>
            <a:picLocks noChangeAspect="1" noChangeArrowheads="1"/>
          </p:cNvPicPr>
          <p:nvPr/>
        </p:nvPicPr>
        <p:blipFill>
          <a:blip r:embed="rId3" cstate="print"/>
          <a:srcRect/>
          <a:stretch>
            <a:fillRect/>
          </a:stretch>
        </p:blipFill>
        <p:spPr bwMode="auto">
          <a:xfrm>
            <a:off x="251520" y="1844824"/>
            <a:ext cx="2238375" cy="3390900"/>
          </a:xfrm>
          <a:prstGeom prst="rect">
            <a:avLst/>
          </a:prstGeom>
          <a:noFill/>
        </p:spPr>
      </p:pic>
      <p:pic>
        <p:nvPicPr>
          <p:cNvPr id="14340" name="Picture 4" descr="tuhmanov1"/>
          <p:cNvPicPr>
            <a:picLocks noChangeAspect="1" noChangeArrowheads="1"/>
          </p:cNvPicPr>
          <p:nvPr/>
        </p:nvPicPr>
        <p:blipFill>
          <a:blip r:embed="rId4" cstate="print"/>
          <a:srcRect/>
          <a:stretch>
            <a:fillRect/>
          </a:stretch>
        </p:blipFill>
        <p:spPr bwMode="auto">
          <a:xfrm>
            <a:off x="6516216" y="1916832"/>
            <a:ext cx="2381250" cy="3171826"/>
          </a:xfrm>
          <a:prstGeom prst="rect">
            <a:avLst/>
          </a:prstGeom>
          <a:noFill/>
        </p:spPr>
      </p:pic>
      <p:pic>
        <p:nvPicPr>
          <p:cNvPr id="7" name="День Победы_mp3cut.foxcom.su_.mp3">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0"/>
                                        <p:tgtEl>
                                          <p:spTgt spid="6"/>
                                        </p:tgtEl>
                                      </p:cBhvr>
                                    </p:animEffect>
                                  </p:childTnLst>
                                </p:cTn>
                              </p:par>
                              <p:par>
                                <p:cTn id="16" presetID="5" presetClass="entr" presetSubtype="10" fill="hold"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checkerboard(across)">
                                      <p:cBhvr>
                                        <p:cTn id="18" dur="2000"/>
                                        <p:tgtEl>
                                          <p:spTgt spid="14338"/>
                                        </p:tgtEl>
                                      </p:cBhvr>
                                    </p:animEffect>
                                  </p:childTnLst>
                                </p:cTn>
                              </p:par>
                              <p:par>
                                <p:cTn id="19" presetID="5" presetClass="entr" presetSubtype="10" fill="hold" nodeType="withEffect">
                                  <p:stCondLst>
                                    <p:cond delay="0"/>
                                  </p:stCondLst>
                                  <p:childTnLst>
                                    <p:set>
                                      <p:cBhvr>
                                        <p:cTn id="20" dur="1" fill="hold">
                                          <p:stCondLst>
                                            <p:cond delay="0"/>
                                          </p:stCondLst>
                                        </p:cTn>
                                        <p:tgtEl>
                                          <p:spTgt spid="14340"/>
                                        </p:tgtEl>
                                        <p:attrNameLst>
                                          <p:attrName>style.visibility</p:attrName>
                                        </p:attrNameLst>
                                      </p:cBhvr>
                                      <p:to>
                                        <p:strVal val="visible"/>
                                      </p:to>
                                    </p:set>
                                    <p:animEffect transition="in" filter="checkerboard(across)">
                                      <p:cBhvr>
                                        <p:cTn id="21"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000" numSld="3" showWhenStopped="0">
                <p:cTn id="22"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0"/>
            <a:ext cx="6588224" cy="1484784"/>
          </a:xfrm>
        </p:spPr>
        <p:txBody>
          <a:bodyPr>
            <a:noAutofit/>
          </a:bodyPr>
          <a:lstStyle/>
          <a:p>
            <a:r>
              <a:rPr lang="ru-RU" sz="2400" b="1" dirty="0">
                <a:solidFill>
                  <a:srgbClr val="800000"/>
                </a:solidFill>
                <a:latin typeface="Segoe Script" pitchFamily="34" charset="0"/>
              </a:rPr>
              <a:t/>
            </a:r>
            <a:br>
              <a:rPr lang="ru-RU" sz="2400" b="1" dirty="0">
                <a:solidFill>
                  <a:srgbClr val="800000"/>
                </a:solidFill>
                <a:latin typeface="Segoe Script" pitchFamily="34" charset="0"/>
              </a:rPr>
            </a:br>
            <a:r>
              <a:rPr lang="ru-RU" sz="2400" b="1" dirty="0">
                <a:solidFill>
                  <a:srgbClr val="800000"/>
                </a:solidFill>
                <a:latin typeface="Segoe Script" pitchFamily="34" charset="0"/>
              </a:rPr>
              <a:t>Начало июня 1941 года. </a:t>
            </a:r>
            <a:br>
              <a:rPr lang="ru-RU" sz="2400" b="1" dirty="0">
                <a:solidFill>
                  <a:srgbClr val="800000"/>
                </a:solidFill>
                <a:latin typeface="Segoe Script" pitchFamily="34" charset="0"/>
              </a:rPr>
            </a:br>
            <a:r>
              <a:rPr lang="ru-RU" sz="2400" b="1" dirty="0">
                <a:solidFill>
                  <a:srgbClr val="800000"/>
                </a:solidFill>
                <a:latin typeface="Segoe Script" pitchFamily="34" charset="0"/>
              </a:rPr>
              <a:t>Мирное небо, счастливые лица,</a:t>
            </a:r>
            <a:br>
              <a:rPr lang="ru-RU" sz="2400" b="1" dirty="0">
                <a:solidFill>
                  <a:srgbClr val="800000"/>
                </a:solidFill>
                <a:latin typeface="Segoe Script" pitchFamily="34" charset="0"/>
              </a:rPr>
            </a:br>
            <a:r>
              <a:rPr lang="ru-RU" sz="2400" b="1" dirty="0">
                <a:solidFill>
                  <a:srgbClr val="800000"/>
                </a:solidFill>
                <a:latin typeface="Segoe Script" pitchFamily="34" charset="0"/>
              </a:rPr>
              <a:t> все ещё живы…</a:t>
            </a:r>
            <a:r>
              <a:rPr lang="ru-RU" sz="2800" b="1" dirty="0">
                <a:solidFill>
                  <a:srgbClr val="800000"/>
                </a:solidFill>
                <a:latin typeface="Segoe Script" pitchFamily="34" charset="0"/>
              </a:rPr>
              <a:t/>
            </a:r>
            <a:br>
              <a:rPr lang="ru-RU" sz="2800" b="1" dirty="0">
                <a:solidFill>
                  <a:srgbClr val="800000"/>
                </a:solidFill>
                <a:latin typeface="Segoe Script" pitchFamily="34" charset="0"/>
              </a:rPr>
            </a:br>
            <a:endParaRPr lang="ru-RU" sz="2800" b="1" dirty="0">
              <a:solidFill>
                <a:srgbClr val="800000"/>
              </a:solidFill>
              <a:latin typeface="Segoe Script" pitchFamily="34" charset="0"/>
            </a:endParaRPr>
          </a:p>
        </p:txBody>
      </p:sp>
      <p:pic>
        <p:nvPicPr>
          <p:cNvPr id="5" name="вальс довоенный.mp3">
            <a:hlinkClick r:id="" action="ppaction://media"/>
          </p:cNvPr>
          <p:cNvPicPr>
            <a:picLocks noRot="1" noChangeAspect="1"/>
          </p:cNvPicPr>
          <p:nvPr>
            <a:audioFile r:link="rId1"/>
          </p:nvPr>
        </p:nvPicPr>
        <p:blipFill>
          <a:blip r:embed="rId3" cstate="print"/>
          <a:stretch>
            <a:fillRect/>
          </a:stretch>
        </p:blipFill>
        <p:spPr>
          <a:xfrm>
            <a:off x="6876256" y="6381328"/>
            <a:ext cx="304800" cy="304800"/>
          </a:xfrm>
          <a:prstGeom prst="rect">
            <a:avLst/>
          </a:prstGeom>
        </p:spPr>
      </p:pic>
      <p:pic>
        <p:nvPicPr>
          <p:cNvPr id="17410" name="Picture 2" descr="&amp;Acy; &amp;ncy;&amp;acy; &amp;zcy;&amp;acy;&amp;vcy;&amp;tcy;&amp;rcy;&amp;acy; &amp;bcy;&amp;ycy;&amp;lcy;&amp;acy; &amp;vcy;&amp;ocy;&amp;jcy;&amp;ncy;&amp;acy;..(&amp;KHcy;&amp;rcy;&amp;ocy;&amp;ncy;&amp;icy;&amp;kcy;&amp;acy; &amp;Vcy;&amp;iecy;&amp;lcy;&amp;icy;&amp;kcy;&amp;ocy;&amp;jcy; &amp;Ocy;&amp;tcy;&amp;iecy;&amp;chcy;&amp;iecy;&amp;scy;&amp;tcy;&amp;vcy;&amp;iecy;&amp;ncy;&amp;ncy;&amp;ocy;&amp;jcy; 1941 …"/>
          <p:cNvPicPr>
            <a:picLocks noChangeAspect="1" noChangeArrowheads="1"/>
          </p:cNvPicPr>
          <p:nvPr/>
        </p:nvPicPr>
        <p:blipFill>
          <a:blip r:embed="rId4" cstate="print"/>
          <a:srcRect r="2452"/>
          <a:stretch>
            <a:fillRect/>
          </a:stretch>
        </p:blipFill>
        <p:spPr bwMode="auto">
          <a:xfrm>
            <a:off x="179512" y="2060848"/>
            <a:ext cx="3202036" cy="2124000"/>
          </a:xfrm>
          <a:prstGeom prst="rect">
            <a:avLst/>
          </a:prstGeom>
          <a:noFill/>
        </p:spPr>
      </p:pic>
      <p:pic>
        <p:nvPicPr>
          <p:cNvPr id="17414" name="Picture 6" descr="&amp;Mcy;&amp;acy;&amp;jcy;&amp;scy;&amp;kcy;&amp;icy;&amp;iecy; &amp;pcy;&amp;rcy;&amp;acy;&amp;zcy;&amp;dcy;&amp;ncy;&amp;icy;&amp;kcy;&amp;icy; &amp;vcy; &amp;scy;&amp;acy;&amp;ncy;&amp;acy;&amp;tcy;&amp;ocy;&amp;rcy;&amp;icy;&amp;yacy;&amp;khcy; &amp;Pcy;&amp;ocy;&amp;dcy;&amp;mcy;&amp;ocy;&amp;scy;&amp;kcy;&amp;ocy;&amp;vcy;&amp;softcy;&amp;yacy;; &amp;tcy;&amp;ucy;&amp;rcy;&amp;ycy; &amp;ncy;&amp;acy; &amp;mcy;&amp;acy;&amp;jcy;&amp;scy;&amp;kcy;&amp;icy;&amp;iecy; &amp;pcy;&amp;rcy;&amp;acy;&amp;zcy;&amp;dcy;&amp;ncy;&amp;icy;&amp;kcy;&amp;icy; 2015 - &amp;mcy;&amp;acy;&amp;jcy;&amp;scy;&amp;kcy;&amp;icy;&amp;iecy; &amp;pcy;&amp;rcy;&amp;acy;&amp;zcy;&amp;dcy;&amp;ncy;&amp;icy;&amp;kcy;&amp;icy; &amp;vcy; &amp;Pcy;&amp;ocy;&amp;dcy;&amp;mcy;&amp;ocy;&amp;scy;&amp;kcy;&amp;ocy;&amp;vcy;&amp;softcy;&amp;iecy;."/>
          <p:cNvPicPr>
            <a:picLocks noChangeAspect="1" noChangeArrowheads="1"/>
          </p:cNvPicPr>
          <p:nvPr/>
        </p:nvPicPr>
        <p:blipFill>
          <a:blip r:embed="rId5" cstate="print"/>
          <a:srcRect l="27256" t="9681"/>
          <a:stretch>
            <a:fillRect/>
          </a:stretch>
        </p:blipFill>
        <p:spPr bwMode="auto">
          <a:xfrm>
            <a:off x="0" y="0"/>
            <a:ext cx="3130436" cy="1800000"/>
          </a:xfrm>
          <a:prstGeom prst="rect">
            <a:avLst/>
          </a:prstGeom>
          <a:ln>
            <a:noFill/>
          </a:ln>
          <a:effectLst>
            <a:softEdge rad="112500"/>
          </a:effectLst>
        </p:spPr>
      </p:pic>
      <p:pic>
        <p:nvPicPr>
          <p:cNvPr id="17416" name="Picture 8" descr="&amp;Acy;&amp;Lcy;&amp;IEcy;&amp;Kcy;&amp;Scy;&amp;IEcy;&amp;Jcy; - &amp;Dcy;&amp;ocy;&amp;vcy;&amp;ocy;&amp;iecy;&amp;ncy;&amp;ncy;&amp;acy;&amp;yacy; &amp;Mcy;&amp;ocy;&amp;scy;&amp;kcy;&amp;vcy;&amp;acy;"/>
          <p:cNvPicPr>
            <a:picLocks noChangeAspect="1" noChangeArrowheads="1"/>
          </p:cNvPicPr>
          <p:nvPr/>
        </p:nvPicPr>
        <p:blipFill>
          <a:blip r:embed="rId6" cstate="print"/>
          <a:srcRect/>
          <a:stretch>
            <a:fillRect/>
          </a:stretch>
        </p:blipFill>
        <p:spPr bwMode="auto">
          <a:xfrm>
            <a:off x="6667261" y="3356992"/>
            <a:ext cx="2369235" cy="3384376"/>
          </a:xfrm>
          <a:prstGeom prst="rect">
            <a:avLst/>
          </a:prstGeom>
          <a:noFill/>
        </p:spPr>
      </p:pic>
      <p:pic>
        <p:nvPicPr>
          <p:cNvPr id="17418" name="Picture 10" descr="http://www.krasfun.ru/images/2011/6/c2e9d_moskva-065.jpg"/>
          <p:cNvPicPr>
            <a:picLocks noChangeAspect="1" noChangeArrowheads="1"/>
          </p:cNvPicPr>
          <p:nvPr/>
        </p:nvPicPr>
        <p:blipFill>
          <a:blip r:embed="rId7" cstate="print"/>
          <a:srcRect t="6523"/>
          <a:stretch>
            <a:fillRect/>
          </a:stretch>
        </p:blipFill>
        <p:spPr bwMode="auto">
          <a:xfrm>
            <a:off x="6084168" y="1253940"/>
            <a:ext cx="2899573" cy="1850804"/>
          </a:xfrm>
          <a:prstGeom prst="rect">
            <a:avLst/>
          </a:prstGeom>
          <a:noFill/>
        </p:spPr>
      </p:pic>
      <p:pic>
        <p:nvPicPr>
          <p:cNvPr id="17422" name="Picture 14" descr="23245968RcH.jpg"/>
          <p:cNvPicPr>
            <a:picLocks noChangeAspect="1" noChangeArrowheads="1"/>
          </p:cNvPicPr>
          <p:nvPr/>
        </p:nvPicPr>
        <p:blipFill>
          <a:blip r:embed="rId8" cstate="print"/>
          <a:srcRect l="5399" t="2047" b="23196"/>
          <a:stretch>
            <a:fillRect/>
          </a:stretch>
        </p:blipFill>
        <p:spPr bwMode="auto">
          <a:xfrm>
            <a:off x="3491880" y="1196752"/>
            <a:ext cx="2495855" cy="1560856"/>
          </a:xfrm>
          <a:prstGeom prst="rect">
            <a:avLst/>
          </a:prstGeom>
          <a:noFill/>
        </p:spPr>
      </p:pic>
      <p:pic>
        <p:nvPicPr>
          <p:cNvPr id="17424" name="Picture 16" descr="23245969ABQ.jpg"/>
          <p:cNvPicPr>
            <a:picLocks noChangeAspect="1" noChangeArrowheads="1"/>
          </p:cNvPicPr>
          <p:nvPr/>
        </p:nvPicPr>
        <p:blipFill>
          <a:blip r:embed="rId9" cstate="print"/>
          <a:srcRect t="8908" r="7019" b="10817"/>
          <a:stretch>
            <a:fillRect/>
          </a:stretch>
        </p:blipFill>
        <p:spPr bwMode="auto">
          <a:xfrm>
            <a:off x="3491880" y="4732335"/>
            <a:ext cx="2603448" cy="1907291"/>
          </a:xfrm>
          <a:prstGeom prst="rect">
            <a:avLst/>
          </a:prstGeom>
          <a:noFill/>
        </p:spPr>
      </p:pic>
      <p:pic>
        <p:nvPicPr>
          <p:cNvPr id="17428" name="Picture 20" descr="DISKOBOL.RU"/>
          <p:cNvPicPr>
            <a:picLocks noChangeAspect="1" noChangeArrowheads="1"/>
          </p:cNvPicPr>
          <p:nvPr/>
        </p:nvPicPr>
        <p:blipFill>
          <a:blip r:embed="rId10" cstate="print"/>
          <a:srcRect/>
          <a:stretch>
            <a:fillRect/>
          </a:stretch>
        </p:blipFill>
        <p:spPr bwMode="auto">
          <a:xfrm>
            <a:off x="4067944" y="2852936"/>
            <a:ext cx="1764000" cy="1764000"/>
          </a:xfrm>
          <a:prstGeom prst="rect">
            <a:avLst/>
          </a:prstGeom>
          <a:noFill/>
        </p:spPr>
      </p:pic>
      <p:pic>
        <p:nvPicPr>
          <p:cNvPr id="16" name="Рисунок 15" descr="&amp;Tcy;&amp;acy;&amp;ncy;&amp;tscy;&amp;iecy;&amp;vcy;&amp;acy;&amp;lcy;&amp;softcy;&amp;ncy;&amp;acy;&amp;yacy; &amp;vcy;&amp;iecy;&amp;chcy;&amp;iecy;&amp;rcy;&amp;icy;&amp;ncy;&amp;kcy;&amp;acy; 40-&amp;khcy;"/>
          <p:cNvPicPr>
            <a:picLocks noChangeAspect="1"/>
          </p:cNvPicPr>
          <p:nvPr/>
        </p:nvPicPr>
        <p:blipFill>
          <a:blip r:embed="rId11" cstate="print"/>
          <a:srcRect t="2730"/>
          <a:stretch>
            <a:fillRect/>
          </a:stretch>
        </p:blipFill>
        <p:spPr bwMode="auto">
          <a:xfrm>
            <a:off x="179512" y="4497058"/>
            <a:ext cx="3134349" cy="2136054"/>
          </a:xfrm>
          <a:prstGeom prst="rect">
            <a:avLst/>
          </a:prstGeom>
          <a:noFill/>
          <a:ln w="9525">
            <a:noFill/>
            <a:miter lim="800000"/>
            <a:headEnd/>
            <a:tailEnd/>
          </a:ln>
        </p:spPr>
      </p:pic>
      <p:pic>
        <p:nvPicPr>
          <p:cNvPr id="17" name="вальс довоенный.mp3">
            <a:hlinkClick r:id="" action="ppaction://media"/>
          </p:cNvPr>
          <p:cNvPicPr>
            <a:picLocks noRot="1" noChangeAspect="1"/>
          </p:cNvPicPr>
          <p:nvPr>
            <a:audioFile r:link="rId1"/>
          </p:nvPr>
        </p:nvPicPr>
        <p:blipFill>
          <a:blip r:embed="rId12" cstate="print"/>
          <a:stretch>
            <a:fillRect/>
          </a:stretch>
        </p:blipFill>
        <p:spPr>
          <a:xfrm>
            <a:off x="8244408" y="6553200"/>
            <a:ext cx="304800" cy="304800"/>
          </a:xfrm>
          <a:prstGeom prst="rect">
            <a:avLst/>
          </a:prstGeom>
        </p:spPr>
      </p:pic>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checkerboard(across)">
                                      <p:cBhvr>
                                        <p:cTn id="10" dur="2000"/>
                                        <p:tgtEl>
                                          <p:spTgt spid="17414"/>
                                        </p:tgtEl>
                                      </p:cBhvr>
                                    </p:animEffect>
                                  </p:childTnLst>
                                </p:cTn>
                              </p:par>
                              <p:par>
                                <p:cTn id="11" presetID="22" presetClass="entr" presetSubtype="8" fill="hold" nodeType="withEffect">
                                  <p:stCondLst>
                                    <p:cond delay="0"/>
                                  </p:stCondLst>
                                  <p:childTnLst>
                                    <p:set>
                                      <p:cBhvr>
                                        <p:cTn id="12" dur="1" fill="hold">
                                          <p:stCondLst>
                                            <p:cond delay="0"/>
                                          </p:stCondLst>
                                        </p:cTn>
                                        <p:tgtEl>
                                          <p:spTgt spid="17422"/>
                                        </p:tgtEl>
                                        <p:attrNameLst>
                                          <p:attrName>style.visibility</p:attrName>
                                        </p:attrNameLst>
                                      </p:cBhvr>
                                      <p:to>
                                        <p:strVal val="visible"/>
                                      </p:to>
                                    </p:set>
                                    <p:animEffect transition="in" filter="wipe(left)">
                                      <p:cBhvr>
                                        <p:cTn id="13" dur="2000"/>
                                        <p:tgtEl>
                                          <p:spTgt spid="17422"/>
                                        </p:tgtEl>
                                      </p:cBhvr>
                                    </p:animEffect>
                                  </p:childTnLst>
                                </p:cTn>
                              </p:par>
                              <p:par>
                                <p:cTn id="14" presetID="22" presetClass="entr" presetSubtype="8" fill="hold" nodeType="withEffect">
                                  <p:stCondLst>
                                    <p:cond delay="0"/>
                                  </p:stCondLst>
                                  <p:childTnLst>
                                    <p:set>
                                      <p:cBhvr>
                                        <p:cTn id="15" dur="1" fill="hold">
                                          <p:stCondLst>
                                            <p:cond delay="0"/>
                                          </p:stCondLst>
                                        </p:cTn>
                                        <p:tgtEl>
                                          <p:spTgt spid="17418"/>
                                        </p:tgtEl>
                                        <p:attrNameLst>
                                          <p:attrName>style.visibility</p:attrName>
                                        </p:attrNameLst>
                                      </p:cBhvr>
                                      <p:to>
                                        <p:strVal val="visible"/>
                                      </p:to>
                                    </p:set>
                                    <p:animEffect transition="in" filter="wipe(left)">
                                      <p:cBhvr>
                                        <p:cTn id="16" dur="2000"/>
                                        <p:tgtEl>
                                          <p:spTgt spid="17418"/>
                                        </p:tgtEl>
                                      </p:cBhvr>
                                    </p:animEffect>
                                  </p:childTnLst>
                                </p:cTn>
                              </p:par>
                              <p:par>
                                <p:cTn id="17" presetID="22" presetClass="entr" presetSubtype="1" fill="hold" nodeType="with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wipe(up)">
                                      <p:cBhvr>
                                        <p:cTn id="19" dur="2000"/>
                                        <p:tgtEl>
                                          <p:spTgt spid="17416"/>
                                        </p:tgtEl>
                                      </p:cBhvr>
                                    </p:animEffect>
                                  </p:childTnLst>
                                </p:cTn>
                              </p:par>
                              <p:par>
                                <p:cTn id="20" presetID="22" presetClass="entr" presetSubtype="2" fill="hold" nodeType="withEffect">
                                  <p:stCondLst>
                                    <p:cond delay="0"/>
                                  </p:stCondLst>
                                  <p:childTnLst>
                                    <p:set>
                                      <p:cBhvr>
                                        <p:cTn id="21" dur="1" fill="hold">
                                          <p:stCondLst>
                                            <p:cond delay="0"/>
                                          </p:stCondLst>
                                        </p:cTn>
                                        <p:tgtEl>
                                          <p:spTgt spid="17424"/>
                                        </p:tgtEl>
                                        <p:attrNameLst>
                                          <p:attrName>style.visibility</p:attrName>
                                        </p:attrNameLst>
                                      </p:cBhvr>
                                      <p:to>
                                        <p:strVal val="visible"/>
                                      </p:to>
                                    </p:set>
                                    <p:animEffect transition="in" filter="wipe(right)">
                                      <p:cBhvr>
                                        <p:cTn id="22" dur="2000"/>
                                        <p:tgtEl>
                                          <p:spTgt spid="17424"/>
                                        </p:tgtEl>
                                      </p:cBhvr>
                                    </p:animEffect>
                                  </p:childTnLst>
                                </p:cTn>
                              </p:par>
                              <p:par>
                                <p:cTn id="23" presetID="22" presetClass="entr" presetSubtype="2"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20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7410"/>
                                        </p:tgtEl>
                                        <p:attrNameLst>
                                          <p:attrName>style.visibility</p:attrName>
                                        </p:attrNameLst>
                                      </p:cBhvr>
                                      <p:to>
                                        <p:strVal val="visible"/>
                                      </p:to>
                                    </p:set>
                                    <p:animEffect transition="in" filter="wipe(down)">
                                      <p:cBhvr>
                                        <p:cTn id="28" dur="2000"/>
                                        <p:tgtEl>
                                          <p:spTgt spid="17410"/>
                                        </p:tgtEl>
                                      </p:cBhvr>
                                    </p:animEffect>
                                  </p:childTnLst>
                                </p:cTn>
                              </p:par>
                              <p:par>
                                <p:cTn id="29" presetID="5" presetClass="entr" presetSubtype="10" fill="hold" nodeType="withEffect">
                                  <p:stCondLst>
                                    <p:cond delay="0"/>
                                  </p:stCondLst>
                                  <p:childTnLst>
                                    <p:set>
                                      <p:cBhvr>
                                        <p:cTn id="30" dur="1" fill="hold">
                                          <p:stCondLst>
                                            <p:cond delay="0"/>
                                          </p:stCondLst>
                                        </p:cTn>
                                        <p:tgtEl>
                                          <p:spTgt spid="17428"/>
                                        </p:tgtEl>
                                        <p:attrNameLst>
                                          <p:attrName>style.visibility</p:attrName>
                                        </p:attrNameLst>
                                      </p:cBhvr>
                                      <p:to>
                                        <p:strVal val="visible"/>
                                      </p:to>
                                    </p:set>
                                    <p:animEffect transition="in" filter="checkerboard(across)">
                                      <p:cBhvr>
                                        <p:cTn id="31" dur="2000"/>
                                        <p:tgtEl>
                                          <p:spTgt spid="174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0000">
                <p:cTn id="32"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096" y="332656"/>
            <a:ext cx="3707904" cy="6048672"/>
          </a:xfrm>
        </p:spPr>
        <p:txBody>
          <a:bodyPr>
            <a:noAutofit/>
          </a:bodyPr>
          <a:lstStyle/>
          <a:p>
            <a:pPr lvl="0"/>
            <a:r>
              <a:rPr lang="ru-RU" sz="2400" b="1" dirty="0">
                <a:latin typeface="Segoe Script" pitchFamily="34" charset="0"/>
                <a:ea typeface="Times New Roman" pitchFamily="18" charset="0"/>
                <a:cs typeface="Arial" pitchFamily="34" charset="0"/>
              </a:rPr>
              <a:t>Прошла война, прошла страда, </a:t>
            </a:r>
            <a:br>
              <a:rPr lang="ru-RU" sz="2400" b="1" dirty="0">
                <a:latin typeface="Segoe Script" pitchFamily="34" charset="0"/>
                <a:ea typeface="Times New Roman" pitchFamily="18" charset="0"/>
                <a:cs typeface="Arial" pitchFamily="34" charset="0"/>
              </a:rPr>
            </a:br>
            <a:r>
              <a:rPr lang="ru-RU" sz="2400" b="1" dirty="0">
                <a:latin typeface="Segoe Script" pitchFamily="34" charset="0"/>
                <a:ea typeface="Times New Roman" pitchFamily="18" charset="0"/>
                <a:cs typeface="Arial" pitchFamily="34" charset="0"/>
              </a:rPr>
              <a:t>Но боль взывает к людям: </a:t>
            </a:r>
            <a:br>
              <a:rPr lang="ru-RU" sz="2400" b="1" dirty="0">
                <a:latin typeface="Segoe Script" pitchFamily="34" charset="0"/>
                <a:ea typeface="Times New Roman" pitchFamily="18" charset="0"/>
                <a:cs typeface="Arial" pitchFamily="34" charset="0"/>
              </a:rPr>
            </a:br>
            <a:r>
              <a:rPr lang="ru-RU" sz="2400" b="1" dirty="0">
                <a:latin typeface="Segoe Script" pitchFamily="34" charset="0"/>
                <a:ea typeface="Times New Roman" pitchFamily="18" charset="0"/>
                <a:cs typeface="Arial" pitchFamily="34" charset="0"/>
              </a:rPr>
              <a:t>Давайте, люди, никогда </a:t>
            </a:r>
            <a:br>
              <a:rPr lang="ru-RU" sz="2400" b="1" dirty="0">
                <a:latin typeface="Segoe Script" pitchFamily="34" charset="0"/>
                <a:ea typeface="Times New Roman" pitchFamily="18" charset="0"/>
                <a:cs typeface="Arial" pitchFamily="34" charset="0"/>
              </a:rPr>
            </a:br>
            <a:r>
              <a:rPr lang="ru-RU" sz="2400" b="1" dirty="0">
                <a:latin typeface="Segoe Script" pitchFamily="34" charset="0"/>
                <a:ea typeface="Times New Roman" pitchFamily="18" charset="0"/>
                <a:cs typeface="Arial" pitchFamily="34" charset="0"/>
              </a:rPr>
              <a:t>Об этом не забудем. </a:t>
            </a:r>
            <a:br>
              <a:rPr lang="ru-RU" sz="2400" b="1" dirty="0">
                <a:latin typeface="Segoe Script" pitchFamily="34" charset="0"/>
                <a:ea typeface="Times New Roman" pitchFamily="18" charset="0"/>
                <a:cs typeface="Arial" pitchFamily="34" charset="0"/>
              </a:rPr>
            </a:br>
            <a:r>
              <a:rPr lang="ru-RU" sz="2400" b="1" dirty="0">
                <a:latin typeface="Segoe Script" pitchFamily="34" charset="0"/>
                <a:ea typeface="Times New Roman" pitchFamily="18" charset="0"/>
                <a:cs typeface="Arial" pitchFamily="34" charset="0"/>
              </a:rPr>
              <a:t>Пусть память верную о ней </a:t>
            </a:r>
            <a:br>
              <a:rPr lang="ru-RU" sz="2400" b="1" dirty="0">
                <a:latin typeface="Segoe Script" pitchFamily="34" charset="0"/>
                <a:ea typeface="Times New Roman" pitchFamily="18" charset="0"/>
                <a:cs typeface="Arial" pitchFamily="34" charset="0"/>
              </a:rPr>
            </a:br>
            <a:r>
              <a:rPr lang="ru-RU" sz="2400" b="1" dirty="0">
                <a:latin typeface="Segoe Script" pitchFamily="34" charset="0"/>
                <a:ea typeface="Times New Roman" pitchFamily="18" charset="0"/>
                <a:cs typeface="Arial" pitchFamily="34" charset="0"/>
              </a:rPr>
              <a:t>Хранят, об этой муке, </a:t>
            </a:r>
            <a:br>
              <a:rPr lang="ru-RU" sz="2400" b="1" dirty="0">
                <a:latin typeface="Segoe Script" pitchFamily="34" charset="0"/>
                <a:ea typeface="Times New Roman" pitchFamily="18" charset="0"/>
                <a:cs typeface="Arial" pitchFamily="34" charset="0"/>
              </a:rPr>
            </a:br>
            <a:r>
              <a:rPr lang="ru-RU" sz="2400" b="1" dirty="0">
                <a:latin typeface="Segoe Script" pitchFamily="34" charset="0"/>
                <a:ea typeface="Times New Roman" pitchFamily="18" charset="0"/>
                <a:cs typeface="Arial" pitchFamily="34" charset="0"/>
              </a:rPr>
              <a:t>И дети нынешних детей, </a:t>
            </a:r>
            <a:br>
              <a:rPr lang="ru-RU" sz="2400" b="1" dirty="0">
                <a:latin typeface="Segoe Script" pitchFamily="34" charset="0"/>
                <a:ea typeface="Times New Roman" pitchFamily="18" charset="0"/>
                <a:cs typeface="Arial" pitchFamily="34" charset="0"/>
              </a:rPr>
            </a:br>
            <a:r>
              <a:rPr lang="ru-RU" sz="2400" b="1" dirty="0">
                <a:latin typeface="Segoe Script" pitchFamily="34" charset="0"/>
                <a:ea typeface="Times New Roman" pitchFamily="18" charset="0"/>
                <a:cs typeface="Arial" pitchFamily="34" charset="0"/>
              </a:rPr>
              <a:t>И наших внуков внуки. </a:t>
            </a:r>
            <a:r>
              <a:rPr lang="ru-RU" sz="2400" dirty="0">
                <a:latin typeface="Arial" pitchFamily="34" charset="0"/>
                <a:ea typeface="Times New Roman" pitchFamily="18" charset="0"/>
                <a:cs typeface="Arial" pitchFamily="34" charset="0"/>
              </a:rPr>
              <a:t/>
            </a:r>
            <a:br>
              <a:rPr lang="ru-RU" sz="2400" dirty="0">
                <a:latin typeface="Arial" pitchFamily="34" charset="0"/>
                <a:ea typeface="Times New Roman" pitchFamily="18" charset="0"/>
                <a:cs typeface="Arial" pitchFamily="34" charset="0"/>
              </a:rPr>
            </a:br>
            <a:endParaRPr lang="ru-RU" sz="2400" dirty="0"/>
          </a:p>
        </p:txBody>
      </p:sp>
      <p:pic>
        <p:nvPicPr>
          <p:cNvPr id="68612" name="Picture 4" descr="&amp;Acy;&amp;ncy;&amp;icy;&amp;mcy;&amp;acy;&amp;tscy;&amp;icy;&amp;yacy; 9 &amp;Mcy;&amp;acy;&amp;yacy; &amp;Dcy;&amp;iecy;&amp;ncy;&amp;softcy; &amp;Pcy;&amp;ocy;&amp;bcy;&amp;iecy;&amp;dcy;&amp;ycy; &amp;Acy;&amp;ncy;&amp;icy;&amp;mcy;&amp;icy;&amp;rcy;&amp;ocy;&amp;vcy;&amp;acy;&amp;ncy;&amp;ncy;&amp;ycy;&amp;iecy; &amp;Kcy;&amp;acy;&amp;rcy;&amp;tcy;&amp;icy;&amp;ncy;&amp;kcy;&amp;icy; gif - 9 &amp;Mcy;&amp;acy;&amp;yacy; &amp;Dcy;&amp;iecy;&amp;ncy;&amp;softcy; &amp;Pcy;&amp;ocy;&amp;bcy;&amp;iecy;&amp;dcy;&amp;ycy; - &amp;Acy;&amp;Ncy;&amp;Icy;&amp;Mcy;&amp;Acy;&amp;TScy;&amp;Icy;&amp;YAcy; &amp;Pcy;&amp;Rcy;&amp;Acy;&amp;Zcy;&amp;Dcy;&amp;Ncy;&amp;Icy;&amp;Kcy;&amp;Icy; &amp;Pcy;&amp;Ocy;&amp;Zcy;&amp;Dcy;&amp;Rcy;&amp;Acy;&amp;Vcy;&amp;Lcy;&amp;IEcy;&amp;Ncy;&amp;Icy;&amp;YAcy; - &amp;Kcy;&amp;Acy;&amp;Rcy;&amp;Tcy;&amp;Icy;&amp;Ncy;&amp;Kcy;&amp;Icy; &amp;Fcy;&amp;Ocy;&amp;Tcy;&amp;Ocy; - &amp;Kcy;&amp;Acy;"/>
          <p:cNvPicPr>
            <a:picLocks noChangeAspect="1" noChangeArrowheads="1" noCrop="1"/>
          </p:cNvPicPr>
          <p:nvPr/>
        </p:nvPicPr>
        <p:blipFill>
          <a:blip r:embed="rId2" cstate="print"/>
          <a:srcRect/>
          <a:stretch>
            <a:fillRect/>
          </a:stretch>
        </p:blipFill>
        <p:spPr bwMode="auto">
          <a:xfrm>
            <a:off x="179512" y="1124744"/>
            <a:ext cx="5088000" cy="3816000"/>
          </a:xfrm>
          <a:prstGeom prst="rect">
            <a:avLst/>
          </a:prstGeom>
          <a:noFill/>
        </p:spPr>
      </p:pic>
      <p:pic>
        <p:nvPicPr>
          <p:cNvPr id="6" name="Picture 12" descr="&quot;&amp;Kcy;&amp;acy;&amp;kcy; &amp;pcy;&amp;iecy;&amp;lcy;&amp;acy; &amp;ecy;&amp;tcy;&amp;acy; &amp;scy;&amp;kcy;&amp;rcy;&amp;icy;&amp;pcy;&amp;kcy;&amp;acy; &quot; &amp;pcy;&amp;ocy;&amp;iecy;&amp;tcy; &amp;Scy;&amp;iecy;&amp;rcy;&amp;gcy;&amp;iecy;&amp;jcy; &amp;Zcy;&amp;acy;&amp;khcy;&amp;acy;&amp;rcy;&amp;ocy;&amp;vcy; - &amp;Scy;&amp;iecy;&amp;rcy;&amp;gcy;&amp;iecy;&amp;jcy; &amp;Zcy;&amp;acy;&amp;khcy;&amp;acy;&amp;rcy;&amp;ocy;&amp;vcy;. &amp;Ocy;&amp;chcy;&amp;acy;&amp;rcy;&amp;ocy;&amp;vcy;&amp;acy;&amp;ncy;&amp;icy;&amp;iecy; &amp;rcy;&amp;ocy;&amp;mcy;&amp;acy;&amp;ncy;&amp;scy;&amp;acy;.- &amp;yacy;.&amp;rcy;&amp;ucy;"/>
          <p:cNvPicPr>
            <a:picLocks noChangeAspect="1" noChangeArrowheads="1"/>
          </p:cNvPicPr>
          <p:nvPr/>
        </p:nvPicPr>
        <p:blipFill>
          <a:blip r:embed="rId3" cstate="print"/>
          <a:srcRect/>
          <a:stretch>
            <a:fillRect/>
          </a:stretch>
        </p:blipFill>
        <p:spPr bwMode="auto">
          <a:xfrm rot="21259459">
            <a:off x="309040" y="4997857"/>
            <a:ext cx="5443084" cy="1629504"/>
          </a:xfrm>
          <a:prstGeom prst="rect">
            <a:avLst/>
          </a:prstGeom>
          <a:noFill/>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68612"/>
                                        </p:tgtEl>
                                        <p:attrNameLst>
                                          <p:attrName>style.visibility</p:attrName>
                                        </p:attrNameLst>
                                      </p:cBhvr>
                                      <p:to>
                                        <p:strVal val="visible"/>
                                      </p:to>
                                    </p:set>
                                    <p:animEffect transition="in" filter="strips(downLeft)">
                                      <p:cBhvr>
                                        <p:cTn id="10" dur="20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Tank_-_Tri_tankista_-_tri_veselykh_druga_JEkipazh_mashiny_boevojj_6544959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51259509"/>
      </p:ext>
    </p:extLst>
  </p:cSld>
  <p:clrMapOvr>
    <a:masterClrMapping/>
  </p:clrMapOvr>
  <p:transition advClick="0" advTm="8000"/>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730426"/>
          </a:xfrm>
        </p:spPr>
        <p:txBody>
          <a:bodyPr>
            <a:noAutofit/>
          </a:bodyPr>
          <a:lstStyle/>
          <a:p>
            <a:r>
              <a:rPr lang="ru-RU" sz="8000" kern="10" dirty="0">
                <a:ln w="19050">
                  <a:solidFill>
                    <a:srgbClr val="99CCFF"/>
                  </a:solidFill>
                  <a:round/>
                  <a:headEnd/>
                  <a:tailEnd/>
                </a:ln>
                <a:solidFill>
                  <a:srgbClr val="800000"/>
                </a:solidFill>
                <a:effectLst>
                  <a:outerShdw dist="35921" dir="2700000" algn="ctr" rotWithShape="0">
                    <a:srgbClr val="990000"/>
                  </a:outerShdw>
                </a:effectLst>
                <a:latin typeface="Impact"/>
              </a:rPr>
              <a:t/>
            </a:r>
            <a:br>
              <a:rPr lang="ru-RU" sz="8000" kern="10" dirty="0">
                <a:ln w="19050">
                  <a:solidFill>
                    <a:srgbClr val="99CCFF"/>
                  </a:solidFill>
                  <a:round/>
                  <a:headEnd/>
                  <a:tailEnd/>
                </a:ln>
                <a:solidFill>
                  <a:srgbClr val="800000"/>
                </a:solidFill>
                <a:effectLst>
                  <a:outerShdw dist="35921" dir="2700000" algn="ctr" rotWithShape="0">
                    <a:srgbClr val="990000"/>
                  </a:outerShdw>
                </a:effectLst>
                <a:latin typeface="Impact"/>
              </a:rPr>
            </a:br>
            <a:r>
              <a:rPr lang="ru-RU" sz="8000" kern="10" dirty="0">
                <a:ln w="19050">
                  <a:solidFill>
                    <a:srgbClr val="99CCFF"/>
                  </a:solidFill>
                  <a:round/>
                  <a:headEnd/>
                  <a:tailEnd/>
                </a:ln>
                <a:solidFill>
                  <a:srgbClr val="800000"/>
                </a:solidFill>
                <a:effectLst>
                  <a:outerShdw dist="35921" dir="2700000" algn="ctr" rotWithShape="0">
                    <a:srgbClr val="990000"/>
                  </a:outerShdw>
                </a:effectLst>
                <a:latin typeface="Impact"/>
              </a:rPr>
              <a:t/>
            </a:r>
            <a:br>
              <a:rPr lang="ru-RU" sz="8000" kern="10" dirty="0">
                <a:ln w="19050">
                  <a:solidFill>
                    <a:srgbClr val="99CCFF"/>
                  </a:solidFill>
                  <a:round/>
                  <a:headEnd/>
                  <a:tailEnd/>
                </a:ln>
                <a:solidFill>
                  <a:srgbClr val="800000"/>
                </a:solidFill>
                <a:effectLst>
                  <a:outerShdw dist="35921" dir="2700000" algn="ctr" rotWithShape="0">
                    <a:srgbClr val="990000"/>
                  </a:outerShdw>
                </a:effectLst>
                <a:latin typeface="Impact"/>
              </a:rPr>
            </a:br>
            <a:r>
              <a:rPr lang="ru-RU" sz="8000" kern="10" dirty="0">
                <a:ln w="19050">
                  <a:solidFill>
                    <a:srgbClr val="99CCFF"/>
                  </a:solidFill>
                  <a:round/>
                  <a:headEnd/>
                  <a:tailEnd/>
                </a:ln>
                <a:solidFill>
                  <a:srgbClr val="800000"/>
                </a:solidFill>
                <a:effectLst>
                  <a:outerShdw dist="35921" dir="2700000" algn="ctr" rotWithShape="0">
                    <a:srgbClr val="990000"/>
                  </a:outerShdw>
                </a:effectLst>
                <a:latin typeface="Impact"/>
              </a:rPr>
              <a:t>Спасибо за внимание!</a:t>
            </a:r>
            <a:r>
              <a:rPr lang="ru-RU" sz="8000" dirty="0"/>
              <a:t/>
            </a:r>
            <a:br>
              <a:rPr lang="ru-RU" sz="8000" dirty="0"/>
            </a:br>
            <a:endParaRPr lang="ru-RU" sz="8000" dirty="0"/>
          </a:p>
        </p:txBody>
      </p:sp>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482" name="Picture 2" descr="&amp;Dcy;&amp;iecy;&amp;ncy;&amp;softcy; &amp;pcy;&amp;acy;&amp;mcy;&amp;yacy;&amp;tcy;&amp;icy; &amp;zhcy;&amp;iecy;&amp;rcy;&amp;tcy;&amp;vcy; &amp;Vcy;&amp;iecy;&amp;lcy;&amp;icy;&amp;kcy;&amp;ocy;&amp;jcy; &amp;Ocy;&amp;tcy;&amp;iecy;&amp;chcy;&amp;iecy;&amp;scy;&amp;tcy;&amp;vcy;&amp;iecy;&amp;ncy;&amp;ncy;&amp;ocy;&amp;jcy; &amp;vcy;&amp;ocy;&amp;jcy;&amp;ncy;&amp;ycy; 22 &amp;icy;&amp;yucy;&amp;ncy;&amp;yacy; &amp;vcy; &amp;KHcy;&amp;acy;&amp;rcy;&amp;softcy;&amp;kcy;&amp;ocy;&amp;vcy;&amp;iecy; - &amp;Icy;&amp;scy;&amp;tcy;&amp;ocy;&amp;rcy;&amp;icy;&amp;yacy; &amp;icy; &amp;kcy;&amp;rcy;&amp;acy;&amp;iecy;&amp;vcy;&amp;iecy;&amp;dcy;&amp;iecy;&amp;ncy;&amp;icy;&amp;iecy; &amp;KHcy;&amp;acy;&amp;rcy;&amp;softcy;&amp;kcy;&amp;ocy;&amp;vcy;&amp;acy; &amp;icy; &amp;ocy;&amp;bcy;&amp;lcy;&amp;acy;&amp;scy;&amp;tcy;&amp;icy; - &amp;Fcy;&amp;ocy;&amp;rcy;&amp;ucy;&amp;mcy; &amp;KHcy;&amp;acy;&amp;rcy;&amp;softcy;&amp;kcy;&amp;ocy;&amp;vcy;&amp;acy;"/>
          <p:cNvPicPr>
            <a:picLocks noChangeAspect="1" noChangeArrowheads="1"/>
          </p:cNvPicPr>
          <p:nvPr/>
        </p:nvPicPr>
        <p:blipFill>
          <a:blip r:embed="rId4" cstate="print"/>
          <a:srcRect l="1080"/>
          <a:stretch>
            <a:fillRect/>
          </a:stretch>
        </p:blipFill>
        <p:spPr bwMode="auto">
          <a:xfrm>
            <a:off x="96797" y="116632"/>
            <a:ext cx="8867691" cy="1440160"/>
          </a:xfrm>
          <a:prstGeom prst="rect">
            <a:avLst/>
          </a:prstGeom>
          <a:noFill/>
        </p:spPr>
      </p:pic>
      <p:pic>
        <p:nvPicPr>
          <p:cNvPr id="20484" name="Picture 4" descr="&amp;Rcy;&amp;ocy;&amp;scy;&amp;scy;&amp;icy;&amp;jcy;&amp;scy;&amp;kcy;&amp;acy;&amp;yacy; &amp;icy;&amp;scy;&amp;tcy;&amp;ocy;&amp;rcy;&amp;icy;&amp;yacy; 22 &amp;icy;&amp;yucy;&amp;ncy;&amp;yacy; 1941 &amp;gcy;&amp;ocy;&amp;dcy;&amp;acy;. &amp;Acy;&amp;vcy;&amp;tcy;&amp;ocy;&amp;rcy;: &amp;IEcy;&amp;rcy;&amp;mcy;&amp;ocy;&amp;lcy;&amp;icy;&amp;ncy; &amp;Rcy;."/>
          <p:cNvPicPr>
            <a:picLocks noChangeAspect="1" noChangeArrowheads="1"/>
          </p:cNvPicPr>
          <p:nvPr/>
        </p:nvPicPr>
        <p:blipFill>
          <a:blip r:embed="rId5" cstate="print"/>
          <a:srcRect/>
          <a:stretch>
            <a:fillRect/>
          </a:stretch>
        </p:blipFill>
        <p:spPr bwMode="auto">
          <a:xfrm>
            <a:off x="3563888" y="4293096"/>
            <a:ext cx="5430855" cy="2376000"/>
          </a:xfrm>
          <a:prstGeom prst="rect">
            <a:avLst/>
          </a:prstGeom>
          <a:noFill/>
        </p:spPr>
      </p:pic>
      <p:pic>
        <p:nvPicPr>
          <p:cNvPr id="20486" name="Picture 6" descr="22 &amp;icy;&amp;yucy;&amp;ncy;&amp;yacy; 1941 &amp;gcy;&amp;ocy;&amp;dcy;&amp;acy; &amp;ncy;&amp;iecy;&amp;mcy;&amp;iecy;&amp;tscy;&amp;kcy;&amp;acy;&amp;yacy; &amp;acy;&amp;rcy;&amp;mcy;&amp;icy;&amp;yacy; &amp;vcy;&amp;tcy;&amp;ocy;&amp;rcy;&amp;gcy;&amp;lcy;&amp;acy;&amp;scy;&amp;softcy; &amp;ncy;&amp;acy; &amp;tcy;&amp;iecy;&amp;rcy;&amp;rcy;&amp;icy;&amp;tcy;&amp;ocy;&amp;rcy;&amp;icy;&amp;yucy; &amp;Scy;&amp;Scy;&amp;Scy;&amp;Rcy;, &amp;icy; &amp;ncy;&amp;acy;&amp;chcy;&amp;acy;&amp;lcy;&amp;acy;&amp;scy;&amp;softcy; &amp;Vcy;&amp;iecy;&amp;lcy;&amp;icy;&amp;kcy;&amp;acy;&amp;yacy; &amp;Ocy;&amp;tcy;&amp;iecy;&amp;chcy;&amp;iecy;&amp;scy;&amp;tcy;&amp;vcy;&amp;iecy;&amp;ncy;&amp;ncy;&amp;acy;&amp;yacy; &amp;vcy;&amp;ocy;&amp;jcy;&amp;ncy;. &amp;Gcy;&amp;iecy;&amp;rcy;&amp;mcy;&amp;acy;&amp;ncy;&amp;icy;&amp;yacy; &amp;icy; &amp;mcy;&amp;ycy; &amp;ocy; &amp;ncy;&amp;iecy;&amp;jcy;!"/>
          <p:cNvPicPr>
            <a:picLocks noChangeAspect="1" noChangeArrowheads="1"/>
          </p:cNvPicPr>
          <p:nvPr/>
        </p:nvPicPr>
        <p:blipFill>
          <a:blip r:embed="rId6" cstate="print"/>
          <a:srcRect l="2816" t="2209" r="1408" b="5890"/>
          <a:stretch>
            <a:fillRect/>
          </a:stretch>
        </p:blipFill>
        <p:spPr bwMode="auto">
          <a:xfrm>
            <a:off x="179512" y="1556792"/>
            <a:ext cx="4165111" cy="2547468"/>
          </a:xfrm>
          <a:prstGeom prst="rect">
            <a:avLst/>
          </a:prstGeom>
          <a:noFill/>
        </p:spPr>
      </p:pic>
      <p:pic>
        <p:nvPicPr>
          <p:cNvPr id="20488" name="Picture 8" descr="&amp;Pcy;&amp;ocy;&amp;scy;&amp;vcy;&amp;yacy;&amp;shchcy;&amp;acy;&amp;iecy;&amp;tcy;&amp;scy;&amp;yacy; &amp;Dcy;&amp;ncy;&amp;yucy; &amp;Pcy;&amp;acy;&amp;mcy;&amp;yacy;&amp;tcy;&amp;icy; &amp;icy; &amp;Scy;&amp;kcy;&amp;ocy;&amp;rcy;&amp;bcy;&amp;icy; 22 &amp;icy;&amp;yucy;&amp;ncy;&amp;yacy; 2013 &amp;gcy;&amp;ocy;&amp;dcy;&amp;acy;. &amp;Pcy;&amp;rcy;&amp;ocy;&amp;scy;&amp;tcy;&amp;ocy; &amp;Pcy;&amp;Rcy;&amp;Acy;&amp;Vcy;&amp;Dcy;&amp;Acy;"/>
          <p:cNvPicPr>
            <a:picLocks noChangeAspect="1" noChangeArrowheads="1"/>
          </p:cNvPicPr>
          <p:nvPr/>
        </p:nvPicPr>
        <p:blipFill>
          <a:blip r:embed="rId7" cstate="print"/>
          <a:srcRect t="13083"/>
          <a:stretch>
            <a:fillRect/>
          </a:stretch>
        </p:blipFill>
        <p:spPr bwMode="auto">
          <a:xfrm>
            <a:off x="179512" y="4323578"/>
            <a:ext cx="3168352" cy="2345782"/>
          </a:xfrm>
          <a:prstGeom prst="rect">
            <a:avLst/>
          </a:prstGeom>
          <a:noFill/>
        </p:spPr>
      </p:pic>
      <p:pic>
        <p:nvPicPr>
          <p:cNvPr id="20490" name="Picture 10" descr="&amp;KHcy;&amp;rcy;&amp;ocy;&amp;ncy;&amp;icy;&amp;kcy;&amp;icy; &amp;Vcy;&amp;iecy;&amp;lcy;&amp;icy;&amp;kcy;&amp;ocy;&amp;jcy; &amp;Ocy;&amp;tcy;&amp;iecy;&amp;chcy;&amp;iecy;&amp;scy;&amp;tcy;&amp;vcy;&amp;iecy;&amp;ncy;&amp;ncy;&amp;ocy;&amp;jcy; &amp;vcy;&amp;ocy;&amp;jcy;&amp;ncy;&amp;ycy;. &amp;Vcy;&amp;zcy;&amp;gcy;&amp;lcy;&amp;yacy;&amp;dcy; &amp;ncy;&amp;acy;&amp;zcy;&amp;acy;&amp;dcy; &amp;Rcy;&amp;Icy;&amp;Acy; &amp;Ncy;&amp;ocy;&amp;vcy;&amp;ocy;&amp;scy;&amp;tcy;&amp;icy;"/>
          <p:cNvPicPr>
            <a:picLocks noChangeAspect="1" noChangeArrowheads="1"/>
          </p:cNvPicPr>
          <p:nvPr/>
        </p:nvPicPr>
        <p:blipFill>
          <a:blip r:embed="rId8" cstate="print"/>
          <a:srcRect r="8268"/>
          <a:stretch>
            <a:fillRect/>
          </a:stretch>
        </p:blipFill>
        <p:spPr bwMode="auto">
          <a:xfrm>
            <a:off x="6156176" y="1844824"/>
            <a:ext cx="2818011" cy="2303991"/>
          </a:xfrm>
          <a:prstGeom prst="rect">
            <a:avLst/>
          </a:prstGeom>
          <a:noFill/>
        </p:spPr>
      </p:pic>
      <p:pic>
        <p:nvPicPr>
          <p:cNvPr id="20492" name="Picture 12" descr="65 &amp;lcy;&amp;iecy;&amp;tcy; &amp;ncy;&amp;acy;&amp;zcy;&amp;acy;&amp;dcy; &amp;ncy;&amp;acy;&amp;chcy;&amp;acy;&amp;lcy;&amp;acy;&amp;scy;&amp;softcy; &amp;Vcy;&amp;iecy;&amp;lcy;&amp;icy;&amp;kcy;&amp;acy;&amp;yacy; &amp;Ocy;&amp;tcy;&amp;iecy;&amp;chcy;&amp;iecy;&amp;scy;&amp;tcy;&amp;vcy;&amp;iecy;&amp;ncy;&amp;ncy;&amp;acy;&amp;yacy; &amp;vcy;&amp;ocy;&amp;jcy;&amp;ncy;&amp;acy; (&amp;kcy;&amp;ocy;&amp;mcy;&amp;mcy;&amp;iecy;&amp;ncy;&amp;tcy;&amp;acy;&amp;rcy;…"/>
          <p:cNvPicPr>
            <a:picLocks noChangeAspect="1" noChangeArrowheads="1"/>
          </p:cNvPicPr>
          <p:nvPr/>
        </p:nvPicPr>
        <p:blipFill>
          <a:blip r:embed="rId9" cstate="print"/>
          <a:srcRect l="24567"/>
          <a:stretch>
            <a:fillRect/>
          </a:stretch>
        </p:blipFill>
        <p:spPr bwMode="auto">
          <a:xfrm>
            <a:off x="4499992" y="1844824"/>
            <a:ext cx="1512168" cy="2160240"/>
          </a:xfrm>
          <a:prstGeom prst="rect">
            <a:avLst/>
          </a:prstGeom>
          <a:noFill/>
        </p:spPr>
      </p:pic>
      <p:pic>
        <p:nvPicPr>
          <p:cNvPr id="10" name="начало войны лев.mp3">
            <a:hlinkClick r:id="" action="ppaction://media"/>
          </p:cNvPr>
          <p:cNvPicPr>
            <a:picLocks noRot="1" noChangeAspect="1"/>
          </p:cNvPicPr>
          <p:nvPr>
            <a:audioFile r:link="rId1"/>
          </p:nvPr>
        </p:nvPicPr>
        <p:blipFill>
          <a:blip r:embed="rId10" cstate="print"/>
          <a:stretch>
            <a:fillRect/>
          </a:stretch>
        </p:blipFill>
        <p:spPr>
          <a:xfrm>
            <a:off x="7452320" y="6309320"/>
            <a:ext cx="304800" cy="304800"/>
          </a:xfrm>
          <a:prstGeom prst="rect">
            <a:avLst/>
          </a:prstGeom>
        </p:spPr>
      </p:pic>
      <p:pic>
        <p:nvPicPr>
          <p:cNvPr id="11" name="начало войны продолжение.mp3">
            <a:hlinkClick r:id="" action="ppaction://media"/>
          </p:cNvPr>
          <p:cNvPicPr>
            <a:picLocks noRot="1" noChangeAspect="1"/>
          </p:cNvPicPr>
          <p:nvPr>
            <a:audioFile r:link="rId2"/>
          </p:nvPr>
        </p:nvPicPr>
        <p:blipFill>
          <a:blip r:embed="rId11" cstate="print"/>
          <a:stretch>
            <a:fillRect/>
          </a:stretch>
        </p:blipFill>
        <p:spPr>
          <a:xfrm>
            <a:off x="8100392" y="6309320"/>
            <a:ext cx="304800" cy="304800"/>
          </a:xfrm>
          <a:prstGeom prst="rect">
            <a:avLst/>
          </a:prstGeom>
        </p:spPr>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heel(4)">
                                      <p:cBhvr>
                                        <p:cTn id="7" dur="2000"/>
                                        <p:tgtEl>
                                          <p:spTgt spid="20482"/>
                                        </p:tgtEl>
                                      </p:cBhvr>
                                    </p:animEffect>
                                  </p:childTnLst>
                                </p:cTn>
                              </p:par>
                              <p:par>
                                <p:cTn id="8" presetID="1" presetClass="mediacall" presetSubtype="0" fill="hold" nodeType="withEffect">
                                  <p:stCondLst>
                                    <p:cond delay="0"/>
                                  </p:stCondLst>
                                  <p:childTnLst>
                                    <p:cmd type="call" cmd="playFrom(0.0)">
                                      <p:cBhvr>
                                        <p:cTn id="9" dur="5956" fill="hold"/>
                                        <p:tgtEl>
                                          <p:spTgt spid="10"/>
                                        </p:tgtEl>
                                      </p:cBhvr>
                                    </p:cmd>
                                  </p:childTnLst>
                                </p:cTn>
                              </p:par>
                              <p:par>
                                <p:cTn id="10" presetID="5" presetClass="entr" presetSubtype="10" fill="hold" nodeType="with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2000"/>
                                        <p:tgtEl>
                                          <p:spTgt spid="20486"/>
                                        </p:tgtEl>
                                      </p:cBhvr>
                                    </p:animEffect>
                                  </p:childTnLst>
                                </p:cTn>
                              </p:par>
                              <p:par>
                                <p:cTn id="13" presetID="5" presetClass="entr" presetSubtype="10" fill="hold" nodeType="withEffect">
                                  <p:stCondLst>
                                    <p:cond delay="0"/>
                                  </p:stCondLst>
                                  <p:childTnLst>
                                    <p:set>
                                      <p:cBhvr>
                                        <p:cTn id="14" dur="1" fill="hold">
                                          <p:stCondLst>
                                            <p:cond delay="0"/>
                                          </p:stCondLst>
                                        </p:cTn>
                                        <p:tgtEl>
                                          <p:spTgt spid="20492"/>
                                        </p:tgtEl>
                                        <p:attrNameLst>
                                          <p:attrName>style.visibility</p:attrName>
                                        </p:attrNameLst>
                                      </p:cBhvr>
                                      <p:to>
                                        <p:strVal val="visible"/>
                                      </p:to>
                                    </p:set>
                                    <p:animEffect transition="in" filter="checkerboard(across)">
                                      <p:cBhvr>
                                        <p:cTn id="15" dur="2000"/>
                                        <p:tgtEl>
                                          <p:spTgt spid="20492"/>
                                        </p:tgtEl>
                                      </p:cBhvr>
                                    </p:animEffect>
                                  </p:childTnLst>
                                </p:cTn>
                              </p:par>
                              <p:par>
                                <p:cTn id="16" presetID="5" presetClass="entr" presetSubtype="10" fill="hold" nodeType="withEffect">
                                  <p:stCondLst>
                                    <p:cond delay="0"/>
                                  </p:stCondLst>
                                  <p:childTnLst>
                                    <p:set>
                                      <p:cBhvr>
                                        <p:cTn id="17" dur="1" fill="hold">
                                          <p:stCondLst>
                                            <p:cond delay="0"/>
                                          </p:stCondLst>
                                        </p:cTn>
                                        <p:tgtEl>
                                          <p:spTgt spid="20490"/>
                                        </p:tgtEl>
                                        <p:attrNameLst>
                                          <p:attrName>style.visibility</p:attrName>
                                        </p:attrNameLst>
                                      </p:cBhvr>
                                      <p:to>
                                        <p:strVal val="visible"/>
                                      </p:to>
                                    </p:set>
                                    <p:animEffect transition="in" filter="checkerboard(across)">
                                      <p:cBhvr>
                                        <p:cTn id="18" dur="2000"/>
                                        <p:tgtEl>
                                          <p:spTgt spid="20490"/>
                                        </p:tgtEl>
                                      </p:cBhvr>
                                    </p:animEffect>
                                  </p:childTnLst>
                                </p:cTn>
                              </p:par>
                              <p:par>
                                <p:cTn id="19" presetID="5" presetClass="entr" presetSubtype="10" fill="hold" nodeType="withEffect">
                                  <p:stCondLst>
                                    <p:cond delay="0"/>
                                  </p:stCondLst>
                                  <p:childTnLst>
                                    <p:set>
                                      <p:cBhvr>
                                        <p:cTn id="20" dur="1" fill="hold">
                                          <p:stCondLst>
                                            <p:cond delay="0"/>
                                          </p:stCondLst>
                                        </p:cTn>
                                        <p:tgtEl>
                                          <p:spTgt spid="20488"/>
                                        </p:tgtEl>
                                        <p:attrNameLst>
                                          <p:attrName>style.visibility</p:attrName>
                                        </p:attrNameLst>
                                      </p:cBhvr>
                                      <p:to>
                                        <p:strVal val="visible"/>
                                      </p:to>
                                    </p:set>
                                    <p:animEffect transition="in" filter="checkerboard(across)">
                                      <p:cBhvr>
                                        <p:cTn id="21" dur="2000"/>
                                        <p:tgtEl>
                                          <p:spTgt spid="20488"/>
                                        </p:tgtEl>
                                      </p:cBhvr>
                                    </p:animEffect>
                                  </p:childTnLst>
                                </p:cTn>
                              </p:par>
                              <p:par>
                                <p:cTn id="22" presetID="5" presetClass="entr" presetSubtype="10" fill="hold" nodeType="withEffect">
                                  <p:stCondLst>
                                    <p:cond delay="0"/>
                                  </p:stCondLst>
                                  <p:childTnLst>
                                    <p:set>
                                      <p:cBhvr>
                                        <p:cTn id="23" dur="1" fill="hold">
                                          <p:stCondLst>
                                            <p:cond delay="0"/>
                                          </p:stCondLst>
                                        </p:cTn>
                                        <p:tgtEl>
                                          <p:spTgt spid="20484"/>
                                        </p:tgtEl>
                                        <p:attrNameLst>
                                          <p:attrName>style.visibility</p:attrName>
                                        </p:attrNameLst>
                                      </p:cBhvr>
                                      <p:to>
                                        <p:strVal val="visible"/>
                                      </p:to>
                                    </p:set>
                                    <p:animEffect transition="in" filter="checkerboard(across)">
                                      <p:cBhvr>
                                        <p:cTn id="24" dur="2000"/>
                                        <p:tgtEl>
                                          <p:spTgt spid="20484"/>
                                        </p:tgtEl>
                                      </p:cBhvr>
                                    </p:animEffect>
                                  </p:childTnLst>
                                </p:cTn>
                              </p:par>
                            </p:childTnLst>
                          </p:cTn>
                        </p:par>
                        <p:par>
                          <p:cTn id="25" fill="hold">
                            <p:stCondLst>
                              <p:cond delay="5956"/>
                            </p:stCondLst>
                            <p:childTnLst>
                              <p:par>
                                <p:cTn id="26" presetID="1" presetClass="mediacall" presetSubtype="0" fill="hold" nodeType="afterEffect">
                                  <p:stCondLst>
                                    <p:cond delay="0"/>
                                  </p:stCondLst>
                                  <p:childTnLst>
                                    <p:cmd type="call" cmd="playFrom(0.0)">
                                      <p:cBhvr>
                                        <p:cTn id="27" dur="116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74638"/>
            <a:ext cx="8208912" cy="1642194"/>
          </a:xfrm>
        </p:spPr>
        <p:txBody>
          <a:bodyPr>
            <a:normAutofit fontScale="90000"/>
          </a:bodyPr>
          <a:lstStyle/>
          <a:p>
            <a:r>
              <a:rPr lang="ru-RU" sz="2400" b="1" dirty="0">
                <a:latin typeface="Segoe Script" pitchFamily="34" charset="0"/>
              </a:rPr>
              <a:t/>
            </a:r>
            <a:br>
              <a:rPr lang="ru-RU" sz="2400" b="1" dirty="0">
                <a:latin typeface="Segoe Script" pitchFamily="34" charset="0"/>
              </a:rPr>
            </a:br>
            <a:r>
              <a:rPr lang="ru-RU" sz="2400" b="1" dirty="0">
                <a:latin typeface="Segoe Script" pitchFamily="34" charset="0"/>
              </a:rPr>
              <a:t>            </a:t>
            </a:r>
            <a:r>
              <a:rPr lang="ru-RU" sz="2200" b="1" dirty="0">
                <a:latin typeface="Segoe Script" pitchFamily="34" charset="0"/>
              </a:rPr>
              <a:t>Мирная жизнь прервалась 22 июня,           Германия начала войну против Советского </a:t>
            </a:r>
            <a:br>
              <a:rPr lang="ru-RU" sz="2200" b="1" dirty="0">
                <a:latin typeface="Segoe Script" pitchFamily="34" charset="0"/>
              </a:rPr>
            </a:br>
            <a:r>
              <a:rPr lang="ru-RU" sz="2200" b="1" dirty="0">
                <a:latin typeface="Segoe Script" pitchFamily="34" charset="0"/>
              </a:rPr>
              <a:t>Союза. В 4 часа утра части Красной армии были атакованы немецкими войсками на всём протяжении границы.</a:t>
            </a:r>
            <a:br>
              <a:rPr lang="ru-RU" sz="2200" b="1" dirty="0">
                <a:latin typeface="Segoe Script" pitchFamily="34" charset="0"/>
              </a:rPr>
            </a:br>
            <a:endParaRPr lang="ru-RU" sz="2200" b="1" dirty="0">
              <a:latin typeface="Segoe Script" pitchFamily="34" charset="0"/>
            </a:endParaRPr>
          </a:p>
        </p:txBody>
      </p:sp>
      <p:pic>
        <p:nvPicPr>
          <p:cNvPr id="22532" name="Picture 4" descr="&amp;Rcy;&amp;ocy;&amp;dcy;&amp;icy;&amp;ncy;&amp;acy;-&amp;Mcy;&amp;acy;&amp;tcy;&amp;softcy; &amp;vcy; &amp;Vcy;&amp;ocy;&amp;lcy;&amp;gcy;&amp;ocy;&amp;gcy;&amp;rcy;&amp;acy;&amp;dcy;&amp;iecy;"/>
          <p:cNvPicPr>
            <a:picLocks noChangeAspect="1" noChangeArrowheads="1"/>
          </p:cNvPicPr>
          <p:nvPr/>
        </p:nvPicPr>
        <p:blipFill>
          <a:blip r:embed="rId3" cstate="print"/>
          <a:srcRect l="27904" t="15354" r="36762" b="14173"/>
          <a:stretch>
            <a:fillRect/>
          </a:stretch>
        </p:blipFill>
        <p:spPr bwMode="auto">
          <a:xfrm>
            <a:off x="251520" y="2132856"/>
            <a:ext cx="2478580" cy="3708000"/>
          </a:xfrm>
          <a:prstGeom prst="rect">
            <a:avLst/>
          </a:prstGeom>
          <a:noFill/>
        </p:spPr>
      </p:pic>
      <p:sp>
        <p:nvSpPr>
          <p:cNvPr id="5" name="Прямоугольник 4"/>
          <p:cNvSpPr/>
          <p:nvPr/>
        </p:nvSpPr>
        <p:spPr>
          <a:xfrm>
            <a:off x="2771800" y="2060848"/>
            <a:ext cx="6372200" cy="1323439"/>
          </a:xfrm>
          <a:prstGeom prst="rect">
            <a:avLst/>
          </a:prstGeom>
        </p:spPr>
        <p:txBody>
          <a:bodyPr wrap="square">
            <a:spAutoFit/>
          </a:bodyPr>
          <a:lstStyle/>
          <a:p>
            <a:pPr algn="ctr"/>
            <a:r>
              <a:rPr lang="ru-RU" sz="2000" b="1" dirty="0">
                <a:latin typeface="Segoe Script" pitchFamily="34" charset="0"/>
              </a:rPr>
              <a:t>С первых дней войны советские писатели и поэты вместе со всем народом встали на борьбу с фашистами..</a:t>
            </a:r>
          </a:p>
          <a:p>
            <a:pPr algn="ctr"/>
            <a:endParaRPr lang="ru-RU" sz="2000" b="1" dirty="0">
              <a:latin typeface="Segoe Script" pitchFamily="34" charset="0"/>
            </a:endParaRPr>
          </a:p>
        </p:txBody>
      </p:sp>
      <p:pic>
        <p:nvPicPr>
          <p:cNvPr id="22534" name="Picture 6" descr="&amp;Ecy;&amp;rcy;&amp;iecy;&amp;ncy;&amp;bcy;&amp;ucy;&amp;rcy;&amp;gcy; &amp;Icy;&amp;lcy;&amp;softcy;&amp;yacy; &amp;Gcy;&amp;rcy;&amp;icy;&amp;gcy;&amp;ocy;&amp;rcy;&amp;softcy;&amp;iecy;&amp;vcy;&amp;icy;&amp;chcy;"/>
          <p:cNvPicPr>
            <a:picLocks noChangeAspect="1" noChangeArrowheads="1"/>
          </p:cNvPicPr>
          <p:nvPr/>
        </p:nvPicPr>
        <p:blipFill>
          <a:blip r:embed="rId4" cstate="print"/>
          <a:srcRect/>
          <a:stretch>
            <a:fillRect/>
          </a:stretch>
        </p:blipFill>
        <p:spPr bwMode="auto">
          <a:xfrm>
            <a:off x="3059832" y="3573016"/>
            <a:ext cx="3550670" cy="2808000"/>
          </a:xfrm>
          <a:prstGeom prst="rect">
            <a:avLst/>
          </a:prstGeom>
          <a:noFill/>
        </p:spPr>
      </p:pic>
      <p:sp>
        <p:nvSpPr>
          <p:cNvPr id="7" name="Прямоугольник 6"/>
          <p:cNvSpPr/>
          <p:nvPr/>
        </p:nvSpPr>
        <p:spPr>
          <a:xfrm>
            <a:off x="6660232" y="3140968"/>
            <a:ext cx="2483768" cy="2831544"/>
          </a:xfrm>
          <a:prstGeom prst="rect">
            <a:avLst/>
          </a:prstGeom>
        </p:spPr>
        <p:txBody>
          <a:bodyPr wrap="square">
            <a:spAutoFit/>
          </a:bodyPr>
          <a:lstStyle/>
          <a:p>
            <a:pPr algn="ctr"/>
            <a:r>
              <a:rPr lang="ru-RU" sz="2000" b="1" dirty="0">
                <a:latin typeface="Segoe Script" pitchFamily="34" charset="0"/>
              </a:rPr>
              <a:t>Их оружием были и винтовка, и пулемет, и слово: стихи, рассказы, песни, строки военной </a:t>
            </a:r>
            <a:r>
              <a:rPr lang="ru-RU" b="1" dirty="0">
                <a:latin typeface="Segoe Script" pitchFamily="34" charset="0"/>
              </a:rPr>
              <a:t>корреспонденции</a:t>
            </a:r>
            <a:endParaRPr lang="ru-RU" dirty="0"/>
          </a:p>
        </p:txBody>
      </p:sp>
      <p:pic>
        <p:nvPicPr>
          <p:cNvPr id="9" name="shopen_-_vesenniy_vals_(zaycev.net).mp3">
            <a:hlinkClick r:id="" action="ppaction://media"/>
          </p:cNvPr>
          <p:cNvPicPr>
            <a:picLocks noRot="1" noChangeAspect="1"/>
          </p:cNvPicPr>
          <p:nvPr>
            <a:audioFile r:link="rId1"/>
          </p:nvPr>
        </p:nvPicPr>
        <p:blipFill>
          <a:blip r:embed="rId5" cstate="print"/>
          <a:stretch>
            <a:fillRect/>
          </a:stretch>
        </p:blipFill>
        <p:spPr>
          <a:xfrm>
            <a:off x="6804248" y="6381328"/>
            <a:ext cx="304800" cy="304800"/>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par>
                                <p:cTn id="10" presetID="5" presetClass="entr" presetSubtype="10" fill="hold" nodeType="with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checkerboard(across)">
                                      <p:cBhvr>
                                        <p:cTn id="12" dur="2000"/>
                                        <p:tgtEl>
                                          <p:spTgt spid="22532"/>
                                        </p:tgtEl>
                                      </p:cBhvr>
                                    </p:animEffect>
                                  </p:childTnLst>
                                </p:cTn>
                              </p:par>
                              <p:par>
                                <p:cTn id="13" presetID="5" presetClass="entr" presetSubtype="10" fill="hold" nodeType="withEffect">
                                  <p:stCondLst>
                                    <p:cond delay="0"/>
                                  </p:stCondLst>
                                  <p:childTnLst>
                                    <p:set>
                                      <p:cBhvr>
                                        <p:cTn id="14" dur="1" fill="hold">
                                          <p:stCondLst>
                                            <p:cond delay="0"/>
                                          </p:stCondLst>
                                        </p:cTn>
                                        <p:tgtEl>
                                          <p:spTgt spid="22534"/>
                                        </p:tgtEl>
                                        <p:attrNameLst>
                                          <p:attrName>style.visibility</p:attrName>
                                        </p:attrNameLst>
                                      </p:cBhvr>
                                      <p:to>
                                        <p:strVal val="visible"/>
                                      </p:to>
                                    </p:set>
                                    <p:animEffect transition="in" filter="checkerboard(across)">
                                      <p:cBhvr>
                                        <p:cTn id="15" dur="2000"/>
                                        <p:tgtEl>
                                          <p:spTgt spid="2253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000" numSld="5">
                <p:cTn id="22"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2"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638"/>
            <a:ext cx="7643192" cy="2650306"/>
          </a:xfrm>
        </p:spPr>
        <p:txBody>
          <a:bodyPr>
            <a:normAutofit fontScale="90000"/>
          </a:bodyPr>
          <a:lstStyle/>
          <a:p>
            <a:r>
              <a:rPr lang="ru-RU" sz="2000" b="1" dirty="0">
                <a:latin typeface="Segoe Script" pitchFamily="34" charset="0"/>
              </a:rPr>
              <a:t>Идет война – до песен ли?!. </a:t>
            </a:r>
            <a:br>
              <a:rPr lang="ru-RU" sz="2000" b="1" dirty="0">
                <a:latin typeface="Segoe Script" pitchFamily="34" charset="0"/>
              </a:rPr>
            </a:br>
            <a:r>
              <a:rPr lang="ru-RU" sz="2000" b="1" dirty="0">
                <a:latin typeface="Segoe Script" pitchFamily="34" charset="0"/>
              </a:rPr>
              <a:t>Зачем они в страшное военное время? </a:t>
            </a:r>
            <a:br>
              <a:rPr lang="ru-RU" sz="2000" b="1" dirty="0">
                <a:latin typeface="Segoe Script" pitchFamily="34" charset="0"/>
              </a:rPr>
            </a:br>
            <a:r>
              <a:rPr lang="ru-RU" sz="2000" b="1" dirty="0">
                <a:latin typeface="Segoe Script" pitchFamily="34" charset="0"/>
              </a:rPr>
              <a:t>Выжить бы… Но надо выстоять и победить! И народ поет военные песни. Песни о войне – это песни о Родине, о Встрече и Разлуке, об Утрате и Надежде. Песни Победы! Песни, которые свяжут ниточкой эти две такие непохожие, военную и мирную, жизни. И эта нить времен не прервется, пока будут петь военные песни.</a:t>
            </a:r>
            <a:r>
              <a:rPr lang="ru-RU" sz="2000" dirty="0">
                <a:latin typeface="Segoe Script" pitchFamily="34" charset="0"/>
              </a:rPr>
              <a:t/>
            </a:r>
            <a:br>
              <a:rPr lang="ru-RU" sz="2000" dirty="0">
                <a:latin typeface="Segoe Script" pitchFamily="34" charset="0"/>
              </a:rPr>
            </a:br>
            <a:endParaRPr lang="ru-RU" sz="2000" dirty="0">
              <a:latin typeface="Segoe Script" pitchFamily="34" charset="0"/>
            </a:endParaRPr>
          </a:p>
        </p:txBody>
      </p:sp>
      <p:pic>
        <p:nvPicPr>
          <p:cNvPr id="3" name="Рисунок 2" descr="&amp;Vcy;&amp;iecy;&amp;lcy;&amp;icy;&amp;kcy;&amp;acy;&amp;yacy; &amp;Ocy;&amp;tcy;&amp;iecy;&amp;chcy;&amp;iecy;&amp;scy;&amp;tcy;&amp;vcy;&amp;iecy;&amp;ncy;&amp;ncy;&amp;acy;&amp;yacy; &amp;vcy;&amp;ocy;&amp;jcy;&amp;ncy;&amp;acy;: &amp;pcy;&amp;iecy;&amp;scy;&amp;ncy;&amp;icy;, &amp;scy;&amp;tcy;&amp;icy;&amp;khcy;&amp;icy;, &amp;kcy;&amp;icy;&amp;ncy;&amp;ocy;&amp;khcy;&amp;rcy;&amp;ocy;&amp;ncy;&amp;icy;&amp;kcy;&amp;icy;"/>
          <p:cNvPicPr/>
          <p:nvPr/>
        </p:nvPicPr>
        <p:blipFill>
          <a:blip r:embed="rId2" cstate="print"/>
          <a:srcRect/>
          <a:stretch>
            <a:fillRect/>
          </a:stretch>
        </p:blipFill>
        <p:spPr bwMode="auto">
          <a:xfrm>
            <a:off x="1619672" y="2636912"/>
            <a:ext cx="5716905" cy="3780155"/>
          </a:xfrm>
          <a:prstGeom prst="rect">
            <a:avLst/>
          </a:prstGeom>
          <a:noFill/>
          <a:ln w="9525">
            <a:noFill/>
            <a:miter lim="800000"/>
            <a:headEnd/>
            <a:tailEnd/>
          </a:ln>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852936"/>
            <a:ext cx="4320480" cy="3645024"/>
          </a:xfrm>
        </p:spPr>
        <p:txBody>
          <a:bodyPr>
            <a:normAutofit fontScale="90000"/>
          </a:bodyPr>
          <a:lstStyle/>
          <a:p>
            <a:r>
              <a:rPr lang="ru-RU" sz="2000" b="1" dirty="0">
                <a:latin typeface="Segoe Script" pitchFamily="34" charset="0"/>
              </a:rPr>
              <a:t>Эти слова поэта</a:t>
            </a:r>
            <a:br>
              <a:rPr lang="ru-RU" sz="2000" b="1" dirty="0">
                <a:latin typeface="Segoe Script" pitchFamily="34" charset="0"/>
              </a:rPr>
            </a:br>
            <a:r>
              <a:rPr lang="ru-RU" sz="2000" b="1" dirty="0">
                <a:latin typeface="Segoe Script" pitchFamily="34" charset="0"/>
              </a:rPr>
              <a:t> В. Лебедева-Кумача полно выразили ту тягу к песне, которую испытывали в грозную годину советские люди, особенно фронтовики. Было написано великое множество боевых, призывных, суровых, лирических, шуточных песен. </a:t>
            </a:r>
            <a:br>
              <a:rPr lang="ru-RU" sz="2000" b="1" dirty="0">
                <a:latin typeface="Segoe Script" pitchFamily="34" charset="0"/>
              </a:rPr>
            </a:br>
            <a:r>
              <a:rPr lang="ru-RU" sz="2000" b="1" dirty="0">
                <a:latin typeface="Segoe Script" pitchFamily="34" charset="0"/>
              </a:rPr>
              <a:t/>
            </a:r>
            <a:br>
              <a:rPr lang="ru-RU" sz="2000" b="1" dirty="0">
                <a:latin typeface="Segoe Script" pitchFamily="34" charset="0"/>
              </a:rPr>
            </a:br>
            <a:endParaRPr lang="ru-RU" sz="2000" b="1" dirty="0">
              <a:latin typeface="Segoe Script" pitchFamily="34" charset="0"/>
            </a:endParaRPr>
          </a:p>
        </p:txBody>
      </p:sp>
      <p:sp>
        <p:nvSpPr>
          <p:cNvPr id="4" name="Прямоугольник 3"/>
          <p:cNvSpPr/>
          <p:nvPr/>
        </p:nvSpPr>
        <p:spPr>
          <a:xfrm>
            <a:off x="3491880" y="188640"/>
            <a:ext cx="5652120" cy="1938992"/>
          </a:xfrm>
          <a:prstGeom prst="rect">
            <a:avLst/>
          </a:prstGeom>
        </p:spPr>
        <p:txBody>
          <a:bodyPr wrap="square">
            <a:spAutoFit/>
          </a:bodyPr>
          <a:lstStyle/>
          <a:p>
            <a:pPr algn="ctr"/>
            <a:r>
              <a:rPr lang="ru-RU" sz="2400" b="1" dirty="0">
                <a:solidFill>
                  <a:srgbClr val="800000"/>
                </a:solidFill>
                <a:latin typeface="Segoe Script" pitchFamily="34" charset="0"/>
              </a:rPr>
              <a:t>Кто сказал, что надо бросить </a:t>
            </a:r>
            <a:br>
              <a:rPr lang="ru-RU" sz="2400" b="1" dirty="0">
                <a:solidFill>
                  <a:srgbClr val="800000"/>
                </a:solidFill>
                <a:latin typeface="Segoe Script" pitchFamily="34" charset="0"/>
              </a:rPr>
            </a:br>
            <a:r>
              <a:rPr lang="ru-RU" sz="2400" b="1" dirty="0">
                <a:solidFill>
                  <a:srgbClr val="800000"/>
                </a:solidFill>
                <a:latin typeface="Segoe Script" pitchFamily="34" charset="0"/>
              </a:rPr>
              <a:t>Песни на войне? </a:t>
            </a:r>
            <a:br>
              <a:rPr lang="ru-RU" sz="2400" b="1" dirty="0">
                <a:solidFill>
                  <a:srgbClr val="800000"/>
                </a:solidFill>
                <a:latin typeface="Segoe Script" pitchFamily="34" charset="0"/>
              </a:rPr>
            </a:br>
            <a:r>
              <a:rPr lang="ru-RU" sz="2400" b="1" dirty="0">
                <a:solidFill>
                  <a:srgbClr val="800000"/>
                </a:solidFill>
                <a:latin typeface="Segoe Script" pitchFamily="34" charset="0"/>
              </a:rPr>
              <a:t>После боя сердце просит </a:t>
            </a:r>
            <a:br>
              <a:rPr lang="ru-RU" sz="2400" b="1" dirty="0">
                <a:solidFill>
                  <a:srgbClr val="800000"/>
                </a:solidFill>
                <a:latin typeface="Segoe Script" pitchFamily="34" charset="0"/>
              </a:rPr>
            </a:br>
            <a:r>
              <a:rPr lang="ru-RU" sz="2400" b="1" dirty="0">
                <a:solidFill>
                  <a:srgbClr val="800000"/>
                </a:solidFill>
                <a:latin typeface="Segoe Script" pitchFamily="34" charset="0"/>
              </a:rPr>
              <a:t>Музыки вдвойне! </a:t>
            </a:r>
            <a:br>
              <a:rPr lang="ru-RU" sz="2400" b="1" dirty="0">
                <a:solidFill>
                  <a:srgbClr val="800000"/>
                </a:solidFill>
                <a:latin typeface="Segoe Script" pitchFamily="34" charset="0"/>
              </a:rPr>
            </a:br>
            <a:endParaRPr lang="ru-RU" sz="2400" b="1" dirty="0">
              <a:solidFill>
                <a:srgbClr val="800000"/>
              </a:solidFill>
              <a:latin typeface="Segoe Script" pitchFamily="34" charset="0"/>
            </a:endParaRPr>
          </a:p>
        </p:txBody>
      </p:sp>
      <p:pic>
        <p:nvPicPr>
          <p:cNvPr id="23558" name="Picture 6" descr="&amp;Pcy;&amp;iecy;&amp;scy;&amp;iecy;&amp;ncy;&amp;ncy;&amp;acy;&amp;yacy; &amp;lcy;&amp;iecy;&amp;tcy;&amp;ocy;&amp;pcy;&amp;icy;&amp;scy;&amp;softcy; &amp;Vcy;&amp;iecy;&amp;lcy;&amp;icy;&amp;kcy;&amp;ocy;&amp;jcy; &amp;Ocy;&amp;tcy;&amp;iecy;&amp;chcy;&amp;iecy;&amp;scy;&amp;tcy;&amp;vcy;&amp;iecy;&amp;ncy;&amp;ncy;&amp;ocy;&amp;jcy; &amp;vcy;&amp;ocy;&amp;jcy;&amp;ncy;&amp;ycy;"/>
          <p:cNvPicPr>
            <a:picLocks noChangeAspect="1" noChangeArrowheads="1"/>
          </p:cNvPicPr>
          <p:nvPr/>
        </p:nvPicPr>
        <p:blipFill>
          <a:blip r:embed="rId2" cstate="print"/>
          <a:srcRect/>
          <a:stretch>
            <a:fillRect/>
          </a:stretch>
        </p:blipFill>
        <p:spPr bwMode="auto">
          <a:xfrm>
            <a:off x="5292080" y="1844824"/>
            <a:ext cx="3341778" cy="4320000"/>
          </a:xfrm>
          <a:prstGeom prst="rect">
            <a:avLst/>
          </a:prstGeom>
          <a:noFill/>
        </p:spPr>
      </p:pic>
      <p:pic>
        <p:nvPicPr>
          <p:cNvPr id="9" name="Picture 5"/>
          <p:cNvPicPr>
            <a:picLocks noChangeAspect="1" noChangeArrowheads="1"/>
          </p:cNvPicPr>
          <p:nvPr/>
        </p:nvPicPr>
        <p:blipFill>
          <a:blip r:embed="rId3" cstate="print"/>
          <a:srcRect l="-4199" b="9129"/>
          <a:stretch>
            <a:fillRect/>
          </a:stretch>
        </p:blipFill>
        <p:spPr bwMode="auto">
          <a:xfrm>
            <a:off x="2" y="5574199"/>
            <a:ext cx="2021202" cy="1152000"/>
          </a:xfrm>
          <a:prstGeom prst="rect">
            <a:avLst/>
          </a:prstGeom>
          <a:noFill/>
          <a:ln w="9525">
            <a:noFill/>
            <a:miter lim="800000"/>
            <a:headEnd/>
            <a:tailEnd/>
          </a:ln>
          <a:effectLst/>
        </p:spPr>
      </p:pic>
      <p:pic>
        <p:nvPicPr>
          <p:cNvPr id="23560" name="Picture 8" descr="&amp;scy;&amp;lcy;&amp;ucy;&amp;chcy;&amp;acy;&amp;jcy;&amp;ncy;&amp;ycy;&amp;jcy; &amp;vcy;&amp;acy;&amp;lcy;&amp;softcy;&amp;scy; - &amp;Scy;&amp;acy;&amp;mcy;&amp;ocy;&amp;iecy; &amp;icy;&amp;ncy;&amp;tcy;&amp;iecy;&amp;rcy;&amp;iecy;&amp;scy;&amp;ncy;&amp;ocy;&amp;iecy; &amp;vcy; &amp;bcy;&amp;lcy;&amp;ocy;&amp;gcy;&amp;acy;&amp;khcy;"/>
          <p:cNvPicPr>
            <a:picLocks noChangeAspect="1" noChangeArrowheads="1"/>
          </p:cNvPicPr>
          <p:nvPr/>
        </p:nvPicPr>
        <p:blipFill>
          <a:blip r:embed="rId4" cstate="print"/>
          <a:srcRect/>
          <a:stretch>
            <a:fillRect/>
          </a:stretch>
        </p:blipFill>
        <p:spPr bwMode="auto">
          <a:xfrm>
            <a:off x="108000" y="108000"/>
            <a:ext cx="3455999" cy="2304000"/>
          </a:xfrm>
          <a:prstGeom prst="rect">
            <a:avLst/>
          </a:prstGeom>
          <a:noFill/>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checkerboard(across)">
                                      <p:cBhvr>
                                        <p:cTn id="13" dur="2000"/>
                                        <p:tgtEl>
                                          <p:spTgt spid="2355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10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23560"/>
                                        </p:tgtEl>
                                        <p:attrNameLst>
                                          <p:attrName>style.visibility</p:attrName>
                                        </p:attrNameLst>
                                      </p:cBhvr>
                                      <p:to>
                                        <p:strVal val="visible"/>
                                      </p:to>
                                    </p:set>
                                    <p:animEffect transition="in" filter="checkerboard(across)">
                                      <p:cBhvr>
                                        <p:cTn id="19" dur="2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4008" y="5157192"/>
            <a:ext cx="4248472" cy="1296144"/>
          </a:xfrm>
        </p:spPr>
        <p:txBody>
          <a:bodyPr>
            <a:noAutofit/>
          </a:bodyPr>
          <a:lstStyle/>
          <a:p>
            <a:r>
              <a:rPr lang="ru-RU" sz="2400" b="1" dirty="0">
                <a:latin typeface="Segoe Script" pitchFamily="34" charset="0"/>
              </a:rPr>
              <a:t>          </a:t>
            </a:r>
            <a:r>
              <a:rPr lang="ru-RU" sz="2000" b="1" dirty="0">
                <a:solidFill>
                  <a:srgbClr val="800000"/>
                </a:solidFill>
                <a:latin typeface="Segoe Script" pitchFamily="34" charset="0"/>
              </a:rPr>
              <a:t>Песни, как люди: у них своя биография, своя судьба. </a:t>
            </a:r>
          </a:p>
        </p:txBody>
      </p:sp>
      <p:pic>
        <p:nvPicPr>
          <p:cNvPr id="3" name="Picture 5" descr="post-136816-1261647394[1]"/>
          <p:cNvPicPr>
            <a:picLocks noChangeAspect="1" noChangeArrowheads="1"/>
          </p:cNvPicPr>
          <p:nvPr/>
        </p:nvPicPr>
        <p:blipFill>
          <a:blip r:embed="rId3" cstate="print"/>
          <a:srcRect l="1890"/>
          <a:stretch>
            <a:fillRect/>
          </a:stretch>
        </p:blipFill>
        <p:spPr bwMode="auto">
          <a:xfrm>
            <a:off x="179512" y="2708920"/>
            <a:ext cx="4343879" cy="3357562"/>
          </a:xfrm>
          <a:prstGeom prst="rect">
            <a:avLst/>
          </a:prstGeom>
          <a:noFill/>
          <a:ln w="9525">
            <a:noFill/>
            <a:miter lim="800000"/>
            <a:headEnd/>
            <a:tailEnd/>
          </a:ln>
        </p:spPr>
      </p:pic>
      <p:pic>
        <p:nvPicPr>
          <p:cNvPr id="4" name="Picture 4" descr="0144[1]"/>
          <p:cNvPicPr>
            <a:picLocks noChangeAspect="1" noChangeArrowheads="1"/>
          </p:cNvPicPr>
          <p:nvPr/>
        </p:nvPicPr>
        <p:blipFill>
          <a:blip r:embed="rId4" cstate="print"/>
          <a:srcRect l="5399" r="3436"/>
          <a:stretch>
            <a:fillRect/>
          </a:stretch>
        </p:blipFill>
        <p:spPr bwMode="auto">
          <a:xfrm>
            <a:off x="4572000" y="1988840"/>
            <a:ext cx="4348637" cy="3240000"/>
          </a:xfrm>
          <a:prstGeom prst="rect">
            <a:avLst/>
          </a:prstGeom>
          <a:noFill/>
          <a:ln w="9525">
            <a:noFill/>
            <a:miter lim="800000"/>
            <a:headEnd/>
            <a:tailEnd/>
          </a:ln>
        </p:spPr>
      </p:pic>
      <p:sp>
        <p:nvSpPr>
          <p:cNvPr id="5" name="Прямоугольник 4"/>
          <p:cNvSpPr/>
          <p:nvPr/>
        </p:nvSpPr>
        <p:spPr>
          <a:xfrm>
            <a:off x="395536" y="116632"/>
            <a:ext cx="8496944" cy="2215991"/>
          </a:xfrm>
          <a:prstGeom prst="rect">
            <a:avLst/>
          </a:prstGeom>
        </p:spPr>
        <p:txBody>
          <a:bodyPr wrap="square">
            <a:spAutoFit/>
          </a:bodyPr>
          <a:lstStyle/>
          <a:p>
            <a:r>
              <a:rPr lang="ru-RU" b="1" dirty="0">
                <a:solidFill>
                  <a:srgbClr val="800000"/>
                </a:solidFill>
                <a:latin typeface="Segoe Script" pitchFamily="34" charset="0"/>
              </a:rPr>
              <a:t>                   </a:t>
            </a:r>
            <a:r>
              <a:rPr lang="ru-RU" sz="2000" b="1" dirty="0">
                <a:solidFill>
                  <a:srgbClr val="800000"/>
                </a:solidFill>
                <a:latin typeface="Segoe Script" pitchFamily="34" charset="0"/>
              </a:rPr>
              <a:t>Песни военных лет… Сколько их, прекрасных, </a:t>
            </a:r>
          </a:p>
          <a:p>
            <a:pPr algn="ctr"/>
            <a:r>
              <a:rPr lang="ru-RU" sz="2000" b="1" dirty="0">
                <a:solidFill>
                  <a:srgbClr val="800000"/>
                </a:solidFill>
                <a:latin typeface="Segoe Script" pitchFamily="34" charset="0"/>
              </a:rPr>
              <a:t>               незабываемых. И есть в них всё: горечь     отступления в первые месяцы войны </a:t>
            </a:r>
          </a:p>
          <a:p>
            <a:r>
              <a:rPr lang="ru-RU" sz="2000" b="1" dirty="0">
                <a:solidFill>
                  <a:srgbClr val="800000"/>
                </a:solidFill>
                <a:latin typeface="Segoe Script" pitchFamily="34" charset="0"/>
              </a:rPr>
              <a:t>              и радость возвращения к своим,</a:t>
            </a:r>
          </a:p>
          <a:p>
            <a:pPr algn="ctr"/>
            <a:r>
              <a:rPr lang="ru-RU" sz="2000" b="1" dirty="0">
                <a:solidFill>
                  <a:srgbClr val="800000"/>
                </a:solidFill>
                <a:latin typeface="Segoe Script" pitchFamily="34" charset="0"/>
              </a:rPr>
              <a:t> картины жизни солдат, рассказы о боевых подвигах          пехотинцев, моряков, лётчиков и танкистов.</a:t>
            </a:r>
            <a:r>
              <a:rPr lang="ru-RU" b="1" dirty="0">
                <a:solidFill>
                  <a:srgbClr val="800000"/>
                </a:solidFill>
              </a:rPr>
              <a:t/>
            </a:r>
            <a:br>
              <a:rPr lang="ru-RU" b="1" dirty="0">
                <a:solidFill>
                  <a:srgbClr val="800000"/>
                </a:solidFill>
              </a:rPr>
            </a:br>
            <a:endParaRPr lang="ru-RU" dirty="0">
              <a:solidFill>
                <a:srgbClr val="800000"/>
              </a:solidFill>
            </a:endParaRPr>
          </a:p>
        </p:txBody>
      </p:sp>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par>
                                <p:cTn id="8" presetID="53"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ppt_w</p:attrName>
                                        </p:attrNameLst>
                                      </p:cBhvr>
                                      <p:tavLst>
                                        <p:tav tm="0">
                                          <p:val>
                                            <p:fltVal val="0"/>
                                          </p:val>
                                        </p:tav>
                                        <p:tav tm="100000">
                                          <p:val>
                                            <p:strVal val="#ppt_w"/>
                                          </p:val>
                                        </p:tav>
                                      </p:tavLst>
                                    </p:anim>
                                    <p:anim calcmode="lin" valueType="num">
                                      <p:cBhvr>
                                        <p:cTn id="11" dur="2000" fill="hold"/>
                                        <p:tgtEl>
                                          <p:spTgt spid="3"/>
                                        </p:tgtEl>
                                        <p:attrNameLst>
                                          <p:attrName>ppt_h</p:attrName>
                                        </p:attrNameLst>
                                      </p:cBhvr>
                                      <p:tavLst>
                                        <p:tav tm="0">
                                          <p:val>
                                            <p:fltVal val="0"/>
                                          </p:val>
                                        </p:tav>
                                        <p:tav tm="100000">
                                          <p:val>
                                            <p:strVal val="#ppt_h"/>
                                          </p:val>
                                        </p:tav>
                                      </p:tavLst>
                                    </p:anim>
                                    <p:animEffect transition="in" filter="fade">
                                      <p:cBhvr>
                                        <p:cTn id="12" dur="2000"/>
                                        <p:tgtEl>
                                          <p:spTgt spid="3"/>
                                        </p:tgtEl>
                                      </p:cBhvr>
                                    </p:animEffect>
                                  </p:childTnLst>
                                </p:cTn>
                              </p:par>
                              <p:par>
                                <p:cTn id="13" presetID="53"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000" fill="hold"/>
                                        <p:tgtEl>
                                          <p:spTgt spid="4"/>
                                        </p:tgtEl>
                                        <p:attrNameLst>
                                          <p:attrName>ppt_w</p:attrName>
                                        </p:attrNameLst>
                                      </p:cBhvr>
                                      <p:tavLst>
                                        <p:tav tm="0">
                                          <p:val>
                                            <p:fltVal val="0"/>
                                          </p:val>
                                        </p:tav>
                                        <p:tav tm="100000">
                                          <p:val>
                                            <p:strVal val="#ppt_w"/>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Effect transition="in" filter="fade">
                                      <p:cBhvr>
                                        <p:cTn id="17" dur="2000"/>
                                        <p:tgtEl>
                                          <p:spTgt spid="4"/>
                                        </p:tgtEl>
                                      </p:cBhvr>
                                    </p:animEffect>
                                  </p:childTnLst>
                                </p:cTn>
                              </p:par>
                            </p:childTnLst>
                          </p:cTn>
                        </p:par>
                        <p:par>
                          <p:cTn id="18" fill="hold">
                            <p:stCondLst>
                              <p:cond delay="50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08720"/>
            <a:ext cx="4536504" cy="5458618"/>
          </a:xfrm>
        </p:spPr>
        <p:txBody>
          <a:bodyPr>
            <a:normAutofit fontScale="90000"/>
          </a:bodyPr>
          <a:lstStyle/>
          <a:p>
            <a:r>
              <a:rPr lang="ru-RU" sz="2700" b="1" dirty="0">
                <a:latin typeface="Segoe Script" pitchFamily="34" charset="0"/>
              </a:rPr>
              <a:t>“Внезапное нападение вероломного врага на нашу Родину вызвало во мне, как и во всех советских людях, чувство возмущения и гнева. …но у меня всё-таки оказалось могучее оружие в руках, это – песня. Песня, которая так же может разить врага. Как и любое оружие…”</a:t>
            </a:r>
            <a:r>
              <a:rPr lang="ru-RU" b="1" i="1" dirty="0"/>
              <a:t/>
            </a:r>
            <a:br>
              <a:rPr lang="ru-RU" b="1" i="1" dirty="0"/>
            </a:br>
            <a:endParaRPr lang="ru-RU" dirty="0"/>
          </a:p>
        </p:txBody>
      </p:sp>
      <p:sp>
        <p:nvSpPr>
          <p:cNvPr id="5" name="Прямоугольник 4"/>
          <p:cNvSpPr/>
          <p:nvPr/>
        </p:nvSpPr>
        <p:spPr>
          <a:xfrm>
            <a:off x="5868145" y="5013176"/>
            <a:ext cx="2880320" cy="707886"/>
          </a:xfrm>
          <a:prstGeom prst="rect">
            <a:avLst/>
          </a:prstGeom>
        </p:spPr>
        <p:txBody>
          <a:bodyPr wrap="square">
            <a:spAutoFit/>
          </a:bodyPr>
          <a:lstStyle/>
          <a:p>
            <a:pPr algn="ctr"/>
            <a:r>
              <a:rPr lang="ru-RU" sz="2000" b="1" i="1" dirty="0"/>
              <a:t>Александр  Васильевич </a:t>
            </a:r>
          </a:p>
          <a:p>
            <a:pPr algn="ctr"/>
            <a:r>
              <a:rPr lang="ru-RU" sz="2000" b="1" i="1" dirty="0"/>
              <a:t>Александров</a:t>
            </a:r>
          </a:p>
        </p:txBody>
      </p:sp>
      <p:pic>
        <p:nvPicPr>
          <p:cNvPr id="28674" name="Picture 2" descr="&amp;Acy;&amp;lcy;&amp;iecy;&amp;kcy;&amp;scy;&amp;acy;&amp;ncy;&amp;dcy;&amp;rcy; &amp;Vcy;&amp;acy;&amp;scy;&amp;icy;&amp;lcy;&amp;softcy;&amp;iecy;&amp;vcy;&amp;icy;&amp;chcy; &amp;Acy;&amp;lcy;&amp;iecy;&amp;kcy;&amp;scy;&amp;acy;&amp;ncy;&amp;dcy;&amp;rcy;&amp;ocy;&amp;vcy;"/>
          <p:cNvPicPr>
            <a:picLocks noChangeAspect="1" noChangeArrowheads="1"/>
          </p:cNvPicPr>
          <p:nvPr/>
        </p:nvPicPr>
        <p:blipFill>
          <a:blip r:embed="rId2" cstate="print"/>
          <a:srcRect/>
          <a:stretch>
            <a:fillRect/>
          </a:stretch>
        </p:blipFill>
        <p:spPr bwMode="auto">
          <a:xfrm>
            <a:off x="5724125" y="548680"/>
            <a:ext cx="3014511" cy="4356000"/>
          </a:xfrm>
          <a:prstGeom prst="rect">
            <a:avLst/>
          </a:prstGeom>
          <a:noFill/>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checkerboard(across)">
                                      <p:cBhvr>
                                        <p:cTn id="10" dur="2000"/>
                                        <p:tgtEl>
                                          <p:spTgt spid="2867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1340</TotalTime>
  <Words>1209</Words>
  <Application>Microsoft Office PowerPoint</Application>
  <PresentationFormat>Экран (4:3)</PresentationFormat>
  <Paragraphs>123</Paragraphs>
  <Slides>32</Slides>
  <Notes>14</Notes>
  <HiddenSlides>0</HiddenSlides>
  <MMClips>25</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32</vt:i4>
      </vt:variant>
    </vt:vector>
  </HeadingPairs>
  <TitlesOfParts>
    <vt:vector size="40" baseType="lpstr">
      <vt:lpstr>GulimChe</vt:lpstr>
      <vt:lpstr>Arial</vt:lpstr>
      <vt:lpstr>Bookman Old Style</vt:lpstr>
      <vt:lpstr>Calibri</vt:lpstr>
      <vt:lpstr>Impact</vt:lpstr>
      <vt:lpstr>Segoe Script</vt:lpstr>
      <vt:lpstr>Times New Roman</vt:lpstr>
      <vt:lpstr>Тема Office</vt:lpstr>
      <vt:lpstr>Презентация PowerPoint</vt:lpstr>
      <vt:lpstr>Презентация PowerPoint</vt:lpstr>
      <vt:lpstr> Начало июня 1941 года.  Мирное небо, счастливые лица,  все ещё живы… </vt:lpstr>
      <vt:lpstr>Презентация PowerPoint</vt:lpstr>
      <vt:lpstr>             Мирная жизнь прервалась 22 июня,           Германия начала войну против Советского  Союза. В 4 часа утра части Красной армии были атакованы немецкими войсками на всём протяжении границы. </vt:lpstr>
      <vt:lpstr>Идет война – до песен ли?!.  Зачем они в страшное военное время?  Выжить бы… Но надо выстоять и победить! И народ поет военные песни. Песни о войне – это песни о Родине, о Встрече и Разлуке, об Утрате и Надежде. Песни Победы! Песни, которые свяжут ниточкой эти две такие непохожие, военную и мирную, жизни. И эта нить времен не прервется, пока будут петь военные песни. </vt:lpstr>
      <vt:lpstr>Эти слова поэта  В. Лебедева-Кумача полно выразили ту тягу к песне, которую испытывали в грозную годину советские люди, особенно фронтовики. Было написано великое множество боевых, призывных, суровых, лирических, шуточных песен.   </vt:lpstr>
      <vt:lpstr>          Песни, как люди: у них своя биография, своя судьба. </vt:lpstr>
      <vt:lpstr>“Внезапное нападение вероломного врага на нашу Родину вызвало во мне, как и во всех советских людях, чувство возмущения и гнева. …но у меня всё-таки оказалось могучее оружие в руках, это – песня. Песня, которая так же может разить врага. Как и любое оружие…” </vt:lpstr>
      <vt:lpstr>               "Священная     война" </vt:lpstr>
      <vt:lpstr>  С первых же тактов песня  захватила бойцов. А когда зазвучал второй куплет, в зале наступила абсолютная тишина. Все встали, как во время исполнения гимна. С этого дня “Священная война” была взята на вооружение нашей армией, всем народом, стала музыкальной эмблемой Великой Отечественной войны.     </vt:lpstr>
      <vt:lpstr> «В землянке" </vt:lpstr>
      <vt:lpstr>Неутомимыми пропагандистами  «Землянки» в годы  войны были замечательные  советские мастера песни Леонид      Утёсов  и  Лидия Русланова. </vt:lpstr>
      <vt:lpstr>«Темная  ночь»</vt:lpstr>
      <vt:lpstr> "Как-то поздно вечером пришел ко мне режиссер картины Леонид Луков и сказал: "Понимаешь, никак у меня не получается сцена в землянке без песни". И так поразительно поставил, точно, по-актерски, сыграл эту несуществующую еще песню, что произошло чудо. Я сел к роялю и сыграл без единой остановки всю мелодию "Темной ночи". Это со мной было первый (и, очевидно, последний) раз в жизни... Поэт Агатов, приехавший мгновенно по просьбе Лукова, здесь же очень быстро, почти без помарок, написал стихи на уже готовую музыку." </vt:lpstr>
      <vt:lpstr>                 Спетая исполнителем роли главного героя     Марком Бернесом, «Темная ночь» навсегда  осталась  в памяти советского народа. Но на этом история создания песни не заканчивается. </vt:lpstr>
      <vt:lpstr>«Случайный вальс»</vt:lpstr>
      <vt:lpstr>Презентация PowerPoint</vt:lpstr>
      <vt:lpstr> 1943 год. Город Орёл.  Над развалинами города несётся песня.  Знакомый всем голос Клавдии Шульженко поёт:  “Строчи пулемётчик за синий платочек,  что был на плечах дорогих…” </vt:lpstr>
      <vt:lpstr> «На солнечной  поляночке» </vt:lpstr>
      <vt:lpstr>Первоначально композитор написал песню в форме лирического вальса, мечтательного и задумчивого. Музыка получилась приятная на слух, она нравилась слушателям. Нравилась всем, кроме…  самого композитора. Взыскательный мастер почувствовал, что песне недостает той жизнерадостности, веселья, удали, которыми проникнуты стихи Фатьянова. Ведь образ парнишки, который “на тальяночке играет про любовь”, чем-то близок тому же Теркину, никогда не унывающему воину, всегда готовому порадовать бойцов шутками и прибаутками. - И я отбросил эту музыку и написал новую мелодию.</vt:lpstr>
      <vt:lpstr>                          Интересно отметить, что в некоторых фронтовых газетах появилась рубрика «На солнечной поляночке». Под этой рубрикой помещались заметки о том, как бойцы проводят краткие часы отдыха, о письмах, полученных от любимых, и другие сообщения.  </vt:lpstr>
      <vt:lpstr> « Дороги…» </vt:lpstr>
      <vt:lpstr>Трудными дорогами шли солдаты…</vt:lpstr>
      <vt:lpstr>  «Ехал я из Берлина»  </vt:lpstr>
      <vt:lpstr>         "Ехал я из Берлина" стала первой совместной       работой И. О. Дунаевского и Л. И. Ошанина. </vt:lpstr>
      <vt:lpstr>Презентация PowerPoint</vt:lpstr>
      <vt:lpstr> Песням  тех  военных  лет…» </vt:lpstr>
      <vt:lpstr> «День  Победы» </vt:lpstr>
      <vt:lpstr>Прошла война, прошла страда,  Но боль взывает к людям:  Давайте, люди, никогда  Об этом не забудем.  Пусть память верную о ней  Хранят, об этой муке,  И дети нынешних детей,  И наших внуков внуки.  </vt:lpstr>
      <vt:lpstr>Презентация PowerPoint</vt:lpstr>
      <vt:lpstr>  Спасибо за внимание! </vt:lpstr>
    </vt:vector>
  </TitlesOfParts>
  <Company>Интернат</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user1</dc:creator>
  <cp:lastModifiedBy>1</cp:lastModifiedBy>
  <cp:revision>179</cp:revision>
  <dcterms:created xsi:type="dcterms:W3CDTF">2015-02-17T08:35:42Z</dcterms:created>
  <dcterms:modified xsi:type="dcterms:W3CDTF">2024-04-19T07:11:51Z</dcterms:modified>
</cp:coreProperties>
</file>