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9" r:id="rId18"/>
    <p:sldId id="273" r:id="rId19"/>
    <p:sldId id="275" r:id="rId20"/>
    <p:sldId id="276" r:id="rId21"/>
    <p:sldId id="277" r:id="rId22"/>
    <p:sldId id="278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5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65190-E964-4355-BFA8-842B92CB8841}" type="datetimeFigureOut">
              <a:rPr lang="ru-RU" smtClean="0"/>
              <a:t>24.09.2023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C5FADA8-3DC4-44CB-AF04-AC9C14950B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058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65190-E964-4355-BFA8-842B92CB8841}" type="datetimeFigureOut">
              <a:rPr lang="ru-RU" smtClean="0"/>
              <a:t>24.09.2023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C5FADA8-3DC4-44CB-AF04-AC9C14950B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38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65190-E964-4355-BFA8-842B92CB8841}" type="datetimeFigureOut">
              <a:rPr lang="ru-RU" smtClean="0"/>
              <a:t>24.09.2023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C5FADA8-3DC4-44CB-AF04-AC9C14950B3E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72935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65190-E964-4355-BFA8-842B92CB8841}" type="datetimeFigureOut">
              <a:rPr lang="ru-RU" smtClean="0"/>
              <a:t>24.09.2023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C5FADA8-3DC4-44CB-AF04-AC9C14950B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30441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65190-E964-4355-BFA8-842B92CB8841}" type="datetimeFigureOut">
              <a:rPr lang="ru-RU" smtClean="0"/>
              <a:t>24.09.2023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C5FADA8-3DC4-44CB-AF04-AC9C14950B3E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46789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65190-E964-4355-BFA8-842B92CB8841}" type="datetimeFigureOut">
              <a:rPr lang="ru-RU" smtClean="0"/>
              <a:t>24.09.2023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C5FADA8-3DC4-44CB-AF04-AC9C14950B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50998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65190-E964-4355-BFA8-842B92CB8841}" type="datetimeFigureOut">
              <a:rPr lang="ru-RU" smtClean="0"/>
              <a:t>24.09.2023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ADA8-3DC4-44CB-AF04-AC9C14950B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30709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65190-E964-4355-BFA8-842B92CB8841}" type="datetimeFigureOut">
              <a:rPr lang="ru-RU" smtClean="0"/>
              <a:t>24.09.2023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ADA8-3DC4-44CB-AF04-AC9C14950B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3094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65190-E964-4355-BFA8-842B92CB8841}" type="datetimeFigureOut">
              <a:rPr lang="ru-RU" smtClean="0"/>
              <a:t>24.09.2023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ADA8-3DC4-44CB-AF04-AC9C14950B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3771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65190-E964-4355-BFA8-842B92CB8841}" type="datetimeFigureOut">
              <a:rPr lang="ru-RU" smtClean="0"/>
              <a:t>24.09.2023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C5FADA8-3DC4-44CB-AF04-AC9C14950B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7250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65190-E964-4355-BFA8-842B92CB8841}" type="datetimeFigureOut">
              <a:rPr lang="ru-RU" smtClean="0"/>
              <a:t>24.09.2023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C5FADA8-3DC4-44CB-AF04-AC9C14950B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457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65190-E964-4355-BFA8-842B92CB8841}" type="datetimeFigureOut">
              <a:rPr lang="ru-RU" smtClean="0"/>
              <a:t>24.09.2023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C5FADA8-3DC4-44CB-AF04-AC9C14950B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7405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65190-E964-4355-BFA8-842B92CB8841}" type="datetimeFigureOut">
              <a:rPr lang="ru-RU" smtClean="0"/>
              <a:t>24.09.2023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ADA8-3DC4-44CB-AF04-AC9C14950B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524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65190-E964-4355-BFA8-842B92CB8841}" type="datetimeFigureOut">
              <a:rPr lang="ru-RU" smtClean="0"/>
              <a:t>24.09.2023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ADA8-3DC4-44CB-AF04-AC9C14950B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274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65190-E964-4355-BFA8-842B92CB8841}" type="datetimeFigureOut">
              <a:rPr lang="ru-RU" smtClean="0"/>
              <a:t>24.09.2023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ADA8-3DC4-44CB-AF04-AC9C14950B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2287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65190-E964-4355-BFA8-842B92CB8841}" type="datetimeFigureOut">
              <a:rPr lang="ru-RU" smtClean="0"/>
              <a:t>24.09.2023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C5FADA8-3DC4-44CB-AF04-AC9C14950B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0611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65190-E964-4355-BFA8-842B92CB8841}" type="datetimeFigureOut">
              <a:rPr lang="ru-RU" smtClean="0"/>
              <a:t>24.09.2023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C5FADA8-3DC4-44CB-AF04-AC9C14950B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1618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english.britishcouncil.org/skills/listening" TargetMode="External"/><Relationship Id="rId2" Type="http://schemas.openxmlformats.org/officeDocument/2006/relationships/hyperlink" Target="https://youglish.com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llo.org/index.htm" TargetMode="External"/><Relationship Id="rId7" Type="http://schemas.openxmlformats.org/officeDocument/2006/relationships/hyperlink" Target="https://www.listen-and-write.com/audio" TargetMode="External"/><Relationship Id="rId2" Type="http://schemas.openxmlformats.org/officeDocument/2006/relationships/hyperlink" Target="https://www.esl-lab.com/index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anythings.org/k/listening.html" TargetMode="External"/><Relationship Id="rId5" Type="http://schemas.openxmlformats.org/officeDocument/2006/relationships/hyperlink" Target="https://www.eslvideo.com/" TargetMode="External"/><Relationship Id="rId4" Type="http://schemas.openxmlformats.org/officeDocument/2006/relationships/hyperlink" Target="https://lyricstraining.com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learningenglish/#navIndex-1" TargetMode="External"/><Relationship Id="rId2" Type="http://schemas.openxmlformats.org/officeDocument/2006/relationships/hyperlink" Target="http://learningenglish.voanews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reakingnewsenglish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oscreen.com/" TargetMode="External"/><Relationship Id="rId2" Type="http://schemas.openxmlformats.org/officeDocument/2006/relationships/hyperlink" Target="https://ru.englishcentral.com/video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ngvid.com/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slfast.com/eslread/" TargetMode="External"/><Relationship Id="rId2" Type="http://schemas.openxmlformats.org/officeDocument/2006/relationships/hyperlink" Target="http://www.talkenglish.com/Listening/listen.asp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sl-lab.com/index.htmhttps:/www.dailyesl.com/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Система упражнений для обучения </a:t>
            </a:r>
            <a:r>
              <a:rPr lang="ru-RU" dirty="0" err="1"/>
              <a:t>аудированию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Сообщение на МО учителей английского языка</a:t>
            </a:r>
            <a:br>
              <a:rPr lang="ru-RU" dirty="0" smtClean="0"/>
            </a:br>
            <a:r>
              <a:rPr lang="ru-RU" dirty="0" smtClean="0"/>
              <a:t>учителя В.Ф. </a:t>
            </a:r>
            <a:r>
              <a:rPr lang="ru-RU" dirty="0" err="1" smtClean="0"/>
              <a:t>Петрунь</a:t>
            </a:r>
            <a:r>
              <a:rPr lang="ru-RU" dirty="0" smtClean="0"/>
              <a:t>, МОАУ «Гимназия № 4»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04492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/>
              <a:t>Этап во время прослушивания.</a:t>
            </a:r>
            <a:br>
              <a:rPr lang="ru-RU" u="sng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выполните </a:t>
            </a:r>
            <a:r>
              <a:rPr lang="ru-RU" dirty="0"/>
              <a:t>задание на множественный выбор;</a:t>
            </a:r>
          </a:p>
          <a:p>
            <a:pPr lvl="0"/>
            <a:r>
              <a:rPr lang="ru-RU" dirty="0"/>
              <a:t>впишите имена родственников героя текста в семейное древо;</a:t>
            </a:r>
          </a:p>
          <a:p>
            <a:pPr lvl="0"/>
            <a:r>
              <a:rPr lang="ru-RU" dirty="0"/>
              <a:t>заполните пропуски;</a:t>
            </a:r>
          </a:p>
          <a:p>
            <a:pPr lvl="0"/>
            <a:r>
              <a:rPr lang="ru-RU" dirty="0"/>
              <a:t>расположите географические названия на карте, следуя указаниям диктора (опираясь на услышанную в диалоге информацию);</a:t>
            </a:r>
          </a:p>
          <a:p>
            <a:pPr lvl="0"/>
            <a:r>
              <a:rPr lang="ru-RU" dirty="0"/>
              <a:t>раскрасьте черно-белую картинку, используя информацию из </a:t>
            </a:r>
            <a:r>
              <a:rPr lang="ru-RU" dirty="0" err="1"/>
              <a:t>аудиотекста</a:t>
            </a:r>
            <a:r>
              <a:rPr lang="ru-RU" dirty="0"/>
              <a:t>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572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/>
              <a:t>Этап после прослушивания: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используя </a:t>
            </a:r>
            <a:r>
              <a:rPr lang="ru-RU" dirty="0"/>
              <a:t>план, составьте диалог (монолог), аналогичный прослушанному;</a:t>
            </a:r>
          </a:p>
          <a:p>
            <a:pPr lvl="0"/>
            <a:r>
              <a:rPr lang="ru-RU" dirty="0"/>
              <a:t>по прослушанному началу рассказа постарайтесь догадаться и рассказать, что произошло потом;</a:t>
            </a:r>
          </a:p>
          <a:p>
            <a:pPr lvl="0"/>
            <a:r>
              <a:rPr lang="ru-RU" dirty="0"/>
              <a:t>выскажите свое мнение по поводу услышанного и обоснуйте свою точку зрения;</a:t>
            </a:r>
          </a:p>
          <a:p>
            <a:pPr lvl="0"/>
            <a:r>
              <a:rPr lang="ru-RU" dirty="0"/>
              <a:t>изложите смысл текста четырьмя-пятью предложениями;</a:t>
            </a:r>
          </a:p>
          <a:p>
            <a:pPr lvl="0"/>
            <a:r>
              <a:rPr lang="ru-RU" dirty="0"/>
              <a:t>ответьте на вопросы по содержанию текста и пр.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168531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Listening for the Main Idea (B1)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b="1" dirty="0" smtClean="0"/>
              <a:t>Text 1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1</a:t>
            </a:r>
            <a:r>
              <a:rPr lang="en-US" dirty="0"/>
              <a:t>. Listen to the texts without reading the statements. What are they about?</a:t>
            </a:r>
            <a:endParaRPr lang="ru-RU" dirty="0"/>
          </a:p>
          <a:p>
            <a:r>
              <a:rPr lang="en-US" dirty="0"/>
              <a:t>2. Read the statements and find the key words in them. Find out how the statements are different.</a:t>
            </a:r>
            <a:endParaRPr lang="ru-RU" dirty="0"/>
          </a:p>
          <a:p>
            <a:r>
              <a:rPr lang="en-US" dirty="0"/>
              <a:t>3. Write down the synonyms to the key words.</a:t>
            </a:r>
            <a:endParaRPr lang="ru-RU" dirty="0"/>
          </a:p>
          <a:p>
            <a:pPr lvl="0"/>
            <a:r>
              <a:rPr lang="ru-RU" dirty="0" err="1"/>
              <a:t>looks</a:t>
            </a:r>
            <a:r>
              <a:rPr lang="ru-RU" dirty="0"/>
              <a:t> </a:t>
            </a:r>
            <a:r>
              <a:rPr lang="ru-RU" dirty="0" err="1"/>
              <a:t>nice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do</a:t>
            </a:r>
            <a:r>
              <a:rPr lang="ru-RU" dirty="0"/>
              <a:t> </a:t>
            </a:r>
            <a:r>
              <a:rPr lang="ru-RU" dirty="0" err="1"/>
              <a:t>at</a:t>
            </a:r>
            <a:r>
              <a:rPr lang="ru-RU" dirty="0"/>
              <a:t> </a:t>
            </a:r>
            <a:r>
              <a:rPr lang="ru-RU" dirty="0" err="1"/>
              <a:t>school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useless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dull</a:t>
            </a:r>
            <a:r>
              <a:rPr lang="ru-RU" dirty="0"/>
              <a:t>;</a:t>
            </a:r>
          </a:p>
          <a:p>
            <a:pPr lvl="0"/>
            <a:r>
              <a:rPr lang="en-US" dirty="0"/>
              <a:t>do on the way to school;</a:t>
            </a:r>
            <a:endParaRPr lang="ru-RU" dirty="0"/>
          </a:p>
          <a:p>
            <a:pPr lvl="0"/>
            <a:r>
              <a:rPr lang="ru-RU" dirty="0" err="1"/>
              <a:t>comes</a:t>
            </a:r>
            <a:r>
              <a:rPr lang="ru-RU" dirty="0"/>
              <a:t> </a:t>
            </a:r>
            <a:r>
              <a:rPr lang="ru-RU" dirty="0" err="1"/>
              <a:t>unprepared</a:t>
            </a:r>
            <a:r>
              <a:rPr lang="ru-RU" dirty="0"/>
              <a:t>;</a:t>
            </a:r>
          </a:p>
          <a:p>
            <a:pPr lvl="0"/>
            <a:r>
              <a:rPr lang="en-US" dirty="0"/>
              <a:t>can’t think about anything else;</a:t>
            </a:r>
            <a:endParaRPr lang="ru-RU" dirty="0"/>
          </a:p>
          <a:p>
            <a:pPr lvl="0"/>
            <a:r>
              <a:rPr lang="en-US" dirty="0"/>
              <a:t>thanks to his/her friend.</a:t>
            </a:r>
            <a:endParaRPr lang="ru-RU" dirty="0"/>
          </a:p>
          <a:p>
            <a:r>
              <a:rPr lang="en-US" dirty="0"/>
              <a:t>4. Try to match the key phrases to the contents of the texts you have already listened to.</a:t>
            </a:r>
            <a:endParaRPr lang="ru-RU" dirty="0"/>
          </a:p>
          <a:p>
            <a:r>
              <a:rPr lang="en-US" dirty="0"/>
              <a:t>5. Listen to the texts once more and check your guesses.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71500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Text 2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dirty="0"/>
              <a:t>. Answer the questions:</a:t>
            </a:r>
            <a:endParaRPr lang="ru-RU" dirty="0"/>
          </a:p>
          <a:p>
            <a:r>
              <a:rPr lang="en-US" dirty="0"/>
              <a:t>– Do you have to wear uniforms to school?</a:t>
            </a:r>
            <a:br>
              <a:rPr lang="en-US" dirty="0"/>
            </a:br>
            <a:r>
              <a:rPr lang="en-US" dirty="0"/>
              <a:t>– What clothes are you allowed to wear to school?</a:t>
            </a:r>
            <a:br>
              <a:rPr lang="en-US" dirty="0"/>
            </a:br>
            <a:r>
              <a:rPr lang="en-US" dirty="0"/>
              <a:t>– What are your school </a:t>
            </a:r>
            <a:r>
              <a:rPr lang="en-US" dirty="0" err="1"/>
              <a:t>colours</a:t>
            </a:r>
            <a:r>
              <a:rPr lang="en-US" dirty="0"/>
              <a:t>?</a:t>
            </a:r>
            <a:br>
              <a:rPr lang="en-US" dirty="0"/>
            </a:br>
            <a:r>
              <a:rPr lang="en-US" dirty="0"/>
              <a:t>– What is your attitude to school clothes?</a:t>
            </a:r>
            <a:br>
              <a:rPr lang="en-US" dirty="0"/>
            </a:br>
            <a:r>
              <a:rPr lang="en-US" dirty="0"/>
              <a:t>– What do you think school clothes should be like?</a:t>
            </a:r>
            <a:endParaRPr lang="ru-RU" dirty="0"/>
          </a:p>
          <a:p>
            <a:r>
              <a:rPr lang="en-US" dirty="0"/>
              <a:t>2. Read the given statements and find the key words/phrases in them.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246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3. Match the key words/phrases to the expressions connected with them which you might hear in the texts.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9206689"/>
              </p:ext>
            </p:extLst>
          </p:nvPr>
        </p:nvGraphicFramePr>
        <p:xfrm>
          <a:off x="838200" y="2170878"/>
          <a:ext cx="10515600" cy="31358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7800"/>
                <a:gridCol w="5257800"/>
              </a:tblGrid>
              <a:tr h="28602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To be proud of</a:t>
                      </a:r>
                      <a:br>
                        <a:rPr lang="en-US" sz="2400" dirty="0">
                          <a:effectLst/>
                        </a:rPr>
                      </a:br>
                      <a:r>
                        <a:rPr lang="en-US" sz="2400" dirty="0">
                          <a:effectLst/>
                        </a:rPr>
                        <a:t>To discipline</a:t>
                      </a:r>
                      <a:br>
                        <a:rPr lang="en-US" sz="2400" dirty="0">
                          <a:effectLst/>
                        </a:rPr>
                      </a:br>
                      <a:r>
                        <a:rPr lang="en-US" sz="2400" dirty="0">
                          <a:effectLst/>
                        </a:rPr>
                        <a:t>Rules</a:t>
                      </a:r>
                      <a:br>
                        <a:rPr lang="en-US" sz="2400" dirty="0">
                          <a:effectLst/>
                        </a:rPr>
                      </a:br>
                      <a:r>
                        <a:rPr lang="en-US" sz="2400" dirty="0">
                          <a:effectLst/>
                        </a:rPr>
                        <a:t>To wear jeans and T-shirts to school</a:t>
                      </a:r>
                      <a:br>
                        <a:rPr lang="en-US" sz="2400" dirty="0">
                          <a:effectLst/>
                        </a:rPr>
                      </a:br>
                      <a:r>
                        <a:rPr lang="en-US" sz="2400" dirty="0">
                          <a:effectLst/>
                        </a:rPr>
                        <a:t>To feel uncomfortable</a:t>
                      </a:r>
                      <a:br>
                        <a:rPr lang="en-US" sz="2400" dirty="0">
                          <a:effectLst/>
                        </a:rPr>
                      </a:br>
                      <a:r>
                        <a:rPr lang="en-US" sz="2400" dirty="0">
                          <a:effectLst/>
                        </a:rPr>
                        <a:t>Only primary school students should wear uniforms</a:t>
                      </a:r>
                      <a:br>
                        <a:rPr lang="en-US" sz="2400" dirty="0">
                          <a:effectLst/>
                        </a:rPr>
                      </a:br>
                      <a:r>
                        <a:rPr lang="en-US" sz="2400" dirty="0">
                          <a:effectLst/>
                        </a:rPr>
                        <a:t>To look bad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marB="127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To wear casual clothes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</a:rPr>
                        <a:t>To be old enough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</a:rPr>
                        <a:t>Not to suit young people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</a:rPr>
                        <a:t>To feel terrible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</a:rPr>
                        <a:t>Horrible </a:t>
                      </a:r>
                      <a:r>
                        <a:rPr lang="en-US" sz="2000" dirty="0" err="1">
                          <a:effectLst/>
                        </a:rPr>
                        <a:t>colours</a:t>
                      </a:r>
                      <a:r>
                        <a:rPr lang="en-US" sz="2000" dirty="0">
                          <a:effectLst/>
                        </a:rPr>
                        <a:t/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</a:rPr>
                        <a:t>To concentrate on the work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</a:rPr>
                        <a:t>To behave properly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</a:rPr>
                        <a:t>Limitations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</a:rPr>
                        <a:t>For the good of students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marB="127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8743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en-US" b="1" dirty="0" smtClean="0"/>
              <a:t>Text </a:t>
            </a:r>
            <a:r>
              <a:rPr lang="en-US" b="1" dirty="0"/>
              <a:t>3</a:t>
            </a:r>
            <a:r>
              <a:rPr lang="ru-RU" dirty="0"/>
              <a:t/>
            </a:r>
            <a:br>
              <a:rPr lang="ru-RU" dirty="0"/>
            </a:br>
            <a:r>
              <a:rPr lang="en-US" dirty="0"/>
              <a:t>1. Divide the expressions given below into five groups according to their general meaning: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2302736"/>
              </p:ext>
            </p:extLst>
          </p:nvPr>
        </p:nvGraphicFramePr>
        <p:xfrm>
          <a:off x="838200" y="1789330"/>
          <a:ext cx="10515600" cy="4769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05200"/>
                <a:gridCol w="3505200"/>
                <a:gridCol w="3505200"/>
              </a:tblGrid>
              <a:tr h="47693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a) twice a month;</a:t>
                      </a:r>
                      <a:br>
                        <a:rPr lang="en-US" sz="2800" dirty="0">
                          <a:effectLst/>
                        </a:rPr>
                      </a:br>
                      <a:r>
                        <a:rPr lang="en-US" sz="2800" dirty="0">
                          <a:effectLst/>
                        </a:rPr>
                        <a:t>b) enjoy;</a:t>
                      </a:r>
                      <a:br>
                        <a:rPr lang="en-US" sz="2800" dirty="0">
                          <a:effectLst/>
                        </a:rPr>
                      </a:br>
                      <a:r>
                        <a:rPr lang="en-US" sz="2800" dirty="0">
                          <a:effectLst/>
                        </a:rPr>
                        <a:t>c) for a very long period of time;</a:t>
                      </a:r>
                      <a:br>
                        <a:rPr lang="en-US" sz="2800" dirty="0">
                          <a:effectLst/>
                        </a:rPr>
                      </a:br>
                      <a:r>
                        <a:rPr lang="en-US" sz="2800" dirty="0">
                          <a:effectLst/>
                        </a:rPr>
                        <a:t>d) would like to;</a:t>
                      </a:r>
                      <a:br>
                        <a:rPr lang="en-US" sz="2800" dirty="0">
                          <a:effectLst/>
                        </a:rPr>
                      </a:br>
                      <a:r>
                        <a:rPr lang="en-US" sz="2800" dirty="0">
                          <a:effectLst/>
                        </a:rPr>
                        <a:t>e) hate;</a:t>
                      </a:r>
                      <a:br>
                        <a:rPr lang="en-US" sz="2800" dirty="0">
                          <a:effectLst/>
                        </a:rPr>
                      </a:br>
                      <a:r>
                        <a:rPr lang="en-US" sz="2800" dirty="0">
                          <a:effectLst/>
                        </a:rPr>
                        <a:t>f) very long;</a:t>
                      </a:r>
                      <a:br>
                        <a:rPr lang="en-US" sz="2800" dirty="0">
                          <a:effectLst/>
                        </a:rPr>
                      </a:br>
                      <a:r>
                        <a:rPr lang="en-US" sz="2800" dirty="0">
                          <a:effectLst/>
                        </a:rPr>
                        <a:t>g) prefer;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marB="127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h) desire;</a:t>
                      </a:r>
                      <a:br>
                        <a:rPr lang="en-US" sz="3200" dirty="0">
                          <a:effectLst/>
                        </a:rPr>
                      </a:br>
                      <a:r>
                        <a:rPr lang="en-US" sz="3200" dirty="0" err="1">
                          <a:effectLst/>
                        </a:rPr>
                        <a:t>i</a:t>
                      </a:r>
                      <a:r>
                        <a:rPr lang="en-US" sz="3200" dirty="0">
                          <a:effectLst/>
                        </a:rPr>
                        <a:t>) like doing;</a:t>
                      </a:r>
                      <a:br>
                        <a:rPr lang="en-US" sz="3200" dirty="0">
                          <a:effectLst/>
                        </a:rPr>
                      </a:br>
                      <a:r>
                        <a:rPr lang="en-US" sz="3200" dirty="0">
                          <a:effectLst/>
                        </a:rPr>
                        <a:t>j) can’t stand;</a:t>
                      </a:r>
                      <a:br>
                        <a:rPr lang="en-US" sz="3200" dirty="0">
                          <a:effectLst/>
                        </a:rPr>
                      </a:br>
                      <a:r>
                        <a:rPr lang="en-US" sz="3200" dirty="0">
                          <a:effectLst/>
                        </a:rPr>
                        <a:t>k) continuously;</a:t>
                      </a:r>
                      <a:br>
                        <a:rPr lang="en-US" sz="3200" dirty="0">
                          <a:effectLst/>
                        </a:rPr>
                      </a:br>
                      <a:r>
                        <a:rPr lang="en-US" sz="3200" dirty="0">
                          <a:effectLst/>
                        </a:rPr>
                        <a:t>l) don’t like;</a:t>
                      </a:r>
                      <a:br>
                        <a:rPr lang="en-US" sz="3200" dirty="0">
                          <a:effectLst/>
                        </a:rPr>
                      </a:br>
                      <a:r>
                        <a:rPr lang="en-US" sz="3200" dirty="0">
                          <a:effectLst/>
                        </a:rPr>
                        <a:t>m) once a week;</a:t>
                      </a:r>
                      <a:br>
                        <a:rPr lang="en-US" sz="3200" dirty="0">
                          <a:effectLst/>
                        </a:rPr>
                      </a:br>
                      <a:r>
                        <a:rPr lang="en-US" sz="3200" dirty="0">
                          <a:effectLst/>
                        </a:rPr>
                        <a:t>n) without pauses; </a:t>
                      </a:r>
                      <a:r>
                        <a:rPr lang="en-US" sz="1400" dirty="0">
                          <a:effectLst/>
                        </a:rPr>
                        <a:t>          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marB="127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o) spend a lot of free time doing;</a:t>
                      </a:r>
                      <a:br>
                        <a:rPr lang="en-US" sz="3200" dirty="0">
                          <a:effectLst/>
                        </a:rPr>
                      </a:br>
                      <a:r>
                        <a:rPr lang="en-US" sz="3200" dirty="0">
                          <a:effectLst/>
                        </a:rPr>
                        <a:t>p) want;</a:t>
                      </a:r>
                      <a:br>
                        <a:rPr lang="en-US" sz="3200" dirty="0">
                          <a:effectLst/>
                        </a:rPr>
                      </a:br>
                      <a:r>
                        <a:rPr lang="en-US" sz="3200" dirty="0">
                          <a:effectLst/>
                        </a:rPr>
                        <a:t>q) very often;</a:t>
                      </a:r>
                      <a:br>
                        <a:rPr lang="en-US" sz="3200" dirty="0">
                          <a:effectLst/>
                        </a:rPr>
                      </a:br>
                      <a:r>
                        <a:rPr lang="en-US" sz="3200" dirty="0">
                          <a:effectLst/>
                        </a:rPr>
                        <a:t>r) wish;</a:t>
                      </a:r>
                      <a:br>
                        <a:rPr lang="en-US" sz="3200" dirty="0">
                          <a:effectLst/>
                        </a:rPr>
                      </a:br>
                      <a:r>
                        <a:rPr lang="en-US" sz="3200" dirty="0">
                          <a:effectLst/>
                        </a:rPr>
                        <a:t>s) dislike;</a:t>
                      </a:r>
                      <a:br>
                        <a:rPr lang="en-US" sz="3200" dirty="0">
                          <a:effectLst/>
                        </a:rPr>
                      </a:br>
                      <a:r>
                        <a:rPr lang="en-US" sz="3200" dirty="0">
                          <a:effectLst/>
                        </a:rPr>
                        <a:t>t) at weekends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marB="127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771051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Text 3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2. Find two groups of expressions, which have opposite meanings.</a:t>
            </a:r>
            <a:endParaRPr lang="ru-RU" dirty="0"/>
          </a:p>
          <a:p>
            <a:r>
              <a:rPr lang="en-US" dirty="0"/>
              <a:t>3. Read the statements A1-A7 and predict what sort of information you will possibly hear in the text.</a:t>
            </a:r>
            <a:endParaRPr lang="ru-RU" dirty="0"/>
          </a:p>
          <a:p>
            <a:r>
              <a:rPr lang="en-US" dirty="0"/>
              <a:t>4. Match if possible the groups of the expressions with the statements A1-A7.</a:t>
            </a:r>
            <a:endParaRPr lang="ru-RU" dirty="0"/>
          </a:p>
          <a:p>
            <a:r>
              <a:rPr lang="en-US" dirty="0"/>
              <a:t>5. Read the statement A6 and predict if Ann has her own horse or not.</a:t>
            </a:r>
            <a:endParaRPr lang="ru-RU" dirty="0"/>
          </a:p>
          <a:p>
            <a:r>
              <a:rPr lang="en-US" dirty="0"/>
              <a:t>6. Listen to the text and do the task.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496785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Полезные онлайн-инструменты: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2400" dirty="0" smtClean="0"/>
              <a:t>- </a:t>
            </a:r>
            <a:r>
              <a:rPr lang="ru-RU" sz="2400" dirty="0"/>
              <a:t>найти нужную фразу на </a:t>
            </a:r>
            <a:r>
              <a:rPr lang="en-US" sz="2400" u="sng" dirty="0">
                <a:hlinkClick r:id="rId2"/>
              </a:rPr>
              <a:t>https</a:t>
            </a:r>
            <a:r>
              <a:rPr lang="ru-RU" sz="2400" u="sng" dirty="0">
                <a:hlinkClick r:id="rId2"/>
              </a:rPr>
              <a:t>://</a:t>
            </a:r>
            <a:r>
              <a:rPr lang="en-US" sz="2400" u="sng" dirty="0" err="1">
                <a:hlinkClick r:id="rId2"/>
              </a:rPr>
              <a:t>youglish</a:t>
            </a:r>
            <a:r>
              <a:rPr lang="ru-RU" sz="2400" u="sng" dirty="0">
                <a:hlinkClick r:id="rId2"/>
              </a:rPr>
              <a:t>.</a:t>
            </a:r>
            <a:r>
              <a:rPr lang="en-US" sz="2400" u="sng" dirty="0">
                <a:hlinkClick r:id="rId2"/>
              </a:rPr>
              <a:t>com</a:t>
            </a:r>
            <a:r>
              <a:rPr lang="ru-RU" sz="2400" dirty="0"/>
              <a:t> , скачать видео</a:t>
            </a:r>
            <a:r>
              <a:rPr lang="ru-RU" sz="2400" dirty="0" smtClean="0"/>
              <a:t>;</a:t>
            </a:r>
            <a:endParaRPr lang="ru-RU" sz="2400" dirty="0"/>
          </a:p>
          <a:p>
            <a:r>
              <a:rPr lang="ru-RU" sz="2400" dirty="0"/>
              <a:t>-скачать диалог </a:t>
            </a:r>
            <a:r>
              <a:rPr lang="ru-RU" sz="2400" dirty="0" smtClean="0"/>
              <a:t>/видео  </a:t>
            </a:r>
            <a:r>
              <a:rPr lang="en-US" sz="2400" u="sng" dirty="0">
                <a:hlinkClick r:id="rId3"/>
              </a:rPr>
              <a:t>https</a:t>
            </a:r>
            <a:r>
              <a:rPr lang="ru-RU" sz="2400" u="sng" dirty="0">
                <a:hlinkClick r:id="rId3"/>
              </a:rPr>
              <a:t>://</a:t>
            </a:r>
            <a:r>
              <a:rPr lang="en-US" sz="2400" u="sng" dirty="0" err="1">
                <a:hlinkClick r:id="rId3"/>
              </a:rPr>
              <a:t>learnenglish</a:t>
            </a:r>
            <a:r>
              <a:rPr lang="ru-RU" sz="2400" u="sng" dirty="0">
                <a:hlinkClick r:id="rId3"/>
              </a:rPr>
              <a:t>.</a:t>
            </a:r>
            <a:r>
              <a:rPr lang="en-US" sz="2400" u="sng" dirty="0" err="1">
                <a:hlinkClick r:id="rId3"/>
              </a:rPr>
              <a:t>britishcouncil</a:t>
            </a:r>
            <a:r>
              <a:rPr lang="ru-RU" sz="2400" u="sng" dirty="0">
                <a:hlinkClick r:id="rId3"/>
              </a:rPr>
              <a:t>.</a:t>
            </a:r>
            <a:r>
              <a:rPr lang="en-US" sz="2400" u="sng" dirty="0">
                <a:hlinkClick r:id="rId3"/>
              </a:rPr>
              <a:t>org</a:t>
            </a:r>
            <a:r>
              <a:rPr lang="ru-RU" sz="2400" u="sng" dirty="0">
                <a:hlinkClick r:id="rId3"/>
              </a:rPr>
              <a:t>/</a:t>
            </a:r>
            <a:r>
              <a:rPr lang="en-US" sz="2400" u="sng" dirty="0">
                <a:hlinkClick r:id="rId3"/>
              </a:rPr>
              <a:t>skills</a:t>
            </a:r>
            <a:r>
              <a:rPr lang="ru-RU" sz="2400" u="sng" dirty="0">
                <a:hlinkClick r:id="rId3"/>
              </a:rPr>
              <a:t>/</a:t>
            </a:r>
            <a:r>
              <a:rPr lang="en-US" sz="2400" u="sng" dirty="0" smtClean="0">
                <a:hlinkClick r:id="rId3"/>
              </a:rPr>
              <a:t>listening</a:t>
            </a:r>
            <a:r>
              <a:rPr lang="ru-RU" sz="2400" u="sng" dirty="0"/>
              <a:t>; </a:t>
            </a:r>
            <a:endParaRPr lang="ru-RU" sz="2400" dirty="0"/>
          </a:p>
          <a:p>
            <a:r>
              <a:rPr lang="ru-RU" sz="2400" u="sng" dirty="0"/>
              <a:t>-нарезать фрагменты из видео для диалога  </a:t>
            </a:r>
            <a:r>
              <a:rPr lang="ru-RU" sz="2400" u="sng" dirty="0" smtClean="0"/>
              <a:t>    </a:t>
            </a:r>
            <a:r>
              <a:rPr lang="en-US" sz="2400" u="sng" dirty="0" smtClean="0">
                <a:solidFill>
                  <a:srgbClr val="FF0000"/>
                </a:solidFill>
              </a:rPr>
              <a:t>https</a:t>
            </a:r>
            <a:r>
              <a:rPr lang="ru-RU" sz="2400" u="sng" dirty="0" smtClean="0">
                <a:solidFill>
                  <a:srgbClr val="FF0000"/>
                </a:solidFill>
              </a:rPr>
              <a:t>://</a:t>
            </a:r>
            <a:r>
              <a:rPr lang="en-US" sz="2400" u="sng" dirty="0" err="1">
                <a:solidFill>
                  <a:srgbClr val="FF0000"/>
                </a:solidFill>
              </a:rPr>
              <a:t>mp</a:t>
            </a:r>
            <a:r>
              <a:rPr lang="ru-RU" sz="2400" u="sng" dirty="0">
                <a:solidFill>
                  <a:srgbClr val="FF0000"/>
                </a:solidFill>
              </a:rPr>
              <a:t>3</a:t>
            </a:r>
            <a:r>
              <a:rPr lang="en-US" sz="2400" u="sng" dirty="0">
                <a:solidFill>
                  <a:srgbClr val="FF0000"/>
                </a:solidFill>
              </a:rPr>
              <a:t>cut</a:t>
            </a:r>
            <a:r>
              <a:rPr lang="ru-RU" sz="2400" u="sng" dirty="0">
                <a:solidFill>
                  <a:srgbClr val="FF0000"/>
                </a:solidFill>
              </a:rPr>
              <a:t>.</a:t>
            </a:r>
            <a:r>
              <a:rPr lang="en-US" sz="2400" u="sng" dirty="0">
                <a:solidFill>
                  <a:srgbClr val="FF0000"/>
                </a:solidFill>
              </a:rPr>
              <a:t>net</a:t>
            </a:r>
            <a:r>
              <a:rPr lang="ru-RU" sz="2400" u="sng" dirty="0">
                <a:solidFill>
                  <a:srgbClr val="FF0000"/>
                </a:solidFill>
              </a:rPr>
              <a:t>/;</a:t>
            </a:r>
            <a:endParaRPr lang="ru-RU" sz="2400" dirty="0">
              <a:solidFill>
                <a:srgbClr val="FF0000"/>
              </a:solidFill>
            </a:endParaRPr>
          </a:p>
          <a:p>
            <a:r>
              <a:rPr lang="ru-RU" sz="2400" u="sng" dirty="0"/>
              <a:t>- превратить </a:t>
            </a:r>
            <a:r>
              <a:rPr lang="en-US" sz="2400" u="sng" dirty="0" err="1"/>
              <a:t>mp</a:t>
            </a:r>
            <a:r>
              <a:rPr lang="ru-RU" sz="2400" u="sng" dirty="0"/>
              <a:t>4 в </a:t>
            </a:r>
            <a:r>
              <a:rPr lang="en-US" sz="2400" u="sng" dirty="0" err="1"/>
              <a:t>mp</a:t>
            </a:r>
            <a:r>
              <a:rPr lang="ru-RU" sz="2400" u="sng" dirty="0"/>
              <a:t>3 </a:t>
            </a:r>
            <a:r>
              <a:rPr lang="ru-RU" sz="2400" u="sng" dirty="0" smtClean="0"/>
              <a:t> - </a:t>
            </a:r>
            <a:r>
              <a:rPr lang="en-US" sz="2400" u="sng" dirty="0">
                <a:solidFill>
                  <a:srgbClr val="FF0000"/>
                </a:solidFill>
              </a:rPr>
              <a:t>https</a:t>
            </a:r>
            <a:r>
              <a:rPr lang="ru-RU" sz="2400" u="sng" dirty="0">
                <a:solidFill>
                  <a:srgbClr val="FF0000"/>
                </a:solidFill>
              </a:rPr>
              <a:t>://</a:t>
            </a:r>
            <a:r>
              <a:rPr lang="en-US" sz="2400" u="sng" dirty="0" err="1">
                <a:solidFill>
                  <a:srgbClr val="FF0000"/>
                </a:solidFill>
              </a:rPr>
              <a:t>convertio</a:t>
            </a:r>
            <a:r>
              <a:rPr lang="ru-RU" sz="2400" u="sng" dirty="0">
                <a:solidFill>
                  <a:srgbClr val="FF0000"/>
                </a:solidFill>
              </a:rPr>
              <a:t>.</a:t>
            </a:r>
            <a:r>
              <a:rPr lang="en-US" sz="2400" u="sng" dirty="0">
                <a:solidFill>
                  <a:srgbClr val="FF0000"/>
                </a:solidFill>
              </a:rPr>
              <a:t>co</a:t>
            </a:r>
            <a:r>
              <a:rPr lang="ru-RU" sz="2400" u="sng" dirty="0">
                <a:solidFill>
                  <a:srgbClr val="FF0000"/>
                </a:solidFill>
              </a:rPr>
              <a:t>/</a:t>
            </a:r>
            <a:r>
              <a:rPr lang="en-US" sz="2400" u="sng" dirty="0" err="1">
                <a:solidFill>
                  <a:srgbClr val="FF0000"/>
                </a:solidFill>
              </a:rPr>
              <a:t>ru</a:t>
            </a:r>
            <a:r>
              <a:rPr lang="ru-RU" sz="2400" u="sng" dirty="0">
                <a:solidFill>
                  <a:srgbClr val="FF0000"/>
                </a:solidFill>
              </a:rPr>
              <a:t>/</a:t>
            </a:r>
            <a:r>
              <a:rPr lang="en-US" sz="2400" u="sng" dirty="0" err="1">
                <a:solidFill>
                  <a:srgbClr val="FF0000"/>
                </a:solidFill>
              </a:rPr>
              <a:t>mp</a:t>
            </a:r>
            <a:r>
              <a:rPr lang="ru-RU" sz="2400" u="sng" dirty="0">
                <a:solidFill>
                  <a:srgbClr val="FF0000"/>
                </a:solidFill>
              </a:rPr>
              <a:t>4-</a:t>
            </a:r>
            <a:r>
              <a:rPr lang="en-US" sz="2400" u="sng" dirty="0" err="1">
                <a:solidFill>
                  <a:srgbClr val="FF0000"/>
                </a:solidFill>
              </a:rPr>
              <a:t>mp</a:t>
            </a:r>
            <a:r>
              <a:rPr lang="ru-RU" sz="2400" u="sng" dirty="0">
                <a:solidFill>
                  <a:srgbClr val="FF0000"/>
                </a:solidFill>
              </a:rPr>
              <a:t>3/;</a:t>
            </a:r>
            <a:endParaRPr lang="ru-RU" sz="2400" dirty="0">
              <a:solidFill>
                <a:srgbClr val="FF0000"/>
              </a:solidFill>
            </a:endParaRPr>
          </a:p>
          <a:p>
            <a:r>
              <a:rPr lang="ru-RU" sz="2400" u="sng" dirty="0"/>
              <a:t>- наложить картинку  на </a:t>
            </a:r>
            <a:r>
              <a:rPr lang="ru-RU" sz="2400" u="sng" dirty="0" smtClean="0"/>
              <a:t>аудио  </a:t>
            </a:r>
            <a:r>
              <a:rPr lang="en-US" sz="2400" u="sng" dirty="0">
                <a:solidFill>
                  <a:srgbClr val="FF0000"/>
                </a:solidFill>
              </a:rPr>
              <a:t>https</a:t>
            </a:r>
            <a:r>
              <a:rPr lang="ru-RU" sz="2400" u="sng" dirty="0">
                <a:solidFill>
                  <a:srgbClr val="FF0000"/>
                </a:solidFill>
              </a:rPr>
              <a:t>//</a:t>
            </a:r>
            <a:r>
              <a:rPr lang="en-US" sz="2400" u="sng" dirty="0">
                <a:solidFill>
                  <a:srgbClr val="FF0000"/>
                </a:solidFill>
              </a:rPr>
              <a:t>www</a:t>
            </a:r>
            <a:r>
              <a:rPr lang="ru-RU" sz="2400" u="sng" dirty="0">
                <a:solidFill>
                  <a:srgbClr val="FF0000"/>
                </a:solidFill>
              </a:rPr>
              <a:t>.</a:t>
            </a:r>
            <a:r>
              <a:rPr lang="en-US" sz="2400" u="sng" dirty="0" err="1">
                <a:solidFill>
                  <a:srgbClr val="FF0000"/>
                </a:solidFill>
              </a:rPr>
              <a:t>oneimagevideo</a:t>
            </a:r>
            <a:r>
              <a:rPr lang="ru-RU" sz="2400" u="sng" dirty="0">
                <a:solidFill>
                  <a:srgbClr val="FF0000"/>
                </a:solidFill>
              </a:rPr>
              <a:t>.</a:t>
            </a:r>
            <a:r>
              <a:rPr lang="en-US" sz="2400" u="sng" dirty="0">
                <a:solidFill>
                  <a:srgbClr val="FF0000"/>
                </a:solidFill>
              </a:rPr>
              <a:t>com</a:t>
            </a:r>
            <a:r>
              <a:rPr lang="ru-RU" sz="2400" u="sng" dirty="0">
                <a:solidFill>
                  <a:srgbClr val="FF0000"/>
                </a:solidFill>
              </a:rPr>
              <a:t>/</a:t>
            </a:r>
            <a:r>
              <a:rPr lang="en-US" sz="2400" u="sng" dirty="0" err="1">
                <a:solidFill>
                  <a:srgbClr val="FF0000"/>
                </a:solidFill>
              </a:rPr>
              <a:t>ru</a:t>
            </a:r>
            <a:r>
              <a:rPr lang="ru-RU" sz="2400" u="sng" dirty="0">
                <a:solidFill>
                  <a:srgbClr val="FF0000"/>
                </a:solidFill>
              </a:rPr>
              <a:t>/</a:t>
            </a:r>
            <a:endParaRPr lang="ru-RU" sz="2400" dirty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86804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/>
              <a:t>Список материалов для прокачки </a:t>
            </a:r>
            <a:r>
              <a:rPr lang="ru-RU" b="1" u="sng" dirty="0" err="1" smtClean="0"/>
              <a:t>аудирования</a:t>
            </a:r>
            <a:r>
              <a:rPr lang="ru-RU" b="1" u="sng" dirty="0" smtClean="0"/>
              <a:t> по английскому языку: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sz="6400" dirty="0" smtClean="0"/>
              <a:t>1</a:t>
            </a:r>
            <a:r>
              <a:rPr lang="ru-RU" sz="6400" dirty="0"/>
              <a:t>) </a:t>
            </a:r>
            <a:r>
              <a:rPr lang="ru-RU" sz="6400" u="sng" dirty="0" err="1">
                <a:hlinkClick r:id="rId2"/>
              </a:rPr>
              <a:t>Cyber</a:t>
            </a:r>
            <a:r>
              <a:rPr lang="ru-RU" sz="6400" u="sng" dirty="0">
                <a:hlinkClick r:id="rId2"/>
              </a:rPr>
              <a:t> </a:t>
            </a:r>
            <a:r>
              <a:rPr lang="ru-RU" sz="6400" u="sng" dirty="0" err="1">
                <a:hlinkClick r:id="rId2"/>
              </a:rPr>
              <a:t>Listenig</a:t>
            </a:r>
            <a:r>
              <a:rPr lang="ru-RU" sz="6400" u="sng" dirty="0">
                <a:hlinkClick r:id="rId2"/>
              </a:rPr>
              <a:t> </a:t>
            </a:r>
            <a:r>
              <a:rPr lang="ru-RU" sz="6400" u="sng" dirty="0" err="1">
                <a:hlinkClick r:id="rId2"/>
              </a:rPr>
              <a:t>Lab</a:t>
            </a:r>
            <a:endParaRPr lang="ru-RU" sz="6400" dirty="0"/>
          </a:p>
          <a:p>
            <a:r>
              <a:rPr lang="ru-RU" sz="6400" dirty="0"/>
              <a:t>Популярный бесплатный ресурс в сети с аудио файлам, распределенными по уровням </a:t>
            </a:r>
            <a:r>
              <a:rPr lang="ru-RU" sz="6400" dirty="0" err="1"/>
              <a:t>Easy</a:t>
            </a:r>
            <a:r>
              <a:rPr lang="ru-RU" sz="6400" dirty="0"/>
              <a:t>, </a:t>
            </a:r>
            <a:r>
              <a:rPr lang="ru-RU" sz="6400" dirty="0" err="1"/>
              <a:t>Medium</a:t>
            </a:r>
            <a:r>
              <a:rPr lang="ru-RU" sz="6400" dirty="0"/>
              <a:t> и </a:t>
            </a:r>
            <a:r>
              <a:rPr lang="ru-RU" sz="6400" dirty="0" err="1"/>
              <a:t>Difficult</a:t>
            </a:r>
            <a:r>
              <a:rPr lang="ru-RU" sz="6400" dirty="0"/>
              <a:t>. Аудио урок содержит упражнения и тесты для самоконтроля. Есть возможность проверить свой уровень восприятия языка в процентном соотношении.</a:t>
            </a:r>
          </a:p>
          <a:p>
            <a:r>
              <a:rPr lang="ru-RU" sz="6400" dirty="0"/>
              <a:t>2) </a:t>
            </a:r>
            <a:r>
              <a:rPr lang="ru-RU" sz="6400" u="sng" dirty="0">
                <a:hlinkClick r:id="rId3"/>
              </a:rPr>
              <a:t>ELLLO</a:t>
            </a:r>
            <a:endParaRPr lang="ru-RU" sz="6400" dirty="0"/>
          </a:p>
          <a:p>
            <a:r>
              <a:rPr lang="ru-RU" sz="6400" dirty="0"/>
              <a:t>Еще один сайт с 1500 уроками по </a:t>
            </a:r>
            <a:r>
              <a:rPr lang="ru-RU" sz="6400" dirty="0" err="1"/>
              <a:t>аудированию</a:t>
            </a:r>
            <a:r>
              <a:rPr lang="ru-RU" sz="6400" dirty="0"/>
              <a:t>. Уроки представлены как в аудио, так и видео формате с заданиями к ним.</a:t>
            </a:r>
          </a:p>
          <a:p>
            <a:r>
              <a:rPr lang="ru-RU" sz="6400" dirty="0"/>
              <a:t>3) </a:t>
            </a:r>
            <a:r>
              <a:rPr lang="ru-RU" sz="6400" u="sng" dirty="0" err="1">
                <a:hlinkClick r:id="rId4"/>
              </a:rPr>
              <a:t>Lyrics</a:t>
            </a:r>
            <a:r>
              <a:rPr lang="ru-RU" sz="6400" u="sng" dirty="0">
                <a:hlinkClick r:id="rId4"/>
              </a:rPr>
              <a:t> </a:t>
            </a:r>
            <a:r>
              <a:rPr lang="ru-RU" sz="6400" u="sng" dirty="0" err="1">
                <a:hlinkClick r:id="rId4"/>
              </a:rPr>
              <a:t>Training</a:t>
            </a:r>
            <a:endParaRPr lang="ru-RU" sz="6400" dirty="0"/>
          </a:p>
          <a:p>
            <a:r>
              <a:rPr lang="ru-RU" sz="6400" dirty="0"/>
              <a:t>Любопытный сайт, где слушаешь и смотришь понравившиеся треки и тренируешь восприятие на слух, заполняя пропуски словами. Удобный и приятный интерфейс.</a:t>
            </a:r>
          </a:p>
          <a:p>
            <a:r>
              <a:rPr lang="ru-RU" sz="6400" dirty="0"/>
              <a:t>4)</a:t>
            </a:r>
            <a:r>
              <a:rPr lang="ru-RU" sz="6400" u="sng" dirty="0">
                <a:hlinkClick r:id="rId5"/>
              </a:rPr>
              <a:t> ESL </a:t>
            </a:r>
            <a:r>
              <a:rPr lang="ru-RU" sz="6400" u="sng" dirty="0" err="1">
                <a:hlinkClick r:id="rId5"/>
              </a:rPr>
              <a:t>Video</a:t>
            </a:r>
            <a:endParaRPr lang="ru-RU" sz="6400" dirty="0"/>
          </a:p>
          <a:p>
            <a:r>
              <a:rPr lang="ru-RU" sz="6400" dirty="0"/>
              <a:t>Этот сайт уже с видео-вырезками из фильмов, видео-клипами и коротенькими </a:t>
            </a:r>
            <a:r>
              <a:rPr lang="ru-RU" sz="6400" dirty="0" err="1"/>
              <a:t>Ted</a:t>
            </a:r>
            <a:r>
              <a:rPr lang="ru-RU" sz="6400" dirty="0"/>
              <a:t> видео. При желании, выбираешь видео по уровню и грамматической теме.</a:t>
            </a:r>
          </a:p>
          <a:p>
            <a:r>
              <a:rPr lang="ru-RU" sz="6400" dirty="0"/>
              <a:t>5) </a:t>
            </a:r>
            <a:r>
              <a:rPr lang="ru-RU" sz="6400" u="sng" dirty="0" err="1">
                <a:hlinkClick r:id="rId6"/>
              </a:rPr>
              <a:t>Many</a:t>
            </a:r>
            <a:r>
              <a:rPr lang="ru-RU" sz="6400" u="sng" dirty="0">
                <a:hlinkClick r:id="rId6"/>
              </a:rPr>
              <a:t> </a:t>
            </a:r>
            <a:r>
              <a:rPr lang="ru-RU" sz="6400" u="sng" dirty="0" err="1">
                <a:hlinkClick r:id="rId6"/>
              </a:rPr>
              <a:t>Things</a:t>
            </a:r>
            <a:endParaRPr lang="ru-RU" sz="6400" dirty="0"/>
          </a:p>
          <a:p>
            <a:r>
              <a:rPr lang="ru-RU" sz="6400" dirty="0"/>
              <a:t>Ресурс, на котором найдете рассказы, озвученные носителями языка, а также практические упражнения на слух. Слушайте предложение и повторяйте его, имитируя звуки и интонацию спикера. Играйте в аудио игры, вроде </a:t>
            </a:r>
            <a:r>
              <a:rPr lang="ru-RU" sz="6400" dirty="0" err="1"/>
              <a:t>мемори</a:t>
            </a:r>
            <a:r>
              <a:rPr lang="ru-RU" sz="6400" dirty="0"/>
              <a:t>, когда нужно будет открыть карту, прослушать слово и найти парное; или для тех, кто путается в цифрах (</a:t>
            </a:r>
            <a:r>
              <a:rPr lang="ru-RU" sz="6400" dirty="0" err="1"/>
              <a:t>fifty</a:t>
            </a:r>
            <a:r>
              <a:rPr lang="ru-RU" sz="6400" dirty="0"/>
              <a:t> - </a:t>
            </a:r>
            <a:r>
              <a:rPr lang="ru-RU" sz="6400" dirty="0" err="1"/>
              <a:t>fifteen</a:t>
            </a:r>
            <a:r>
              <a:rPr lang="ru-RU" sz="6400" dirty="0"/>
              <a:t>) слушайте предложение и выбирайте верную цифру.</a:t>
            </a:r>
          </a:p>
          <a:p>
            <a:r>
              <a:rPr lang="ru-RU" sz="6400" dirty="0"/>
              <a:t>6) </a:t>
            </a:r>
            <a:r>
              <a:rPr lang="ru-RU" sz="6400" u="sng" dirty="0" err="1">
                <a:hlinkClick r:id="rId7"/>
              </a:rPr>
              <a:t>Listen</a:t>
            </a:r>
            <a:r>
              <a:rPr lang="ru-RU" sz="6400" u="sng" dirty="0">
                <a:hlinkClick r:id="rId7"/>
              </a:rPr>
              <a:t> </a:t>
            </a:r>
            <a:r>
              <a:rPr lang="ru-RU" sz="6400" u="sng" dirty="0" err="1">
                <a:hlinkClick r:id="rId7"/>
              </a:rPr>
              <a:t>and</a:t>
            </a:r>
            <a:r>
              <a:rPr lang="ru-RU" sz="6400" u="sng" dirty="0">
                <a:hlinkClick r:id="rId7"/>
              </a:rPr>
              <a:t> </a:t>
            </a:r>
            <a:r>
              <a:rPr lang="ru-RU" sz="6400" u="sng" dirty="0" err="1">
                <a:hlinkClick r:id="rId7"/>
              </a:rPr>
              <a:t>Write</a:t>
            </a:r>
            <a:endParaRPr lang="ru-RU" sz="6400" dirty="0"/>
          </a:p>
          <a:p>
            <a:r>
              <a:rPr lang="ru-RU" sz="6400" dirty="0"/>
              <a:t>Упражняйтесь с видео-отрывками - печатайте и вставляйте слова, которые услышали.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42570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/>
              <a:t>Список материалов для прокачки </a:t>
            </a:r>
            <a:r>
              <a:rPr lang="ru-RU" b="1" u="sng" dirty="0" err="1" smtClean="0"/>
              <a:t>аудирования</a:t>
            </a:r>
            <a:r>
              <a:rPr lang="ru-RU" b="1" u="sng" dirty="0" smtClean="0"/>
              <a:t> по английскому языку: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7) </a:t>
            </a:r>
            <a:r>
              <a:rPr lang="en-US" u="sng" dirty="0" smtClean="0">
                <a:hlinkClick r:id="rId2"/>
              </a:rPr>
              <a:t>VOA Learning English</a:t>
            </a:r>
            <a:endParaRPr lang="ru-RU" dirty="0" smtClean="0"/>
          </a:p>
          <a:p>
            <a:r>
              <a:rPr lang="ru-RU" dirty="0" smtClean="0"/>
              <a:t>Адаптированные видео от уровня</a:t>
            </a:r>
            <a:r>
              <a:rPr lang="en-US" dirty="0" smtClean="0"/>
              <a:t> beginner </a:t>
            </a:r>
            <a:r>
              <a:rPr lang="ru-RU" dirty="0" smtClean="0"/>
              <a:t>до</a:t>
            </a:r>
            <a:r>
              <a:rPr lang="en-US" dirty="0" smtClean="0"/>
              <a:t> advanced.</a:t>
            </a:r>
            <a:endParaRPr lang="ru-RU" dirty="0" smtClean="0"/>
          </a:p>
          <a:p>
            <a:r>
              <a:rPr lang="ru-RU" dirty="0" smtClean="0"/>
              <a:t>8) </a:t>
            </a:r>
            <a:r>
              <a:rPr lang="ru-RU" u="sng" dirty="0" smtClean="0">
                <a:hlinkClick r:id="rId3"/>
              </a:rPr>
              <a:t>BBC </a:t>
            </a:r>
            <a:r>
              <a:rPr lang="ru-RU" u="sng" dirty="0" err="1" smtClean="0">
                <a:hlinkClick r:id="rId3"/>
              </a:rPr>
              <a:t>Learning</a:t>
            </a:r>
            <a:r>
              <a:rPr lang="ru-RU" u="sng" dirty="0" smtClean="0">
                <a:hlinkClick r:id="rId3"/>
              </a:rPr>
              <a:t> </a:t>
            </a:r>
            <a:r>
              <a:rPr lang="ru-RU" u="sng" dirty="0" err="1" smtClean="0">
                <a:hlinkClick r:id="rId3"/>
              </a:rPr>
              <a:t>English</a:t>
            </a:r>
            <a:endParaRPr lang="ru-RU" dirty="0" smtClean="0"/>
          </a:p>
          <a:p>
            <a:r>
              <a:rPr lang="ru-RU" dirty="0" smtClean="0"/>
              <a:t>Еще один ресурс для тренировки </a:t>
            </a:r>
            <a:r>
              <a:rPr lang="ru-RU" dirty="0" err="1" smtClean="0"/>
              <a:t>аудирования</a:t>
            </a:r>
            <a:r>
              <a:rPr lang="ru-RU" dirty="0" smtClean="0"/>
              <a:t>, грамматики и произношения.</a:t>
            </a:r>
          </a:p>
          <a:p>
            <a:r>
              <a:rPr lang="ru-RU" dirty="0" smtClean="0"/>
              <a:t>9) </a:t>
            </a:r>
            <a:r>
              <a:rPr lang="ru-RU" u="sng" dirty="0" err="1" smtClean="0">
                <a:hlinkClick r:id="rId4"/>
              </a:rPr>
              <a:t>Breaking</a:t>
            </a:r>
            <a:r>
              <a:rPr lang="ru-RU" u="sng" dirty="0" smtClean="0">
                <a:hlinkClick r:id="rId4"/>
              </a:rPr>
              <a:t> </a:t>
            </a:r>
            <a:r>
              <a:rPr lang="ru-RU" u="sng" dirty="0" err="1" smtClean="0">
                <a:hlinkClick r:id="rId4"/>
              </a:rPr>
              <a:t>News</a:t>
            </a:r>
            <a:r>
              <a:rPr lang="ru-RU" u="sng" dirty="0" smtClean="0">
                <a:hlinkClick r:id="rId4"/>
              </a:rPr>
              <a:t> </a:t>
            </a:r>
            <a:r>
              <a:rPr lang="ru-RU" u="sng" dirty="0" err="1" smtClean="0">
                <a:hlinkClick r:id="rId4"/>
              </a:rPr>
              <a:t>English</a:t>
            </a:r>
            <a:endParaRPr lang="ru-RU" dirty="0" smtClean="0"/>
          </a:p>
          <a:p>
            <a:r>
              <a:rPr lang="ru-RU" dirty="0" smtClean="0"/>
              <a:t>2 696 уроков, разбитых на 7 уровней c упражнениями к урокам.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211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avatars.mds.yandex.net/i?id=295e8d7c71c270478726e36d454da68a_l-7757175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59959"/>
            <a:ext cx="14287500" cy="952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86358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/>
              <a:t>Список материалов для прокачки </a:t>
            </a:r>
            <a:r>
              <a:rPr lang="ru-RU" b="1" u="sng" dirty="0" err="1" smtClean="0"/>
              <a:t>аудирования</a:t>
            </a:r>
            <a:r>
              <a:rPr lang="ru-RU" b="1" u="sng" dirty="0" smtClean="0"/>
              <a:t> по английскому языку: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10)</a:t>
            </a:r>
            <a:r>
              <a:rPr lang="ru-RU" u="sng" dirty="0" smtClean="0">
                <a:hlinkClick r:id="rId2"/>
              </a:rPr>
              <a:t> </a:t>
            </a:r>
            <a:r>
              <a:rPr lang="ru-RU" u="sng" dirty="0" err="1" smtClean="0">
                <a:hlinkClick r:id="rId2"/>
              </a:rPr>
              <a:t>English</a:t>
            </a:r>
            <a:r>
              <a:rPr lang="ru-RU" u="sng" dirty="0" smtClean="0">
                <a:hlinkClick r:id="rId2"/>
              </a:rPr>
              <a:t> </a:t>
            </a:r>
            <a:r>
              <a:rPr lang="ru-RU" u="sng" dirty="0" err="1" smtClean="0">
                <a:hlinkClick r:id="rId2"/>
              </a:rPr>
              <a:t>Central</a:t>
            </a:r>
            <a:endParaRPr lang="ru-RU" dirty="0" smtClean="0"/>
          </a:p>
          <a:p>
            <a:r>
              <a:rPr lang="ru-RU" dirty="0" smtClean="0"/>
              <a:t>Сайт на русском. Просматривайте видео-ролики, а программа переведет слово и предложения при необходимости.</a:t>
            </a:r>
          </a:p>
          <a:p>
            <a:r>
              <a:rPr lang="ru-RU" dirty="0" smtClean="0"/>
              <a:t>11) </a:t>
            </a:r>
            <a:r>
              <a:rPr lang="ru-RU" u="sng" dirty="0" err="1" smtClean="0">
                <a:hlinkClick r:id="rId3"/>
              </a:rPr>
              <a:t>VoScreen</a:t>
            </a:r>
            <a:endParaRPr lang="ru-RU" dirty="0" smtClean="0"/>
          </a:p>
          <a:p>
            <a:r>
              <a:rPr lang="ru-RU" dirty="0" smtClean="0"/>
              <a:t>Необычный ресурс под уровень выше </a:t>
            </a:r>
            <a:r>
              <a:rPr lang="ru-RU" dirty="0" err="1" smtClean="0"/>
              <a:t>pre-intermediate</a:t>
            </a:r>
            <a:r>
              <a:rPr lang="ru-RU" dirty="0" smtClean="0"/>
              <a:t>. Слушайте предложение и выбирайте верную его интерпретацию на английском языке.</a:t>
            </a:r>
          </a:p>
          <a:p>
            <a:r>
              <a:rPr lang="ru-RU" dirty="0" smtClean="0"/>
              <a:t>12) </a:t>
            </a:r>
            <a:r>
              <a:rPr lang="ru-RU" u="sng" dirty="0" err="1" smtClean="0">
                <a:hlinkClick r:id="rId4"/>
              </a:rPr>
              <a:t>Engvid</a:t>
            </a:r>
            <a:endParaRPr lang="ru-RU" dirty="0" smtClean="0"/>
          </a:p>
          <a:p>
            <a:r>
              <a:rPr lang="ru-RU" dirty="0" smtClean="0"/>
              <a:t>1420 видео с грамматикой и тематическими словарными уроками.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414228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/>
              <a:t>Список материалов для прокачки </a:t>
            </a:r>
            <a:r>
              <a:rPr lang="ru-RU" b="1" u="sng" dirty="0" err="1" smtClean="0"/>
              <a:t>аудирования</a:t>
            </a:r>
            <a:r>
              <a:rPr lang="ru-RU" b="1" u="sng" dirty="0" smtClean="0"/>
              <a:t> по английскому языку: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14) </a:t>
            </a:r>
            <a:r>
              <a:rPr lang="en-US" u="sng" dirty="0">
                <a:hlinkClick r:id="rId2"/>
              </a:rPr>
              <a:t>Talk English</a:t>
            </a:r>
            <a:endParaRPr lang="ru-RU" dirty="0"/>
          </a:p>
          <a:p>
            <a:r>
              <a:rPr lang="ru-RU" dirty="0"/>
              <a:t>Ресурс</a:t>
            </a:r>
            <a:r>
              <a:rPr lang="en-US" dirty="0"/>
              <a:t> c </a:t>
            </a:r>
            <a:r>
              <a:rPr lang="ru-RU" dirty="0"/>
              <a:t>аудио</a:t>
            </a:r>
            <a:r>
              <a:rPr lang="en-US" dirty="0"/>
              <a:t>, </a:t>
            </a:r>
            <a:r>
              <a:rPr lang="ru-RU" dirty="0"/>
              <a:t>разбитым на три уровня</a:t>
            </a:r>
            <a:r>
              <a:rPr lang="en-US" dirty="0"/>
              <a:t> Basic, Intermediate and Advanced. </a:t>
            </a:r>
            <a:r>
              <a:rPr lang="ru-RU" dirty="0"/>
              <a:t>Каждый урок включает тест по прослушанному материалу и возможность прочитать текст диалога.</a:t>
            </a:r>
          </a:p>
          <a:p>
            <a:r>
              <a:rPr lang="ru-RU" dirty="0"/>
              <a:t>15) </a:t>
            </a:r>
            <a:r>
              <a:rPr lang="ru-RU" u="sng" dirty="0">
                <a:hlinkClick r:id="rId3"/>
              </a:rPr>
              <a:t>ESL </a:t>
            </a:r>
            <a:r>
              <a:rPr lang="ru-RU" u="sng" dirty="0" err="1">
                <a:hlinkClick r:id="rId3"/>
              </a:rPr>
              <a:t>Fast</a:t>
            </a:r>
            <a:endParaRPr lang="ru-RU" dirty="0"/>
          </a:p>
          <a:p>
            <a:r>
              <a:rPr lang="ru-RU" dirty="0"/>
              <a:t>Сайт предлагает 365 коротких историй с аудио и текстом для уровня </a:t>
            </a:r>
            <a:r>
              <a:rPr lang="ru-RU" dirty="0" err="1"/>
              <a:t>intermediate</a:t>
            </a:r>
            <a:r>
              <a:rPr lang="ru-RU" dirty="0"/>
              <a:t>. Внизу страницы - словарик к тексту, плюс упражнения на понимание текста и диктанты.</a:t>
            </a:r>
          </a:p>
          <a:p>
            <a:r>
              <a:rPr lang="ru-RU" dirty="0"/>
              <a:t>16) </a:t>
            </a:r>
            <a:r>
              <a:rPr lang="ru-RU" u="sng" dirty="0" err="1">
                <a:hlinkClick r:id="rId4"/>
              </a:rPr>
              <a:t>DailyESL</a:t>
            </a:r>
            <a:endParaRPr lang="ru-RU" dirty="0"/>
          </a:p>
          <a:p>
            <a:r>
              <a:rPr lang="ru-RU" dirty="0"/>
              <a:t>Диалоги на повседневные темы (праздники, отпуск, дом, хобби)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1860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 you for attention!!</a:t>
            </a:r>
            <a:endParaRPr lang="ru-RU" dirty="0"/>
          </a:p>
        </p:txBody>
      </p:sp>
      <p:pic>
        <p:nvPicPr>
          <p:cNvPr id="6146" name="Picture 2" descr="https://avatars.mds.yandex.net/i?id=2146e036a358095b2e073fb42d7318fbad0046d1-5674505-images-thumbs&amp;ref=rim&amp;n=33&amp;w=480&amp;h=25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98" y="1638025"/>
            <a:ext cx="6461102" cy="4499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07817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/>
              <a:t>Подготовительные упражнения.</a:t>
            </a:r>
            <a:r>
              <a:rPr lang="ru-RU" dirty="0"/>
              <a:t>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• Упражнения на развитие </a:t>
            </a:r>
            <a:r>
              <a:rPr lang="ru-RU" u="sng" dirty="0"/>
              <a:t>фонетических навыков</a:t>
            </a:r>
            <a:r>
              <a:rPr lang="ru-RU" dirty="0"/>
              <a:t> </a:t>
            </a:r>
            <a:r>
              <a:rPr lang="ru-RU" dirty="0" err="1"/>
              <a:t>аудирования</a:t>
            </a:r>
            <a:r>
              <a:rPr lang="ru-RU" dirty="0"/>
              <a:t>, а также речевого слуха и внутреннего проговаривания: </a:t>
            </a:r>
          </a:p>
          <a:p>
            <a:pPr lvl="0"/>
            <a:r>
              <a:rPr lang="ru-RU" dirty="0"/>
              <a:t>прослушайте и повторите слова и словосочетания за диктором (без зрительной опоры, со зрительной опорой);</a:t>
            </a:r>
          </a:p>
          <a:p>
            <a:pPr lvl="0"/>
            <a:r>
              <a:rPr lang="ru-RU" dirty="0"/>
              <a:t>прослушайте слова и поднимите руку (карточку), когда услышите определенный звук;</a:t>
            </a:r>
          </a:p>
          <a:p>
            <a:pPr lvl="0"/>
            <a:r>
              <a:rPr lang="ru-RU" dirty="0"/>
              <a:t>прослушайте предложения и поднимите определенную карточку, чтобы показать, является ли оно утвердительным, вопросительным, отрицательным;</a:t>
            </a:r>
          </a:p>
          <a:p>
            <a:pPr lvl="0"/>
            <a:r>
              <a:rPr lang="ru-RU" dirty="0"/>
              <a:t>прослушав предложение, скажите, сколько в нем слов;</a:t>
            </a:r>
          </a:p>
          <a:p>
            <a:pPr lvl="0"/>
            <a:r>
              <a:rPr lang="ru-RU" dirty="0"/>
              <a:t>поставьте ударение в словах, прослушав их (список слов дается);</a:t>
            </a:r>
          </a:p>
          <a:p>
            <a:pPr lvl="0"/>
            <a:r>
              <a:rPr lang="ru-RU" dirty="0"/>
              <a:t>отметьте в предложенном списке близких по звучанию слов те слова, которые вы услышали (в качестве </a:t>
            </a:r>
            <a:r>
              <a:rPr lang="ru-RU" dirty="0" err="1"/>
              <a:t>дистракторов</a:t>
            </a:r>
            <a:r>
              <a:rPr lang="ru-RU" dirty="0"/>
              <a:t> в списке используются слова, отличающиеся одним звуком от записанных на пленку, например, длинной и краткой гласной, глухой и звонкой согласной и т.п.);</a:t>
            </a:r>
          </a:p>
          <a:p>
            <a:pPr lvl="0"/>
            <a:r>
              <a:rPr lang="ru-RU" dirty="0"/>
              <a:t>определите в колонках соответствующими номерами услышанные слова в той последовательности, в которой они </a:t>
            </a:r>
            <a:r>
              <a:rPr lang="ru-RU" dirty="0" smtClean="0"/>
              <a:t>звучат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1510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8113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Упражнения на развитие </a:t>
            </a:r>
            <a:r>
              <a:rPr lang="ru-RU" u="sng" dirty="0" smtClean="0"/>
              <a:t>лексических навыков</a:t>
            </a:r>
            <a:r>
              <a:rPr lang="ru-RU" dirty="0" smtClean="0"/>
              <a:t> </a:t>
            </a:r>
            <a:r>
              <a:rPr lang="ru-RU" dirty="0" err="1" smtClean="0"/>
              <a:t>аудирования</a:t>
            </a:r>
            <a:r>
              <a:rPr lang="ru-RU" dirty="0" smtClean="0"/>
              <a:t>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 smtClean="0"/>
              <a:t>прослушайте </a:t>
            </a:r>
            <a:r>
              <a:rPr lang="ru-RU" dirty="0"/>
              <a:t>предложения и определите значение нового слова по контексту;</a:t>
            </a:r>
          </a:p>
          <a:p>
            <a:pPr lvl="0"/>
            <a:r>
              <a:rPr lang="ru-RU" dirty="0"/>
              <a:t>прослушайте два (или больше) предложения, содержащие синонимы/омонимы, определите их значения;</a:t>
            </a:r>
          </a:p>
          <a:p>
            <a:pPr lvl="0"/>
            <a:r>
              <a:rPr lang="ru-RU" dirty="0"/>
              <a:t>прослушайте предложения (отрывки из текста), содержащие незнакомые слова, и передайте их общий смысл, игнорируя трудности, связанные с наличием незнакомой лексики;</a:t>
            </a:r>
          </a:p>
          <a:p>
            <a:pPr lvl="0"/>
            <a:r>
              <a:rPr lang="ru-RU" dirty="0"/>
              <a:t>прослушайте предложения, содержащие слова, образованные с помощью конверсии (одинаковые по форме, разные части речи), определите разницу между ними;</a:t>
            </a:r>
          </a:p>
          <a:p>
            <a:pPr lvl="0"/>
            <a:r>
              <a:rPr lang="ru-RU" dirty="0"/>
              <a:t>выберите из нескольких предложений на родном языке (предложения даны в письменном виде) то, которое наиболее точно передает значение услышанного вами </a:t>
            </a:r>
            <a:r>
              <a:rPr lang="ru-RU" dirty="0" smtClean="0"/>
              <a:t>предложения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8277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78901"/>
            <a:ext cx="10515600" cy="111178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• Упражнение на развитие </a:t>
            </a:r>
            <a:r>
              <a:rPr lang="ru-RU" u="sng" dirty="0" smtClean="0"/>
              <a:t>грамматических навыков </a:t>
            </a:r>
            <a:r>
              <a:rPr lang="ru-RU" dirty="0" err="1" smtClean="0"/>
              <a:t>аудирования</a:t>
            </a:r>
            <a:r>
              <a:rPr lang="ru-RU" dirty="0" smtClean="0"/>
              <a:t>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прослушайте </a:t>
            </a:r>
            <a:r>
              <a:rPr lang="ru-RU" dirty="0"/>
              <a:t>предложение и назовите подлежащее и сказуемое;</a:t>
            </a:r>
          </a:p>
          <a:p>
            <a:pPr lvl="0"/>
            <a:r>
              <a:rPr lang="ru-RU" dirty="0"/>
              <a:t>прослушайте предложение и укажите границу между главным и придаточным (придаточными);</a:t>
            </a:r>
          </a:p>
          <a:p>
            <a:pPr lvl="0"/>
            <a:r>
              <a:rPr lang="ru-RU" dirty="0"/>
              <a:t>прослушайте предложение и назовите элементы, которые постепенно к нему добавляются (длина предложения постепенно увеличивается);</a:t>
            </a:r>
          </a:p>
          <a:p>
            <a:pPr lvl="0"/>
            <a:r>
              <a:rPr lang="ru-RU" dirty="0"/>
              <a:t>назовите из прослушанных номера предложений, в которых встречается одно и то же грамматическое явление;</a:t>
            </a:r>
          </a:p>
          <a:p>
            <a:pPr lvl="0"/>
            <a:r>
              <a:rPr lang="ru-RU" dirty="0"/>
              <a:t>прослушайте предложения, в которых редуцируются грамматические формы, восстановите их по контексту;</a:t>
            </a:r>
          </a:p>
          <a:p>
            <a:pPr lvl="0"/>
            <a:r>
              <a:rPr lang="ru-RU" dirty="0"/>
              <a:t>определите разницу между предложениями, имеющими одинаковое лексическое оформление и различные грамматические конструкции;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310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Упражнения на </a:t>
            </a:r>
            <a:r>
              <a:rPr lang="ru-RU" u="sng" dirty="0" smtClean="0"/>
              <a:t>развитие оперативной памяти.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В </a:t>
            </a:r>
            <a:r>
              <a:rPr lang="ru-RU" dirty="0"/>
              <a:t>отечественной методике разработаны специальные комплексы упражнений, направленных на развитие памяти:</a:t>
            </a:r>
          </a:p>
          <a:p>
            <a:pPr lvl="0"/>
            <a:r>
              <a:rPr lang="ru-RU" dirty="0"/>
              <a:t>ответьте на альтернативные вопросы при однократном предъявлении;</a:t>
            </a:r>
          </a:p>
          <a:p>
            <a:pPr lvl="0"/>
            <a:r>
              <a:rPr lang="ru-RU" dirty="0"/>
              <a:t>прослушайте две-три короткие фразы, соедините их в одно предложение;</a:t>
            </a:r>
          </a:p>
          <a:p>
            <a:pPr lvl="0"/>
            <a:r>
              <a:rPr lang="ru-RU" dirty="0"/>
              <a:t>прослушайте текст, содержащий фактические данные (имена собственные, цифры, даты и т.д.), ответьте на вопросы, используя эти данные;</a:t>
            </a:r>
          </a:p>
          <a:p>
            <a:pPr lvl="0"/>
            <a:r>
              <a:rPr lang="ru-RU" dirty="0"/>
              <a:t>прослушайте текст, содержащий фактические данные, по мере слушания фиксируйте фактический материал письменно, затем используйте ваши данные при пересказе;</a:t>
            </a:r>
          </a:p>
          <a:p>
            <a:pPr lvl="0"/>
            <a:r>
              <a:rPr lang="ru-RU" dirty="0"/>
              <a:t>прослушайте и повторите за диктором (учителем) фразы, длина которых превышает объем кратковременной памяти (7+2 по Миллеру), то есть состоит из 10 и более слов;</a:t>
            </a:r>
          </a:p>
          <a:p>
            <a:pPr lvl="0"/>
            <a:r>
              <a:rPr lang="ru-RU" dirty="0"/>
              <a:t>прослушайте текст, повторите его по принципу „снежного кома” (первый учащийся повторяет первое предложение, второй — первое и второе и т. д.);</a:t>
            </a:r>
          </a:p>
          <a:p>
            <a:pPr lvl="0"/>
            <a:r>
              <a:rPr lang="ru-RU" dirty="0"/>
              <a:t>прослушайте фразу, заимствованную из пройденного текста, дополните ее рядом других </a:t>
            </a:r>
            <a:r>
              <a:rPr lang="ru-RU" dirty="0" smtClean="0"/>
              <a:t>фраз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028271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Упражнения </a:t>
            </a:r>
            <a:r>
              <a:rPr lang="ru-RU" u="sng" dirty="0" smtClean="0"/>
              <a:t>на развитие языковой догадки и вероятностного прогнозирования: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прослушайте </a:t>
            </a:r>
            <a:r>
              <a:rPr lang="ru-RU" dirty="0"/>
              <a:t>начало предложения и придумайте подходящее по смыслу окончание;</a:t>
            </a:r>
          </a:p>
          <a:p>
            <a:pPr lvl="0"/>
            <a:r>
              <a:rPr lang="ru-RU" dirty="0"/>
              <a:t>прослушайте несколько прилагательных, назовите существительные, которые наиболее часто с ними употребляются;</a:t>
            </a:r>
          </a:p>
          <a:p>
            <a:pPr lvl="0"/>
            <a:r>
              <a:rPr lang="ru-RU" dirty="0"/>
              <a:t>прослушайте несколько речевых клише, назовите контекст, в котором они, как правило, встречаются;</a:t>
            </a:r>
          </a:p>
          <a:p>
            <a:pPr lvl="0"/>
            <a:r>
              <a:rPr lang="ru-RU" dirty="0"/>
              <a:t>заполните пропуски в тексте, прослушайте этот текст и проверьте себя;</a:t>
            </a:r>
          </a:p>
          <a:p>
            <a:pPr lvl="0"/>
            <a:r>
              <a:rPr lang="ru-RU" dirty="0"/>
              <a:t>прослушайте глаголы и образуйте от них существительные (существительные — прилагательные);</a:t>
            </a:r>
          </a:p>
          <a:p>
            <a:pPr lvl="0"/>
            <a:r>
              <a:rPr lang="ru-RU" dirty="0"/>
              <a:t>прослушайте слова и словосочетания, образованные из известных слов с помощью словосложения и деривации</a:t>
            </a:r>
            <a:r>
              <a:rPr lang="ru-RU" baseline="30000" dirty="0"/>
              <a:t>16</a:t>
            </a:r>
            <a:r>
              <a:rPr lang="ru-RU" dirty="0"/>
              <a:t>, постарайтесь догадаться об их значении;</a:t>
            </a:r>
          </a:p>
          <a:p>
            <a:pPr lvl="0"/>
            <a:r>
              <a:rPr lang="ru-RU" dirty="0"/>
              <a:t>прослушайте опорные слова и словосочетания в тексте и назовите его тему;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203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Упражнения </a:t>
            </a:r>
            <a:r>
              <a:rPr lang="ru-RU" u="sng" dirty="0" smtClean="0"/>
              <a:t>на развитие внимания: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ru-RU" dirty="0" smtClean="0"/>
              <a:t>слушая </a:t>
            </a:r>
            <a:r>
              <a:rPr lang="ru-RU" dirty="0"/>
              <a:t>описание картинки, отмечайте несоответствия с ее изображением;</a:t>
            </a:r>
          </a:p>
          <a:p>
            <a:pPr lvl="0"/>
            <a:r>
              <a:rPr lang="ru-RU" dirty="0"/>
              <a:t>прослушайте текст, который в определенном месте содержит фрагмент с избыточной информацией, которую учащийся не в состоянии понять (информация не существенна для выполнения задания к тексту), и постарайтесь удержать внимание на протяжении звучания всего текста;</a:t>
            </a:r>
          </a:p>
          <a:p>
            <a:pPr lvl="0"/>
            <a:r>
              <a:rPr lang="ru-RU" dirty="0"/>
              <a:t>на протяжении прослушивания а) выполняйте определенную последовательность действий согласно инструкциям диктора, б) письменно фиксируйте основные факты содержания, встречающиеся названия цветов/ животных и т.п.;</a:t>
            </a:r>
          </a:p>
          <a:p>
            <a:pPr lvl="0"/>
            <a:r>
              <a:rPr lang="ru-RU" dirty="0"/>
              <a:t>прослушайте диалог/</a:t>
            </a:r>
            <a:r>
              <a:rPr lang="ru-RU" dirty="0" err="1"/>
              <a:t>полилог</a:t>
            </a:r>
            <a:r>
              <a:rPr lang="ru-RU" dirty="0"/>
              <a:t>, в середине которого один из говорящих отвлекается (например, потому что у него звонит телефон, и он просит перезвонить позже).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070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/>
              <a:t>Этап до прослушивания.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 </a:t>
            </a:r>
            <a:r>
              <a:rPr lang="ru-RU" dirty="0"/>
              <a:t>этом этапе учащимся могут быть предложены следующие задания:</a:t>
            </a:r>
          </a:p>
          <a:p>
            <a:pPr lvl="0"/>
            <a:r>
              <a:rPr lang="ru-RU" dirty="0"/>
              <a:t>постарайтесь догадаться о содержании текста по заголовку;</a:t>
            </a:r>
          </a:p>
          <a:p>
            <a:pPr lvl="0"/>
            <a:r>
              <a:rPr lang="ru-RU" dirty="0"/>
              <a:t>посмотрите на картинки и постарайтесь определить тему интервью, расскажите, что вы уже знаете об этой проблеме;</a:t>
            </a:r>
          </a:p>
          <a:p>
            <a:pPr lvl="0"/>
            <a:r>
              <a:rPr lang="ru-RU" dirty="0"/>
              <a:t>в группах обсудите вопросы, которые имеют отношение к теме </a:t>
            </a:r>
            <a:r>
              <a:rPr lang="ru-RU" dirty="0" err="1"/>
              <a:t>аудиотекста</a:t>
            </a:r>
            <a:r>
              <a:rPr lang="ru-RU" dirty="0"/>
              <a:t>;</a:t>
            </a:r>
          </a:p>
          <a:p>
            <a:pPr lvl="0"/>
            <a:r>
              <a:rPr lang="ru-RU" dirty="0"/>
              <a:t>используя некоторые реплики, взятые из диалога, постарайтесь охарактеризовать ситуацию общения (участников и отношения между ними, тему, место и т.д.) и пр.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300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33</TotalTime>
  <Words>1069</Words>
  <Application>Microsoft Office PowerPoint</Application>
  <PresentationFormat>Широкоэкранный</PresentationFormat>
  <Paragraphs>136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8" baseType="lpstr">
      <vt:lpstr>Arial</vt:lpstr>
      <vt:lpstr>Calibri</vt:lpstr>
      <vt:lpstr>Century Gothic</vt:lpstr>
      <vt:lpstr>Times New Roman</vt:lpstr>
      <vt:lpstr>Wingdings 3</vt:lpstr>
      <vt:lpstr>Легкий дым</vt:lpstr>
      <vt:lpstr>Система упражнений для обучения аудированию  </vt:lpstr>
      <vt:lpstr>Презентация PowerPoint</vt:lpstr>
      <vt:lpstr>Подготовительные упражнения. </vt:lpstr>
      <vt:lpstr>Упражнения на развитие лексических навыков аудирования: </vt:lpstr>
      <vt:lpstr>• Упражнение на развитие грамматических навыков аудирования: </vt:lpstr>
      <vt:lpstr>Упражнения на развитие оперативной памяти. </vt:lpstr>
      <vt:lpstr>Упражнения на развитие языковой догадки и вероятностного прогнозирования: </vt:lpstr>
      <vt:lpstr>Упражнения на развитие внимания: </vt:lpstr>
      <vt:lpstr>Этап до прослушивания. </vt:lpstr>
      <vt:lpstr>Этап во время прослушивания. </vt:lpstr>
      <vt:lpstr>Этап после прослушивания: </vt:lpstr>
      <vt:lpstr>Listening for the Main Idea (B1) Text 1 </vt:lpstr>
      <vt:lpstr>Text 2 </vt:lpstr>
      <vt:lpstr>3. Match the key words/phrases to the expressions connected with them which you might hear in the texts. </vt:lpstr>
      <vt:lpstr> Text 3 1. Divide the expressions given below into five groups according to their general meaning: </vt:lpstr>
      <vt:lpstr>Text 3</vt:lpstr>
      <vt:lpstr>Полезные онлайн-инструменты: </vt:lpstr>
      <vt:lpstr>Список материалов для прокачки аудирования по английскому языку: </vt:lpstr>
      <vt:lpstr>Список материалов для прокачки аудирования по английскому языку:</vt:lpstr>
      <vt:lpstr>Список материалов для прокачки аудирования по английскому языку:</vt:lpstr>
      <vt:lpstr>Список материалов для прокачки аудирования по английскому языку:</vt:lpstr>
      <vt:lpstr>Thank  you for attention!!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упражнений для обучения аудированию  </dc:title>
  <dc:creator>user</dc:creator>
  <cp:lastModifiedBy>user</cp:lastModifiedBy>
  <cp:revision>17</cp:revision>
  <dcterms:created xsi:type="dcterms:W3CDTF">2023-09-21T15:55:38Z</dcterms:created>
  <dcterms:modified xsi:type="dcterms:W3CDTF">2023-09-24T12:11:23Z</dcterms:modified>
</cp:coreProperties>
</file>