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77" r:id="rId5"/>
    <p:sldId id="275" r:id="rId6"/>
    <p:sldId id="258" r:id="rId7"/>
    <p:sldId id="259" r:id="rId8"/>
    <p:sldId id="276" r:id="rId9"/>
    <p:sldId id="270" r:id="rId10"/>
    <p:sldId id="262" r:id="rId11"/>
    <p:sldId id="263" r:id="rId12"/>
    <p:sldId id="264" r:id="rId13"/>
    <p:sldId id="268" r:id="rId14"/>
    <p:sldId id="266" r:id="rId15"/>
    <p:sldId id="267" r:id="rId16"/>
    <p:sldId id="272" r:id="rId17"/>
    <p:sldId id="274" r:id="rId18"/>
    <p:sldId id="265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ел Бондарев" initials="ПБ" lastIdx="2" clrIdx="0">
    <p:extLst>
      <p:ext uri="{19B8F6BF-5375-455C-9EA6-DF929625EA0E}">
        <p15:presenceInfo xmlns:p15="http://schemas.microsoft.com/office/powerpoint/2012/main" userId="5de9cbe824ded0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E0B0C-D39C-4C37-90A2-59913742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5A19BE-D343-4971-81DB-DF7457EB8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3E06D-4BE2-49FA-BFFC-00A1AAE0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5B69-6ED4-46F3-8E42-ECCE893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3325D3-D82D-4E1C-B1D6-069BF883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0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F47D1-27F7-47A0-B04F-5B38A8F9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747271-4350-4B4C-95F6-42D56F3D4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EBBF2-6782-43D0-915B-B33ACA82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2E5C9-60B2-4A82-81B0-AC4840BC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4533B-C99A-43F3-ACF2-F4231545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29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B2F7A2-2204-475E-BDFE-647DC1AB8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03FC84-74DF-47A7-BED7-B838F16AC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72CB3-B390-4EBB-A777-273DC77D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F0E5D6-B090-47B5-853E-E6054E32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B4042-3073-42AE-9541-3613836A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13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B52E9-E7C8-4CE0-9423-4E98D7B9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D6BFB7-895E-493D-AC52-291EA54FD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CFF5D7-BF5B-4674-B7A7-83EE8FD8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7608C-1AB2-4F26-BF40-DE4649A9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5A7BB6-64A9-4683-931E-9283F73E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2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E8FDE-C5B2-47A5-8F9B-5CFB6B9D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B0F999-3A53-4C5C-816C-165EE2481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3FBC3F-2E1B-451B-89C5-CA741B9F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75DB3-4FD9-4BEB-AB5C-C80137E6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579311-D728-4057-980D-20B052E0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6871E-1780-4624-BDA3-917466C7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A8072-FC69-4F7D-99E0-73A3E7C90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8A57C-5318-48D4-9F5E-A9220BC8E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ECBE5A-FEC2-4806-8AC0-BB55F8CB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84C6F5-3F38-4C4F-8EEE-48EB95AC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4C2EA3-8FF5-448B-B77F-18AFA3B9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2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05285-BA89-4280-AE3B-1DEB13AD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E2E7B2-2FD6-4E67-98D8-2B49011C2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1E4D07-CABD-4E24-8437-D5147BE89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6044A-7A18-46BA-89AF-7E5DFFD00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8124BC-0F45-4F60-8470-9EDBA0290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D29C96-9CB5-485B-946E-71913F86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FF31CE-5D58-4AF2-9BD1-CEE00EB5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06015C-69C7-47A3-A29A-7D30938F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3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D713D-6672-4A0F-9FF1-F92A75AE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4D91CA-EE98-49C5-B70E-E7101632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5CEEF4-C848-4FB7-8BC3-9ADE2EC2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941DCE-4F94-40B6-9517-32B22290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6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1E479A-8076-4F85-8E46-254D3630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A2D63B-03B0-49C1-9DE8-C773C7E2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D0E8F1-88B0-49DE-A1CC-940ED6FA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55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28C11-9FF1-4BB9-BC04-B2ED33BD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CBB30-C9B0-45DA-A246-0811D55A8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99F408-196D-4804-B5A5-CD7A0164E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F2854B-F78B-42CC-ACD7-429751CA8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116E6F-4CBA-41F3-928D-048C1CB1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99544-B174-4653-B2BC-1A10CE46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48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E5F16-9227-45D7-AC87-AEA40618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F41A3A-AD56-4F8A-9B78-692492B73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203B4-FC5F-4F18-BE13-B71780D21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79789-AA0D-49FC-AC30-FA2C19BC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160253-18B3-42D6-8DBF-417FEFC4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FA21D-7D02-4BFD-8C50-EF2A1A58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4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65903-428D-45E0-A5B0-C32AD81E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FE148-03C8-45EA-A436-BED7A1ADB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304C6-55F3-4578-B514-BF6B843A9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0C74F-BA89-49B8-8256-53EE64E374D8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7FD842-8E39-44A8-AECF-B94D04A1C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22A24-1D92-4C47-AE20-E775D41C2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0E3B2-711A-499D-9643-7CC1736A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6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4F9F4-EA0B-4466-AE5C-53F19343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0FC20-5096-48DA-9556-B2209E7908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МЕХАНИЧЕСКИЕ ВОЛНЫ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B75C93-0013-4FAB-B4C4-92EB12717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28219"/>
            <a:ext cx="9144000" cy="1655762"/>
          </a:xfrm>
        </p:spPr>
        <p:txBody>
          <a:bodyPr/>
          <a:lstStyle/>
          <a:p>
            <a:r>
              <a:rPr lang="ru-RU" b="1" dirty="0"/>
              <a:t>Механические волны являются одним из основных явлений природы, и изучение их свойств и закономерностей способствует более глубокому пониманию окружающего мира.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685CC-D3BD-4533-A345-0115A31982D0}"/>
              </a:ext>
            </a:extLst>
          </p:cNvPr>
          <p:cNvSpPr txBox="1"/>
          <p:nvPr/>
        </p:nvSpPr>
        <p:spPr>
          <a:xfrm>
            <a:off x="2177143" y="4632326"/>
            <a:ext cx="7837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Выполнила: Нестеренко Елена Михайловна,                        учитель физики ГБОУ «СОШ № 11 им. С.С. Виноградова»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2023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68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A1B108-7AEE-4595-A8E4-AC657AB77C11}"/>
              </a:ext>
            </a:extLst>
          </p:cNvPr>
          <p:cNvSpPr txBox="1">
            <a:spLocks/>
          </p:cNvSpPr>
          <p:nvPr/>
        </p:nvSpPr>
        <p:spPr>
          <a:xfrm>
            <a:off x="838200" y="182262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Примеры продольных волн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B19F12-03A2-4F10-9811-518057D5E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3" y="694037"/>
            <a:ext cx="2660822" cy="31060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D70F35-811F-4940-BFE1-990AC2120765}"/>
              </a:ext>
            </a:extLst>
          </p:cNvPr>
          <p:cNvSpPr txBox="1"/>
          <p:nvPr/>
        </p:nvSpPr>
        <p:spPr>
          <a:xfrm>
            <a:off x="3057557" y="1835839"/>
            <a:ext cx="84875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Упругие волны: упругие волны – это волны, которые распространяются в твердых телах, таких как сталь или резина. </a:t>
            </a:r>
          </a:p>
          <a:p>
            <a:r>
              <a:rPr lang="ru-RU" sz="2000" dirty="0"/>
              <a:t>Когда мы создаем удар или вибрацию в твердом теле, упругие волны распространяются через тело в виде сжатий и растяжений частиц вдоль направления распространения волны.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784AD2-3C3C-4F61-B34D-7DD1BFB77A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90" y="3310536"/>
            <a:ext cx="2637183" cy="26371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0E56C6-F6C1-4184-839B-C62000F26D39}"/>
              </a:ext>
            </a:extLst>
          </p:cNvPr>
          <p:cNvSpPr txBox="1"/>
          <p:nvPr/>
        </p:nvSpPr>
        <p:spPr>
          <a:xfrm>
            <a:off x="739346" y="4224778"/>
            <a:ext cx="84875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Звуковые волны: звуковые волны – это классический пример продольных волн. </a:t>
            </a:r>
          </a:p>
          <a:p>
            <a:r>
              <a:rPr lang="ru-RU" sz="2000" dirty="0"/>
              <a:t>Когда мы говорим или слышим звук, звуковые волны распространяются через среду (например, воздух) в виде сжатий и растяжений частиц вдоль направления распространения волны.</a:t>
            </a:r>
          </a:p>
        </p:txBody>
      </p:sp>
    </p:spTree>
    <p:extLst>
      <p:ext uri="{BB962C8B-B14F-4D97-AF65-F5344CB8AC3E}">
        <p14:creationId xmlns:p14="http://schemas.microsoft.com/office/powerpoint/2010/main" val="35535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11CD2-F83C-420D-908F-B598A6238FB0}"/>
              </a:ext>
            </a:extLst>
          </p:cNvPr>
          <p:cNvSpPr txBox="1">
            <a:spLocks/>
          </p:cNvSpPr>
          <p:nvPr/>
        </p:nvSpPr>
        <p:spPr>
          <a:xfrm>
            <a:off x="838200" y="148283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Примеры поперечных волн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14DB0-7AA5-40A5-8461-DDF8F23AE301}"/>
              </a:ext>
            </a:extLst>
          </p:cNvPr>
          <p:cNvSpPr txBox="1"/>
          <p:nvPr/>
        </p:nvSpPr>
        <p:spPr>
          <a:xfrm>
            <a:off x="630195" y="1691439"/>
            <a:ext cx="8788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Световые волны: световые волны – это электромагнитные волны, которые распространяются в вакууме или через прозрачные среды, такие как воздух или стекло. В световых волнах колебания электрического и магнитного поля происходят перпендикулярно направлению распространения волны.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B1F53F-C51F-4A2C-BA86-CF1D37ED97FA}"/>
              </a:ext>
            </a:extLst>
          </p:cNvPr>
          <p:cNvSpPr txBox="1"/>
          <p:nvPr/>
        </p:nvSpPr>
        <p:spPr>
          <a:xfrm>
            <a:off x="4339595" y="4246618"/>
            <a:ext cx="7661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Волны на поверхности воды: когда мы создаем волну на поверхности воды, волна распространяется вдоль поверхности воды, а колебания частиц воды происходят перпендикулярно направлению распространения волны.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D79A79-E972-4274-88D3-FAB91F47B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8" y="3216716"/>
            <a:ext cx="4215801" cy="28298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C8261F-8D98-4658-95A3-B982CC7A5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19" y="148283"/>
            <a:ext cx="3896497" cy="38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069D23C-A938-49EC-8473-14F33CE1DFAE}"/>
              </a:ext>
            </a:extLst>
          </p:cNvPr>
          <p:cNvSpPr txBox="1">
            <a:spLocks/>
          </p:cNvSpPr>
          <p:nvPr/>
        </p:nvSpPr>
        <p:spPr>
          <a:xfrm>
            <a:off x="838200" y="148283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Характеристика механических волн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EA29C-BEA6-4CCD-82E2-3503AE61DA3A}"/>
              </a:ext>
            </a:extLst>
          </p:cNvPr>
          <p:cNvSpPr txBox="1"/>
          <p:nvPr/>
        </p:nvSpPr>
        <p:spPr>
          <a:xfrm>
            <a:off x="1989438" y="807398"/>
            <a:ext cx="8213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Волны разные: одни распространяются быстро, другие медленно, характер движения частиц разный – как это все сравнивать?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78B9F-2C15-49DE-BB03-56B0D9418B16}"/>
              </a:ext>
            </a:extLst>
          </p:cNvPr>
          <p:cNvSpPr txBox="1"/>
          <p:nvPr/>
        </p:nvSpPr>
        <p:spPr>
          <a:xfrm>
            <a:off x="6816964" y="1657664"/>
            <a:ext cx="5302269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Амплитуда колебаний </a:t>
            </a:r>
            <a:r>
              <a:rPr lang="ru-RU" sz="2000" dirty="0"/>
              <a:t>– это максимальное смещение колеблющейся точки от равновесного положения. </a:t>
            </a:r>
          </a:p>
          <a:p>
            <a:r>
              <a:rPr lang="ru-RU" sz="2000" dirty="0"/>
              <a:t>То есть, если мы дергаем веревку на 10 см вверх и на 10 см вниз, будут распространяться колебания с амплитудой 10 см. Обозначается A, измеряется в метрах (м).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5DB810-3A11-4003-82A0-EE33103E8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091"/>
            <a:ext cx="6576064" cy="261501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769879B-A296-4D14-914C-5F16AF51030D}"/>
              </a:ext>
            </a:extLst>
          </p:cNvPr>
          <p:cNvSpPr/>
          <p:nvPr/>
        </p:nvSpPr>
        <p:spPr>
          <a:xfrm>
            <a:off x="4020381" y="2147520"/>
            <a:ext cx="1275262" cy="2374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Амплитуда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24487D-18B5-477B-A657-570DDE43F5FF}"/>
              </a:ext>
            </a:extLst>
          </p:cNvPr>
          <p:cNvSpPr/>
          <p:nvPr/>
        </p:nvSpPr>
        <p:spPr>
          <a:xfrm>
            <a:off x="1382240" y="3714770"/>
            <a:ext cx="1504091" cy="2836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Длина волны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48DC05-F6E4-4B20-AF86-51CBEA679DEB}"/>
              </a:ext>
            </a:extLst>
          </p:cNvPr>
          <p:cNvSpPr txBox="1"/>
          <p:nvPr/>
        </p:nvSpPr>
        <p:spPr>
          <a:xfrm>
            <a:off x="72767" y="4103805"/>
            <a:ext cx="1167341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Длина волны </a:t>
            </a:r>
            <a:r>
              <a:rPr lang="ru-RU" sz="2000" dirty="0"/>
              <a:t>— это расстояние между двумя ближайшими точками, которые колеблются в одинаковых фазах. Обозначается λ, измеряется в метрах(м). </a:t>
            </a:r>
          </a:p>
          <a:p>
            <a:r>
              <a:rPr lang="ru-RU" sz="2000" b="1" dirty="0"/>
              <a:t>Период</a:t>
            </a:r>
            <a:r>
              <a:rPr lang="ru-RU" sz="2000" dirty="0"/>
              <a:t> — это время, за которое совершается одно полное колебание. Обозначается T, измеряется в секундах (с). </a:t>
            </a:r>
          </a:p>
          <a:p>
            <a:r>
              <a:rPr lang="ru-RU" sz="2000" b="1" dirty="0"/>
              <a:t>Частота</a:t>
            </a:r>
            <a:r>
              <a:rPr lang="ru-RU" sz="2000" dirty="0"/>
              <a:t> — это количество полных колебаний за единицу времени. Обозначается v, измеряется в герцах (Гц). </a:t>
            </a:r>
          </a:p>
          <a:p>
            <a:r>
              <a:rPr lang="ru-RU" sz="2000" b="1" dirty="0"/>
              <a:t>Скорость</a:t>
            </a:r>
            <a:r>
              <a:rPr lang="ru-RU" sz="2000" dirty="0"/>
              <a:t> — это скорость, с которой распространяется волна. Обозначается V, измеряется в метрах, деленных на секунду (м/с).</a:t>
            </a:r>
            <a:br>
              <a:rPr lang="ru-RU" sz="20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0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F5892C-938F-42CE-B801-40C3EF416CD4}"/>
              </a:ext>
            </a:extLst>
          </p:cNvPr>
          <p:cNvSpPr txBox="1"/>
          <p:nvPr/>
        </p:nvSpPr>
        <p:spPr>
          <a:xfrm>
            <a:off x="2101143" y="5121526"/>
            <a:ext cx="100574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Теперь для того, чтобы что-то произошло, волна не обязательно должна попасть на новый носитель. Если внутри текущей среды поместить препятствие, например, в виде стены с одним прямоугольным проходом, то может возникнуть явление дифракции.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E689D0-004F-4513-9AB6-7072257C1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5" t="29190" r="65203" b="27027"/>
          <a:stretch/>
        </p:blipFill>
        <p:spPr>
          <a:xfrm>
            <a:off x="574235" y="1009332"/>
            <a:ext cx="1560358" cy="1575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3EFE89-9FCF-464E-B988-6DE6F3DB8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1" t="26667" r="34055" b="19279"/>
          <a:stretch/>
        </p:blipFill>
        <p:spPr>
          <a:xfrm>
            <a:off x="574235" y="2905381"/>
            <a:ext cx="1560358" cy="15754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D032E1-3FC2-49BE-ADE4-CEB551757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47" t="28559" r="7364" b="20991"/>
          <a:stretch/>
        </p:blipFill>
        <p:spPr>
          <a:xfrm>
            <a:off x="574235" y="4801430"/>
            <a:ext cx="1560358" cy="1563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11D3E-1490-48E0-861C-754AD4685BC4}"/>
              </a:ext>
            </a:extLst>
          </p:cNvPr>
          <p:cNvSpPr txBox="1"/>
          <p:nvPr/>
        </p:nvSpPr>
        <p:spPr>
          <a:xfrm>
            <a:off x="1813318" y="948577"/>
            <a:ext cx="321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925EA-CF7C-4CEB-B38A-38F3981395DD}"/>
              </a:ext>
            </a:extLst>
          </p:cNvPr>
          <p:cNvSpPr txBox="1"/>
          <p:nvPr/>
        </p:nvSpPr>
        <p:spPr>
          <a:xfrm>
            <a:off x="1813317" y="2849339"/>
            <a:ext cx="321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97E11-138E-40DE-A0E6-64A82598BC21}"/>
              </a:ext>
            </a:extLst>
          </p:cNvPr>
          <p:cNvSpPr txBox="1"/>
          <p:nvPr/>
        </p:nvSpPr>
        <p:spPr>
          <a:xfrm>
            <a:off x="1813318" y="4745388"/>
            <a:ext cx="321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2FC06-3BAA-431A-BFCF-68486D40B159}"/>
              </a:ext>
            </a:extLst>
          </p:cNvPr>
          <p:cNvSpPr txBox="1"/>
          <p:nvPr/>
        </p:nvSpPr>
        <p:spPr>
          <a:xfrm>
            <a:off x="2101143" y="1341390"/>
            <a:ext cx="10124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Происходит отражение. Часть входящей волны отражается на границе раздела двух сред. Эта отраженная часть распространяется дальше в исходной среде. Отраженная волна имеет ту же длину волны, что и входящая.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5B183-3F6B-40A8-AD68-1B4ED2E4595D}"/>
              </a:ext>
            </a:extLst>
          </p:cNvPr>
          <p:cNvSpPr txBox="1"/>
          <p:nvPr/>
        </p:nvSpPr>
        <p:spPr>
          <a:xfrm>
            <a:off x="2134591" y="2954459"/>
            <a:ext cx="100574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Происходит преломление. Часть входящей волны преломляется на границе раздела. Эта преломленная часть распространяется в новой среде с другой длиной волны. </a:t>
            </a:r>
          </a:p>
          <a:p>
            <a:r>
              <a:rPr lang="ru-RU" sz="2000" dirty="0"/>
              <a:t>Например, когда свет от солнца попадает на поверхность воды, среда меняется с воздуха на воду. Это приводит к тому, что часть света отражается, а часть преломляется. Это также является причиной того, что вы можете увидеть солнце, например, в луже воды.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95AD6-617F-4190-8C61-FBE644CD6343}"/>
              </a:ext>
            </a:extLst>
          </p:cNvPr>
          <p:cNvSpPr txBox="1"/>
          <p:nvPr/>
        </p:nvSpPr>
        <p:spPr>
          <a:xfrm>
            <a:off x="574235" y="381638"/>
            <a:ext cx="10843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Если волна попадает в другую среду, могут произойти следующие явления:</a:t>
            </a:r>
          </a:p>
        </p:txBody>
      </p:sp>
    </p:spTree>
    <p:extLst>
      <p:ext uri="{BB962C8B-B14F-4D97-AF65-F5344CB8AC3E}">
        <p14:creationId xmlns:p14="http://schemas.microsoft.com/office/powerpoint/2010/main" val="33108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A733-868D-4C40-8C97-19FB883A0894}"/>
              </a:ext>
            </a:extLst>
          </p:cNvPr>
          <p:cNvSpPr txBox="1">
            <a:spLocks/>
          </p:cNvSpPr>
          <p:nvPr/>
        </p:nvSpPr>
        <p:spPr>
          <a:xfrm>
            <a:off x="838200" y="148283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Применение механических волн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651AC-94B9-4936-831B-8AE899EE2AD1}"/>
              </a:ext>
            </a:extLst>
          </p:cNvPr>
          <p:cNvSpPr txBox="1"/>
          <p:nvPr/>
        </p:nvSpPr>
        <p:spPr>
          <a:xfrm>
            <a:off x="619898" y="2894398"/>
            <a:ext cx="9053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Сейсмология</a:t>
            </a:r>
            <a:r>
              <a:rPr lang="ru-RU" sz="2000" dirty="0"/>
              <a:t>: землетрясения порождают продольные волны, называемые сейсмическими волнами. Изучение этих волн позволяет сейсмологам измерять и анализировать землетрясения, что помогает в предсказании и понимании геологических процессов.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C3AE2A-7062-4327-8392-5490C772B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46" y="628442"/>
            <a:ext cx="2088291" cy="20882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7533-DB69-4FE4-A5D2-75CBAB2C8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3" y="4334575"/>
            <a:ext cx="2129018" cy="2363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785AB8-8B30-4D4A-A7EC-74000B108EC3}"/>
              </a:ext>
            </a:extLst>
          </p:cNvPr>
          <p:cNvSpPr txBox="1"/>
          <p:nvPr/>
        </p:nvSpPr>
        <p:spPr>
          <a:xfrm>
            <a:off x="1400432" y="1523406"/>
            <a:ext cx="10081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Акустика: </a:t>
            </a:r>
            <a:r>
              <a:rPr lang="ru-RU" sz="2000" dirty="0"/>
              <a:t>звуковые волны используются в акустике для создания и воспроизведения звука. Они передаются через воздух или другие среды и позволяют нам слышать музыку, речь и другие звуки.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A43EBB-2EB7-4578-938F-D4435CA11D67}"/>
              </a:ext>
            </a:extLst>
          </p:cNvPr>
          <p:cNvSpPr txBox="1"/>
          <p:nvPr/>
        </p:nvSpPr>
        <p:spPr>
          <a:xfrm>
            <a:off x="2522606" y="4856109"/>
            <a:ext cx="9053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Медицина: </a:t>
            </a:r>
            <a:r>
              <a:rPr lang="ru-RU" sz="2000" dirty="0"/>
              <a:t>звуковые волны применяются в медицине для диагностики и лечения. Например, ультразвуковые волны используются для создания изображений внутренних органов и тканей, а также для лечения различных заболеваний.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99AAD-2713-46EC-AD2F-737D6165259B}"/>
              </a:ext>
            </a:extLst>
          </p:cNvPr>
          <p:cNvSpPr txBox="1"/>
          <p:nvPr/>
        </p:nvSpPr>
        <p:spPr>
          <a:xfrm>
            <a:off x="3048000" y="71785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Продольные волны, такие как звуковые волны, имеют широкое применение в нашей повседневной жизни: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2B3274-B3BA-47B0-AB1E-0D6AA6455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05" y="2696179"/>
            <a:ext cx="2467232" cy="1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8BCF61-E48C-4AB4-8299-9791937CD7A7}"/>
              </a:ext>
            </a:extLst>
          </p:cNvPr>
          <p:cNvSpPr txBox="1"/>
          <p:nvPr/>
        </p:nvSpPr>
        <p:spPr>
          <a:xfrm>
            <a:off x="2801206" y="4462345"/>
            <a:ext cx="87198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Музыкальные инструменты: </a:t>
            </a:r>
            <a:r>
              <a:rPr lang="ru-RU" sz="2000" dirty="0"/>
              <a:t>некоторые музыкальные инструменты, такие как гитара или скрипка, создают звуковые волны, которые являются поперечными. Колебания струн или мембраны инструмента вызывают поперечные волны, которые создают звук.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008F3-17F2-42A9-92CC-60A760CDCF3C}"/>
              </a:ext>
            </a:extLst>
          </p:cNvPr>
          <p:cNvSpPr txBox="1"/>
          <p:nvPr/>
        </p:nvSpPr>
        <p:spPr>
          <a:xfrm>
            <a:off x="3048000" y="11401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Поперечные волны также имеют множество применений в различных областях: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0BCBAE-ACAC-4441-A13B-50F6C1F2D3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9" y="548485"/>
            <a:ext cx="1656487" cy="2152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A2016-6AA9-48D1-A1CF-F45764578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07" y="2160268"/>
            <a:ext cx="3201772" cy="2401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32EF8F-EEAE-4CFB-8085-3AF1B264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" y="4026873"/>
            <a:ext cx="2781300" cy="2085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09CA06-5630-41F7-BB9D-83C74891DE85}"/>
              </a:ext>
            </a:extLst>
          </p:cNvPr>
          <p:cNvSpPr txBox="1"/>
          <p:nvPr/>
        </p:nvSpPr>
        <p:spPr>
          <a:xfrm>
            <a:off x="2326501" y="1163015"/>
            <a:ext cx="8638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Оптика: </a:t>
            </a:r>
            <a:r>
              <a:rPr lang="ru-RU" sz="2000" dirty="0"/>
              <a:t>световые волны являются поперечными волнами и используются в оптике для создания и передачи изображений. Они позволяют нам видеть и воспринимать окружающий мир.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E234A-07C8-4DD6-ACF8-7849BBDDADE1}"/>
              </a:ext>
            </a:extLst>
          </p:cNvPr>
          <p:cNvSpPr txBox="1"/>
          <p:nvPr/>
        </p:nvSpPr>
        <p:spPr>
          <a:xfrm>
            <a:off x="1556951" y="2536184"/>
            <a:ext cx="8095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Телекоммуникации: </a:t>
            </a:r>
            <a:r>
              <a:rPr lang="ru-RU" sz="2000" dirty="0"/>
              <a:t>электромагнитные волны, такие как радиоволны и микроволны, являются поперечными волнами и используются для передачи информации в радио- и телевизионных системах, а также в сотовой связи.</a:t>
            </a:r>
          </a:p>
        </p:txBody>
      </p:sp>
    </p:spTree>
    <p:extLst>
      <p:ext uri="{BB962C8B-B14F-4D97-AF65-F5344CB8AC3E}">
        <p14:creationId xmlns:p14="http://schemas.microsoft.com/office/powerpoint/2010/main" val="22035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8C6BDD-E5FE-4D3A-A2B0-20C6705AE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9" t="27681"/>
          <a:stretch/>
        </p:blipFill>
        <p:spPr>
          <a:xfrm>
            <a:off x="0" y="0"/>
            <a:ext cx="7443196" cy="4959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08EAA-95C4-41D4-AC53-5EB2E6ED0BB7}"/>
              </a:ext>
            </a:extLst>
          </p:cNvPr>
          <p:cNvSpPr txBox="1"/>
          <p:nvPr/>
        </p:nvSpPr>
        <p:spPr>
          <a:xfrm>
            <a:off x="927787" y="2554278"/>
            <a:ext cx="106020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Заполните пустые ячейки таблицы , используя следующие факты о механических волнах:</a:t>
            </a:r>
          </a:p>
          <a:p>
            <a:endParaRPr lang="ru-RU" sz="2000" dirty="0"/>
          </a:p>
          <a:p>
            <a:r>
              <a:rPr lang="ru-RU" sz="2000" dirty="0"/>
              <a:t>1. используются в оптике для создания и передачи изображений;</a:t>
            </a:r>
          </a:p>
          <a:p>
            <a:r>
              <a:rPr lang="ru-RU" sz="2000" dirty="0"/>
              <a:t>2. используются в медицине для создания изображений внутренних органов и тканей;</a:t>
            </a:r>
          </a:p>
          <a:p>
            <a:r>
              <a:rPr lang="ru-RU" sz="2000" dirty="0"/>
              <a:t>3. волны возникают в твёрдой среде;</a:t>
            </a:r>
          </a:p>
          <a:p>
            <a:r>
              <a:rPr lang="ru-RU" sz="2000" dirty="0"/>
              <a:t>4. волны, в которых частицы среды колеблются перпендикулярно направления распространения волны;</a:t>
            </a:r>
          </a:p>
          <a:p>
            <a:r>
              <a:rPr lang="ru-RU" sz="2000" dirty="0"/>
              <a:t>5. распространяются через среду когда мы говорим или слышим звук;</a:t>
            </a:r>
          </a:p>
          <a:p>
            <a:r>
              <a:rPr lang="ru-RU" sz="2000" dirty="0"/>
              <a:t>6. волны, в которых частицы среды колеблются вдоль направления распространения волны;</a:t>
            </a:r>
          </a:p>
          <a:p>
            <a:r>
              <a:rPr lang="ru-RU" sz="2000" dirty="0"/>
              <a:t>7. используются в радио- и телевизионных системах, а также в сотовой связи; </a:t>
            </a:r>
          </a:p>
          <a:p>
            <a:r>
              <a:rPr lang="ru-RU" sz="2000" dirty="0"/>
              <a:t>8. обладают такой характеристикой, как длина волны.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286ACAB-9FDC-410F-9427-3CC5DEE850CF}"/>
              </a:ext>
            </a:extLst>
          </p:cNvPr>
          <p:cNvSpPr txBox="1">
            <a:spLocks/>
          </p:cNvSpPr>
          <p:nvPr/>
        </p:nvSpPr>
        <p:spPr>
          <a:xfrm>
            <a:off x="790833" y="187866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Задание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F916EC25-CB8F-4D11-AF5D-895C2B23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78323"/>
              </p:ext>
            </p:extLst>
          </p:nvPr>
        </p:nvGraphicFramePr>
        <p:xfrm>
          <a:off x="927787" y="1260393"/>
          <a:ext cx="10241692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2629">
                  <a:extLst>
                    <a:ext uri="{9D8B030D-6E8A-4147-A177-3AD203B41FA5}">
                      <a16:colId xmlns:a16="http://schemas.microsoft.com/office/drawing/2014/main" val="3863925566"/>
                    </a:ext>
                  </a:extLst>
                </a:gridCol>
                <a:gridCol w="2563021">
                  <a:extLst>
                    <a:ext uri="{9D8B030D-6E8A-4147-A177-3AD203B41FA5}">
                      <a16:colId xmlns:a16="http://schemas.microsoft.com/office/drawing/2014/main" val="2990493109"/>
                    </a:ext>
                  </a:extLst>
                </a:gridCol>
                <a:gridCol w="2563021">
                  <a:extLst>
                    <a:ext uri="{9D8B030D-6E8A-4147-A177-3AD203B41FA5}">
                      <a16:colId xmlns:a16="http://schemas.microsoft.com/office/drawing/2014/main" val="41073160"/>
                    </a:ext>
                  </a:extLst>
                </a:gridCol>
                <a:gridCol w="2563021">
                  <a:extLst>
                    <a:ext uri="{9D8B030D-6E8A-4147-A177-3AD203B41FA5}">
                      <a16:colId xmlns:a16="http://schemas.microsoft.com/office/drawing/2014/main" val="956618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ysClr val="windowText" lastClr="000000"/>
                          </a:solidFill>
                        </a:rPr>
                        <a:t>Вид механических волн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Продольные волны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ysClr val="windowText" lastClr="000000"/>
                          </a:solidFill>
                        </a:rPr>
                        <a:t>Поперечные волны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ysClr val="windowText" lastClr="000000"/>
                          </a:solidFill>
                        </a:rPr>
                        <a:t>И продольные, и поперечные волны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74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0" dirty="0">
                          <a:solidFill>
                            <a:sysClr val="windowText" lastClr="000000"/>
                          </a:solidFill>
                        </a:rPr>
                        <a:t>Факты</a:t>
                      </a:r>
                      <a:r>
                        <a:rPr lang="ru-RU" sz="20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64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4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2DD2ADF-5FE6-40EC-AD71-E4FA5EB68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3" r="23080" b="35728"/>
          <a:stretch/>
        </p:blipFill>
        <p:spPr>
          <a:xfrm>
            <a:off x="2117035" y="0"/>
            <a:ext cx="10074965" cy="6858000"/>
          </a:xfrm>
          <a:prstGeom prst="rect">
            <a:avLst/>
          </a:prstGeom>
        </p:spPr>
      </p:pic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ED64EB66-DF14-4D23-A867-045C91B3B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180227"/>
              </p:ext>
            </p:extLst>
          </p:nvPr>
        </p:nvGraphicFramePr>
        <p:xfrm>
          <a:off x="970397" y="1367483"/>
          <a:ext cx="10251206" cy="19096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5000">
                  <a:extLst>
                    <a:ext uri="{9D8B030D-6E8A-4147-A177-3AD203B41FA5}">
                      <a16:colId xmlns:a16="http://schemas.microsoft.com/office/drawing/2014/main" val="3863925566"/>
                    </a:ext>
                  </a:extLst>
                </a:gridCol>
                <a:gridCol w="2565402">
                  <a:extLst>
                    <a:ext uri="{9D8B030D-6E8A-4147-A177-3AD203B41FA5}">
                      <a16:colId xmlns:a16="http://schemas.microsoft.com/office/drawing/2014/main" val="2990493109"/>
                    </a:ext>
                  </a:extLst>
                </a:gridCol>
                <a:gridCol w="2565402">
                  <a:extLst>
                    <a:ext uri="{9D8B030D-6E8A-4147-A177-3AD203B41FA5}">
                      <a16:colId xmlns:a16="http://schemas.microsoft.com/office/drawing/2014/main" val="41073160"/>
                    </a:ext>
                  </a:extLst>
                </a:gridCol>
                <a:gridCol w="2565402">
                  <a:extLst>
                    <a:ext uri="{9D8B030D-6E8A-4147-A177-3AD203B41FA5}">
                      <a16:colId xmlns:a16="http://schemas.microsoft.com/office/drawing/2014/main" val="956618618"/>
                    </a:ext>
                  </a:extLst>
                </a:gridCol>
              </a:tblGrid>
              <a:tr h="93100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</a:rPr>
                        <a:t>Вид механических волн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Продольные волны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</a:rPr>
                        <a:t>Поперечные волны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</a:rPr>
                        <a:t>И продольные, и поперечные волны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748030"/>
                  </a:ext>
                </a:extLst>
              </a:tr>
              <a:tr h="978649">
                <a:tc>
                  <a:txBody>
                    <a:bodyPr/>
                    <a:lstStyle/>
                    <a:p>
                      <a:r>
                        <a:rPr lang="ru-RU" sz="2000" b="1" i="0" dirty="0">
                          <a:latin typeface="+mn-lt"/>
                        </a:rPr>
                        <a:t>Факты</a:t>
                      </a:r>
                      <a:r>
                        <a:rPr lang="ru-RU" sz="200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</a:rPr>
                        <a:t>2, 5, 6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</a:rPr>
                        <a:t>1, 4, 7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</a:rPr>
                        <a:t>3, 8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41221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0EBCD8A-3225-4D84-A34F-D71A5A3A2D94}"/>
              </a:ext>
            </a:extLst>
          </p:cNvPr>
          <p:cNvSpPr txBox="1">
            <a:spLocks/>
          </p:cNvSpPr>
          <p:nvPr/>
        </p:nvSpPr>
        <p:spPr>
          <a:xfrm>
            <a:off x="838200" y="247137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Ответы на задание:</a:t>
            </a:r>
          </a:p>
        </p:txBody>
      </p:sp>
    </p:spTree>
    <p:extLst>
      <p:ext uri="{BB962C8B-B14F-4D97-AF65-F5344CB8AC3E}">
        <p14:creationId xmlns:p14="http://schemas.microsoft.com/office/powerpoint/2010/main" val="38805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134B8F-FCD7-46CA-A968-766F0A295291}"/>
              </a:ext>
            </a:extLst>
          </p:cNvPr>
          <p:cNvSpPr txBox="1"/>
          <p:nvPr/>
        </p:nvSpPr>
        <p:spPr>
          <a:xfrm>
            <a:off x="649896" y="1074509"/>
            <a:ext cx="60960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Все параметры волны связаны между собой и выражаются через следующие уравнения:</a:t>
            </a:r>
            <a:endParaRPr lang="en-US" sz="2000" dirty="0"/>
          </a:p>
          <a:p>
            <a:r>
              <a:rPr lang="ru-RU" sz="2000" b="1" dirty="0"/>
              <a:t>Период:</a:t>
            </a:r>
            <a:endParaRPr lang="en-US" sz="2000" b="1" dirty="0"/>
          </a:p>
          <a:p>
            <a:r>
              <a:rPr lang="ru-RU" sz="2000" dirty="0"/>
              <a:t>T=t/N  или T=1/v, </a:t>
            </a:r>
            <a:endParaRPr lang="en-US" sz="2000" dirty="0"/>
          </a:p>
          <a:p>
            <a:r>
              <a:rPr lang="ru-RU" sz="2000" dirty="0"/>
              <a:t>Где</a:t>
            </a:r>
            <a:endParaRPr lang="en-US" sz="2000" dirty="0"/>
          </a:p>
          <a:p>
            <a:r>
              <a:rPr lang="ru-RU" sz="2000" dirty="0"/>
              <a:t>t — время распространения,</a:t>
            </a:r>
            <a:endParaRPr lang="en-US" sz="2000" dirty="0"/>
          </a:p>
          <a:p>
            <a:r>
              <a:rPr lang="ru-RU" sz="2000" dirty="0"/>
              <a:t>N — количество колебаний,</a:t>
            </a:r>
            <a:endParaRPr lang="en-US" sz="2000" dirty="0"/>
          </a:p>
          <a:p>
            <a:r>
              <a:rPr lang="ru-RU" sz="2000" dirty="0"/>
              <a:t>T — период,</a:t>
            </a:r>
            <a:endParaRPr lang="en-US" sz="2000" dirty="0"/>
          </a:p>
          <a:p>
            <a:r>
              <a:rPr lang="ru-RU" sz="2000" dirty="0"/>
              <a:t>v — частота.</a:t>
            </a:r>
            <a:endParaRPr lang="en-US" sz="2000" dirty="0"/>
          </a:p>
          <a:p>
            <a:r>
              <a:rPr lang="ru-RU" sz="2000" b="1" dirty="0"/>
              <a:t>Частота:</a:t>
            </a:r>
            <a:endParaRPr lang="en-US" sz="2000" b="1" dirty="0"/>
          </a:p>
          <a:p>
            <a:r>
              <a:rPr lang="ru-RU" sz="2000" dirty="0"/>
              <a:t>v=N/t или v=1/T</a:t>
            </a:r>
            <a:endParaRPr lang="en-US" sz="2000" dirty="0"/>
          </a:p>
          <a:p>
            <a:r>
              <a:rPr lang="ru-RU" sz="2000" b="1" dirty="0"/>
              <a:t>Скорость:</a:t>
            </a:r>
            <a:endParaRPr lang="en-US" sz="2000" b="1" dirty="0"/>
          </a:p>
          <a:p>
            <a:r>
              <a:rPr lang="ru-RU" sz="2000" dirty="0"/>
              <a:t>V=λ/T или V=</a:t>
            </a:r>
            <a:r>
              <a:rPr lang="ru-RU" sz="2000" dirty="0" err="1"/>
              <a:t>λv</a:t>
            </a:r>
            <a:r>
              <a:rPr lang="ru-RU" sz="2000" dirty="0"/>
              <a:t>, где</a:t>
            </a:r>
            <a:endParaRPr lang="en-US" sz="2000" dirty="0"/>
          </a:p>
          <a:p>
            <a:r>
              <a:rPr lang="ru-RU" sz="2000" dirty="0"/>
              <a:t>λ — длина волны, </a:t>
            </a:r>
            <a:endParaRPr lang="en-US" sz="2000" dirty="0"/>
          </a:p>
          <a:p>
            <a:r>
              <a:rPr lang="ru-RU" sz="2000" dirty="0"/>
              <a:t>V — скорость волны.</a:t>
            </a:r>
            <a:endParaRPr lang="en-US" sz="2000" dirty="0"/>
          </a:p>
          <a:p>
            <a:r>
              <a:rPr lang="ru-RU" sz="2000" b="1" dirty="0"/>
              <a:t>Длина волны:</a:t>
            </a:r>
            <a:endParaRPr lang="en-US" sz="2000" b="1" dirty="0"/>
          </a:p>
          <a:p>
            <a:r>
              <a:rPr lang="ru-RU" sz="2000" dirty="0"/>
              <a:t>λ=VT или λ=V/v.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74A0F-7EE4-48C1-9441-A570FC06245E}"/>
              </a:ext>
            </a:extLst>
          </p:cNvPr>
          <p:cNvSpPr txBox="1"/>
          <p:nvPr/>
        </p:nvSpPr>
        <p:spPr>
          <a:xfrm>
            <a:off x="6096000" y="1072693"/>
            <a:ext cx="59055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Примеры решения задач:</a:t>
            </a:r>
          </a:p>
          <a:p>
            <a:r>
              <a:rPr lang="ru-RU" sz="2000" dirty="0"/>
              <a:t>  </a:t>
            </a:r>
          </a:p>
          <a:p>
            <a:r>
              <a:rPr lang="ru-RU" sz="2000" b="1" dirty="0"/>
              <a:t>Пример 1</a:t>
            </a:r>
          </a:p>
          <a:p>
            <a:r>
              <a:rPr lang="ru-RU" sz="2000" dirty="0"/>
              <a:t>Какова скорость звуковых волн в среде, если при частоте 400 Гц длина волны λ=4 м?</a:t>
            </a:r>
            <a:endParaRPr lang="en-US" sz="2000" dirty="0"/>
          </a:p>
          <a:p>
            <a:r>
              <a:rPr lang="ru-RU" sz="2000" dirty="0"/>
              <a:t>Решение: </a:t>
            </a:r>
            <a:r>
              <a:rPr lang="en-US" sz="2000" dirty="0"/>
              <a:t>V = </a:t>
            </a:r>
            <a:r>
              <a:rPr lang="ru-RU" sz="2000" dirty="0"/>
              <a:t>λ</a:t>
            </a:r>
            <a:r>
              <a:rPr lang="en-US" sz="2000" dirty="0"/>
              <a:t>v = 4*400 = 1600 </a:t>
            </a:r>
            <a:r>
              <a:rPr lang="ru-RU" sz="2000" dirty="0"/>
              <a:t>м/с.</a:t>
            </a:r>
          </a:p>
          <a:p>
            <a:r>
              <a:rPr lang="ru-RU" sz="2000" dirty="0"/>
              <a:t>Ответ: 1600 м/с.</a:t>
            </a:r>
          </a:p>
          <a:p>
            <a:endParaRPr lang="ru-RU" sz="2000" dirty="0"/>
          </a:p>
          <a:p>
            <a:r>
              <a:rPr lang="ru-RU" sz="2000" b="1" dirty="0"/>
              <a:t>Пример 2</a:t>
            </a:r>
          </a:p>
          <a:p>
            <a:r>
              <a:rPr lang="ru-RU" sz="2000" dirty="0"/>
              <a:t>Какова длина звуковой волны ноты ля, если частота колебаний равна 440 Гц, а скорость звука в воздухе 340 м/с?</a:t>
            </a:r>
          </a:p>
          <a:p>
            <a:r>
              <a:rPr lang="ru-RU" sz="2000" dirty="0"/>
              <a:t>Решение: λ</a:t>
            </a:r>
            <a:r>
              <a:rPr lang="en-US" sz="2000" dirty="0"/>
              <a:t> </a:t>
            </a:r>
            <a:r>
              <a:rPr lang="ru-RU" sz="2000" dirty="0"/>
              <a:t>=</a:t>
            </a:r>
            <a:r>
              <a:rPr lang="en-US" sz="2000" dirty="0"/>
              <a:t> V/v = 340/440 = 0,8 </a:t>
            </a:r>
            <a:r>
              <a:rPr lang="ru-RU" sz="2000" dirty="0"/>
              <a:t>м</a:t>
            </a:r>
            <a:r>
              <a:rPr lang="en-US" sz="2000" dirty="0"/>
              <a:t>.</a:t>
            </a:r>
            <a:endParaRPr lang="ru-RU" sz="2000" dirty="0"/>
          </a:p>
          <a:p>
            <a:r>
              <a:rPr lang="ru-RU" sz="2000" dirty="0"/>
              <a:t>Ответ: 0,8 м.</a:t>
            </a:r>
          </a:p>
          <a:p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F1EC15C-20AC-45B8-964C-5622548EFFC9}"/>
              </a:ext>
            </a:extLst>
          </p:cNvPr>
          <p:cNvSpPr txBox="1">
            <a:spLocks/>
          </p:cNvSpPr>
          <p:nvPr/>
        </p:nvSpPr>
        <p:spPr>
          <a:xfrm>
            <a:off x="838200" y="148283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Параметры механических волн</a:t>
            </a:r>
          </a:p>
        </p:txBody>
      </p:sp>
    </p:spTree>
    <p:extLst>
      <p:ext uri="{BB962C8B-B14F-4D97-AF65-F5344CB8AC3E}">
        <p14:creationId xmlns:p14="http://schemas.microsoft.com/office/powerpoint/2010/main" val="14147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AE1B92-5AF2-40AF-9858-1150661C21C4}"/>
              </a:ext>
            </a:extLst>
          </p:cNvPr>
          <p:cNvSpPr txBox="1">
            <a:spLocks/>
          </p:cNvSpPr>
          <p:nvPr/>
        </p:nvSpPr>
        <p:spPr>
          <a:xfrm>
            <a:off x="838200" y="148283"/>
            <a:ext cx="10515600" cy="1120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Домашнее задание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F2E31-54B0-4526-BE65-E04037AC2EC2}"/>
              </a:ext>
            </a:extLst>
          </p:cNvPr>
          <p:cNvSpPr txBox="1"/>
          <p:nvPr/>
        </p:nvSpPr>
        <p:spPr>
          <a:xfrm>
            <a:off x="633411" y="3162300"/>
            <a:ext cx="1092517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Выполните следующие задачи, используя изученные формулы: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effectLst/>
              </a:rPr>
              <a:t>Волна распространяется со скоростью 5 м/с при частоте колебаний 5 Гц. Какова длина волны?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effectLst/>
              </a:rPr>
              <a:t>Мимо неподвижного наблюдателя за 10с прошло 5 гребней волн, начиная с первого, со скоростью 4 м/с. Какова длина волны и частота колебаний?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000" dirty="0">
                <a:effectLst/>
              </a:rPr>
              <a:t>Расстояние между ближайшими гребнями волн в море 10м. Какова частота ударов волн о корпус лодки, если их скорость 3 м/с?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Творческое задание: создание модели механической волны. Описание: учащиеся могут создать модель механической волны, используя доступные материалы, такие как бумага, картон, нитки, воздушные шары и т.д. Модель должна демонстрировать основные свойства механических волн: распространение, отражение, преломление или дифракцию.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CDED8F-7553-455B-8A14-3270211CC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60" y="888767"/>
            <a:ext cx="5273279" cy="20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defined">
            <a:extLst>
              <a:ext uri="{FF2B5EF4-FFF2-40B4-BE49-F238E27FC236}">
                <a16:creationId xmlns:a16="http://schemas.microsoft.com/office/drawing/2014/main" id="{613BDE9D-0B05-45DE-AEBC-7610948ABE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72" y="263133"/>
            <a:ext cx="5548793" cy="22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1E83BA-2E69-42B9-93D1-8F69762509E9}"/>
              </a:ext>
            </a:extLst>
          </p:cNvPr>
          <p:cNvSpPr txBox="1"/>
          <p:nvPr/>
        </p:nvSpPr>
        <p:spPr>
          <a:xfrm>
            <a:off x="186355" y="2703016"/>
            <a:ext cx="118996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Цели - </a:t>
            </a:r>
            <a:r>
              <a:rPr lang="ru-RU" sz="2400" dirty="0">
                <a:solidFill>
                  <a:schemeClr val="tx1"/>
                </a:solidFill>
              </a:rPr>
              <a:t>ввести понятие «механическая волна», рассмотреть виды волн, познакомиться с характеристиками упругих волн, научиться решать задачи на применение формул длины волны и скорости распространения волны.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Задачи: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Изучить основные свойства механических волн, их типы и характеристики</a:t>
            </a:r>
            <a:r>
              <a:rPr lang="ru-RU" sz="2400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Провести серию экспериментов для изучения свойств механических волн и проверить теоретические предсказания.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Проанализировать полученные результаты и сделать выводы о свойствах механических волн.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55F4C60-F585-48A4-9443-84149EBC2E1E}"/>
              </a:ext>
            </a:extLst>
          </p:cNvPr>
          <p:cNvSpPr txBox="1">
            <a:spLocks/>
          </p:cNvSpPr>
          <p:nvPr/>
        </p:nvSpPr>
        <p:spPr>
          <a:xfrm>
            <a:off x="0" y="152420"/>
            <a:ext cx="777117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/>
              <a:t>План урока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237E6-8A70-48F6-9BE5-F323EDAE5D10}"/>
              </a:ext>
            </a:extLst>
          </p:cNvPr>
          <p:cNvSpPr txBox="1"/>
          <p:nvPr/>
        </p:nvSpPr>
        <p:spPr>
          <a:xfrm>
            <a:off x="266700" y="1170444"/>
            <a:ext cx="740092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Введение в тему “Механические волны”. Обсуждение основных понятий, связанных с волнами и колебаниями.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Классификация механических волн на продольные и поперечные, их сходства и различия. 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Приведение примеров продольных и поперечных механических волн.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Изучение характеристик механических волн, таких как амплитуда, скорость, длина волны, частота и период.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Рассмотрение процессов распространения механических волн: отражения, преломления, а также дифракции волн.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Обсуждение применения механических волн в различных областях.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Подведение итогов урока, обобщение полученных знаний в процессе выполнения заданий.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</a:rPr>
              <a:t> Задание на дом: решение задач на расчет характеристик механических волн и выполнение творческого задания по исследованию различных типов механических волн.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E75FF7-CCB8-4272-A0B3-B4883F5EF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306"/>
          <a:stretch/>
        </p:blipFill>
        <p:spPr>
          <a:xfrm>
            <a:off x="7771179" y="0"/>
            <a:ext cx="442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6 Механические волны. Виды волн (1)">
            <a:hlinkClick r:id="" action="ppaction://media"/>
            <a:extLst>
              <a:ext uri="{FF2B5EF4-FFF2-40B4-BE49-F238E27FC236}">
                <a16:creationId xmlns:a16="http://schemas.microsoft.com/office/drawing/2014/main" id="{2B164619-62EC-488C-8919-63A99E1B80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2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7D982-BACA-4AC9-AC20-A31A0405F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6" y="621863"/>
            <a:ext cx="4524375" cy="2476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45888-BFA7-4BD9-8C71-F36EF1BB0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" r="1802"/>
          <a:stretch/>
        </p:blipFill>
        <p:spPr>
          <a:xfrm>
            <a:off x="316835" y="3725376"/>
            <a:ext cx="4524375" cy="247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3D4425-3043-4D55-8464-B63175F00259}"/>
              </a:ext>
            </a:extLst>
          </p:cNvPr>
          <p:cNvSpPr txBox="1"/>
          <p:nvPr/>
        </p:nvSpPr>
        <p:spPr>
          <a:xfrm>
            <a:off x="4891350" y="621863"/>
            <a:ext cx="73006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dirty="0"/>
              <a:t>Длинную пружину подвешиваем на нитях. Ударяем рукой по ее левому концу и наблюдаем, как витки пружины сближаются, возникает сила упругости, под действием которой витки начинают расходиться. Эти колебания постепенно передадутся от витка к витку вдоль всей пружины, другими словами - вдоль пружины распространяется возмущение.</a:t>
            </a:r>
          </a:p>
          <a:p>
            <a:pPr algn="l"/>
            <a:r>
              <a:rPr lang="ru-RU" sz="2000" dirty="0"/>
              <a:t>Возмущения, распространяющиеся в пространстве, удаляясь от места их возникновения, называются волнами.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64BCC-2F12-402E-8B5D-D834F66E5C57}"/>
              </a:ext>
            </a:extLst>
          </p:cNvPr>
          <p:cNvSpPr txBox="1"/>
          <p:nvPr/>
        </p:nvSpPr>
        <p:spPr>
          <a:xfrm>
            <a:off x="4891350" y="3840241"/>
            <a:ext cx="7300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dirty="0"/>
              <a:t>На втором рисунке показан длинный шнур, один конец которого закреплён. Другой конец приводят в колебательное движение в вертикальной плоскости. Благодаря силам упругости, возникающим в шнуре, колебания будут распространяться вдоль шнура. В нём возникают волны, причем колебания частиц шнура происходят перпендикулярно направлению распространения волн.</a:t>
            </a:r>
          </a:p>
        </p:txBody>
      </p:sp>
    </p:spTree>
    <p:extLst>
      <p:ext uri="{BB962C8B-B14F-4D97-AF65-F5344CB8AC3E}">
        <p14:creationId xmlns:p14="http://schemas.microsoft.com/office/powerpoint/2010/main" val="41206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02B856-73C6-4B19-824A-01B38376BD3F}"/>
              </a:ext>
            </a:extLst>
          </p:cNvPr>
          <p:cNvSpPr txBox="1"/>
          <p:nvPr/>
        </p:nvSpPr>
        <p:spPr>
          <a:xfrm>
            <a:off x="5489596" y="272366"/>
            <a:ext cx="5794396" cy="631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Волна – это колебания, распространяющиеся в пространстве с течением времени.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Механические волны - это процесс распространения в пространстве колебаний частиц упругой среды (твёрдой, жидкой или газообразной).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 чтобы возникала волна, необходимо наличие колеблющегося тела — источника волны. Источник волны осуществляет колебательное движение, тем самым деформируя ближайшие к нему слои среды (сжимает, растягивает, смещает).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возникает сила упругости, которая действует на соседние слои среды и заставляет их совершать вынужденные колебания. Эти слои деформируют следующие слои и так далее, пока все слои не будут вовлечены в колебательное движения. Таким образом возникает механическая волна.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C28030-F577-408A-845A-9A42B1F7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0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67F88-2CE4-4EF1-B963-E019184C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59" y="1047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Виды механических волн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8F016-B41F-4E57-AA9F-CE5023E5BDAC}"/>
              </a:ext>
            </a:extLst>
          </p:cNvPr>
          <p:cNvSpPr txBox="1"/>
          <p:nvPr/>
        </p:nvSpPr>
        <p:spPr>
          <a:xfrm>
            <a:off x="6323799" y="1348202"/>
            <a:ext cx="55281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Виды волн по отношению к направлению колебаний частиц среды: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Продольные — это волны, в которых частицы среды колеблются вдоль направления распространения волны.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Поперечные — это волны, в которых частицы среды колеблются перпендикулярно направления распространения волны.</a:t>
            </a:r>
          </a:p>
          <a:p>
            <a:r>
              <a:rPr lang="ru-RU" sz="2400" dirty="0"/>
              <a:t>В жидкой и газообразной средах возникают только продольные волны.</a:t>
            </a:r>
          </a:p>
          <a:p>
            <a:r>
              <a:rPr lang="ru-RU" sz="2400" dirty="0"/>
              <a:t>В твердой среде возникают как продольные волны, так и поперечные.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11644E-7F51-4E59-92FE-68C86A41E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5" t="26995" r="19868" b="41104"/>
          <a:stretch/>
        </p:blipFill>
        <p:spPr>
          <a:xfrm>
            <a:off x="212115" y="4237788"/>
            <a:ext cx="5656447" cy="16050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1A44A9-C70E-476A-91C3-8B106E1C9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54"/>
          <a:stretch/>
        </p:blipFill>
        <p:spPr>
          <a:xfrm>
            <a:off x="212477" y="2031040"/>
            <a:ext cx="5673400" cy="16100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4AEA45-4E19-4A1A-96EF-4F926900BCE1}"/>
              </a:ext>
            </a:extLst>
          </p:cNvPr>
          <p:cNvSpPr txBox="1"/>
          <p:nvPr/>
        </p:nvSpPr>
        <p:spPr>
          <a:xfrm>
            <a:off x="211034" y="16617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Продольная волна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0ABE6B-933F-4E7B-AAB6-CF012E755B71}"/>
              </a:ext>
            </a:extLst>
          </p:cNvPr>
          <p:cNvSpPr txBox="1"/>
          <p:nvPr/>
        </p:nvSpPr>
        <p:spPr>
          <a:xfrm>
            <a:off x="211034" y="38684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Поперечная волна</a:t>
            </a:r>
          </a:p>
        </p:txBody>
      </p:sp>
    </p:spTree>
    <p:extLst>
      <p:ext uri="{BB962C8B-B14F-4D97-AF65-F5344CB8AC3E}">
        <p14:creationId xmlns:p14="http://schemas.microsoft.com/office/powerpoint/2010/main" val="27029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13">
            <a:extLst>
              <a:ext uri="{FF2B5EF4-FFF2-40B4-BE49-F238E27FC236}">
                <a16:creationId xmlns:a16="http://schemas.microsoft.com/office/drawing/2014/main" id="{28385CFA-1DF9-4C9C-A6A0-974BD6438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9" y="4216032"/>
            <a:ext cx="5572379" cy="10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12">
            <a:extLst>
              <a:ext uri="{FF2B5EF4-FFF2-40B4-BE49-F238E27FC236}">
                <a16:creationId xmlns:a16="http://schemas.microsoft.com/office/drawing/2014/main" id="{CD802106-08DF-477E-8583-F4C2957A2A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9" y="1209763"/>
            <a:ext cx="5572379" cy="10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C84982-9422-4D2D-9999-ED7E6A51D4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51" y="3946395"/>
            <a:ext cx="3172704" cy="160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D88F3A-EABC-4B40-9974-921163B3C85E}"/>
              </a:ext>
            </a:extLst>
          </p:cNvPr>
          <p:cNvSpPr txBox="1"/>
          <p:nvPr/>
        </p:nvSpPr>
        <p:spPr>
          <a:xfrm>
            <a:off x="3048000" y="7485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Распространение продольных волн в среде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24079-7830-4A44-BA71-5162B90F9956}"/>
              </a:ext>
            </a:extLst>
          </p:cNvPr>
          <p:cNvSpPr txBox="1"/>
          <p:nvPr/>
        </p:nvSpPr>
        <p:spPr>
          <a:xfrm>
            <a:off x="3048000" y="323923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Распространение поперечных волн в среде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8DCA238-0F2A-4261-8E25-F3DD7F4EC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80" y="550290"/>
            <a:ext cx="3015047" cy="238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C24079-7830-4A44-BA71-5162B90F9956}"/>
              </a:ext>
            </a:extLst>
          </p:cNvPr>
          <p:cNvSpPr txBox="1"/>
          <p:nvPr/>
        </p:nvSpPr>
        <p:spPr>
          <a:xfrm>
            <a:off x="0" y="6550223"/>
            <a:ext cx="5552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*Необходимо запустить презентацию, чтобы увидеть движение волн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437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D6AC4-AD69-47D3-9D12-C5850499FB17}"/>
              </a:ext>
            </a:extLst>
          </p:cNvPr>
          <p:cNvSpPr txBox="1"/>
          <p:nvPr/>
        </p:nvSpPr>
        <p:spPr>
          <a:xfrm>
            <a:off x="107228" y="1268498"/>
            <a:ext cx="853498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Сходства: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Оба типа волн являются механическими волнами, то есть они требуют среды для распространения.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Оба типа волн могут быть описаны с помощью математических уравнений, которые описывают колебания частиц среды.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Оба типа волн могут иметь различные частоты, амплитуды и длины волн.</a:t>
            </a:r>
          </a:p>
          <a:p>
            <a:endParaRPr lang="ru-RU" dirty="0"/>
          </a:p>
          <a:p>
            <a:r>
              <a:rPr lang="ru-RU" b="1" dirty="0"/>
              <a:t>Различия: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Направление колебаний частиц среды: в продольных волнах колебания происходят вдоль направления распространения волны, в то время как в поперечных волнах колебания происходят перпендикулярно направлению распространения волны.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Физический механизм колебаний: в продольных волнах колебания вызываются сжатием и растяжением частиц среды вдоль направления распространения волны, в то время как в поперечных волнах колебания вызываются перемещением частиц среды в плоскости, перпендикулярной направлению распространения волны.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Примеры волн: примером продольной волны может служить звуковая волна, а примером поперечной волны – волна на поверхности воды.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15D38F-51C2-4694-A91E-21EFC536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09" y="1268498"/>
            <a:ext cx="2625032" cy="21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0B47F9B-E6C6-427E-BA95-103FD773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07" y="3826185"/>
            <a:ext cx="2625032" cy="21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C584F0E-6697-4C29-87D1-2F71DDDA4D06}"/>
              </a:ext>
            </a:extLst>
          </p:cNvPr>
          <p:cNvSpPr txBox="1">
            <a:spLocks/>
          </p:cNvSpPr>
          <p:nvPr/>
        </p:nvSpPr>
        <p:spPr>
          <a:xfrm>
            <a:off x="784459" y="104795"/>
            <a:ext cx="10515600" cy="1325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/>
              <a:t>Сходства и различия продольных и поперечных волн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65C63-1284-4549-A6F3-6DA28511FD2D}"/>
              </a:ext>
            </a:extLst>
          </p:cNvPr>
          <p:cNvSpPr txBox="1"/>
          <p:nvPr/>
        </p:nvSpPr>
        <p:spPr>
          <a:xfrm>
            <a:off x="8905782" y="3826185"/>
            <a:ext cx="2378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Поперечная волна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5648A-193C-4083-B9D3-2978881DF18D}"/>
              </a:ext>
            </a:extLst>
          </p:cNvPr>
          <p:cNvSpPr txBox="1"/>
          <p:nvPr/>
        </p:nvSpPr>
        <p:spPr>
          <a:xfrm>
            <a:off x="8888765" y="1268498"/>
            <a:ext cx="2378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Продольная волна</a:t>
            </a:r>
          </a:p>
        </p:txBody>
      </p:sp>
    </p:spTree>
    <p:extLst>
      <p:ext uri="{BB962C8B-B14F-4D97-AF65-F5344CB8AC3E}">
        <p14:creationId xmlns:p14="http://schemas.microsoft.com/office/powerpoint/2010/main" val="1158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1611</Words>
  <Application>Microsoft Office PowerPoint</Application>
  <PresentationFormat>Широкоэкранный</PresentationFormat>
  <Paragraphs>141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МЕХАНИЧЕСКИЕ ВОЛНЫ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механических волн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МЕХАНИЧЕСКИЕ ВОЛНЫ</dc:title>
  <dc:creator>Павел Бондарев</dc:creator>
  <cp:lastModifiedBy>1</cp:lastModifiedBy>
  <cp:revision>12</cp:revision>
  <dcterms:created xsi:type="dcterms:W3CDTF">2023-11-21T06:23:18Z</dcterms:created>
  <dcterms:modified xsi:type="dcterms:W3CDTF">2023-11-28T07:37:44Z</dcterms:modified>
</cp:coreProperties>
</file>