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1" r:id="rId3"/>
    <p:sldId id="263" r:id="rId4"/>
    <p:sldId id="258" r:id="rId5"/>
    <p:sldId id="262" r:id="rId6"/>
    <p:sldId id="259" r:id="rId7"/>
    <p:sldId id="260" r:id="rId8"/>
    <p:sldId id="264" r:id="rId9"/>
    <p:sldId id="265" r:id="rId10"/>
    <p:sldId id="266" r:id="rId11"/>
    <p:sldId id="269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34" autoAdjust="0"/>
  </p:normalViewPr>
  <p:slideViewPr>
    <p:cSldViewPr>
      <p:cViewPr varScale="1">
        <p:scale>
          <a:sx n="88" d="100"/>
          <a:sy n="88" d="100"/>
        </p:scale>
        <p:origin x="106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lishina Angelina" userId="9e171f9051bdb84e" providerId="LiveId" clId="{4A933255-6A5A-44DA-9F66-AD0AB897EEAF}"/>
    <pc:docChg chg="custSel modSld">
      <pc:chgData name="Krilishina Angelina" userId="9e171f9051bdb84e" providerId="LiveId" clId="{4A933255-6A5A-44DA-9F66-AD0AB897EEAF}" dt="2024-06-05T07:21:44.731" v="132" actId="20577"/>
      <pc:docMkLst>
        <pc:docMk/>
      </pc:docMkLst>
      <pc:sldChg chg="modSp mod">
        <pc:chgData name="Krilishina Angelina" userId="9e171f9051bdb84e" providerId="LiveId" clId="{4A933255-6A5A-44DA-9F66-AD0AB897EEAF}" dt="2024-06-05T07:21:44.731" v="132" actId="20577"/>
        <pc:sldMkLst>
          <pc:docMk/>
          <pc:sldMk cId="0" sldId="257"/>
        </pc:sldMkLst>
        <pc:spChg chg="mod">
          <ac:chgData name="Krilishina Angelina" userId="9e171f9051bdb84e" providerId="LiveId" clId="{4A933255-6A5A-44DA-9F66-AD0AB897EEAF}" dt="2024-06-05T07:21:44.731" v="132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Krilishina Angelina" userId="9e171f9051bdb84e" providerId="LiveId" clId="{4A933255-6A5A-44DA-9F66-AD0AB897EEAF}" dt="2024-06-05T07:15:40.306" v="72" actId="20577"/>
          <ac:spMkLst>
            <pc:docMk/>
            <pc:sldMk cId="0" sldId="257"/>
            <ac:spMk id="5" creationId="{00000000-0000-0000-0000-000000000000}"/>
          </ac:spMkLst>
        </pc:spChg>
        <pc:picChg chg="mod">
          <ac:chgData name="Krilishina Angelina" userId="9e171f9051bdb84e" providerId="LiveId" clId="{4A933255-6A5A-44DA-9F66-AD0AB897EEAF}" dt="2024-06-05T07:21:34.078" v="128" actId="1076"/>
          <ac:picMkLst>
            <pc:docMk/>
            <pc:sldMk cId="0" sldId="257"/>
            <ac:picMk id="1536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C3ECC-3687-404D-BCCA-F8746529041C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F049D-375E-4462-B75C-594B640C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F049D-375E-4462-B75C-594B640CEC6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7297-01B5-4CFE-BAB7-5A768E8FDB5E}" type="datetimeFigureOut">
              <a:rPr lang="ru-RU" smtClean="0"/>
              <a:pPr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F8459-FDE1-47B4-B7D6-DAABBF01B76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 ÑÑÐ°Ð½ÑÐ¸Ñ h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6965"/>
            <a:ext cx="9144000" cy="695739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116632"/>
            <a:ext cx="8568952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ctr"/>
            <a:r>
              <a:rPr lang="ru-RU" sz="3200" b="0" i="0" dirty="0">
                <a:solidFill>
                  <a:srgbClr val="333333"/>
                </a:solidFill>
                <a:effectLst/>
                <a:latin typeface="Helvetica Neue"/>
              </a:rPr>
              <a:t>Франция: экономико-географическая характеристика страны</a:t>
            </a:r>
          </a:p>
          <a:p>
            <a:pPr algn="ctr"/>
            <a:endParaRPr lang="ru-RU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4653136"/>
            <a:ext cx="3168352" cy="1285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Выполнил: </a:t>
            </a:r>
          </a:p>
          <a:p>
            <a:r>
              <a:rPr lang="ru-RU" dirty="0"/>
              <a:t>Учитель географии ГБОУ ЛНР «УВК» Росток</a:t>
            </a:r>
          </a:p>
          <a:p>
            <a:r>
              <a:rPr lang="ru-RU" dirty="0" err="1"/>
              <a:t>Крилишина</a:t>
            </a:r>
            <a:r>
              <a:rPr lang="ru-RU" dirty="0"/>
              <a:t> А.О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ÑÑÐ°Ð½ÑÐ¸Ñ ÑÐµÐ»ÑÑÐºÐ¾Ðµ ÑÐ¾Ð·ÑÐ¹ÑÑÐ²Ð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pic>
        <p:nvPicPr>
          <p:cNvPr id="22532" name="Picture 4" descr="ÐÐ°ÑÑÐ¸Ð½ÐºÐ¸ Ð¿Ð¾ Ð·Ð°Ð¿ÑÐ¾ÑÑ ÑÑÑÐ¾Ð²Ð°ÑÐ½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143380"/>
            <a:ext cx="3071834" cy="2048913"/>
          </a:xfrm>
          <a:prstGeom prst="rect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2534" name="Picture 6" descr="ÐÐ°ÑÑÐ¸Ð½ÐºÐ¸ Ð¿Ð¾ Ð·Ð°Ð¿ÑÐ¾ÑÑ ÐºÐ¾ÑÐ¾Ð²Ñ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142984"/>
            <a:ext cx="3214710" cy="1928827"/>
          </a:xfrm>
          <a:prstGeom prst="rect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85786" y="714356"/>
            <a:ext cx="3643338" cy="24288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Сельское хозяйство</a:t>
            </a:r>
          </a:p>
        </p:txBody>
      </p:sp>
      <p:pic>
        <p:nvPicPr>
          <p:cNvPr id="7" name="Рисунок 6" descr="IF7V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786190"/>
            <a:ext cx="3810000" cy="2392680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франц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14290"/>
            <a:ext cx="342902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</a:rPr>
              <a:t>Транспорт</a:t>
            </a:r>
          </a:p>
        </p:txBody>
      </p:sp>
      <p:pic>
        <p:nvPicPr>
          <p:cNvPr id="1026" name="Picture 2" descr="https://railcolornews.com/wp-content/uploads/alstom_citadis_bordeaux02alstom.jpg?w=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3771926" cy="2357454"/>
          </a:xfrm>
          <a:prstGeom prst="rect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CourteousBriefDuck-size_restrict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3786190"/>
            <a:ext cx="4633921" cy="2607387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611" y="2214554"/>
            <a:ext cx="3857323" cy="2575505"/>
          </a:xfrm>
          <a:prstGeom prst="rect">
            <a:avLst/>
          </a:prstGeom>
          <a:noFill/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Picture 12" descr="ÐÐ°ÑÑÐ¸Ð½ÐºÐ¸ Ð¿Ð¾ Ð·Ð°Ð¿ÑÐ¾ÑÑ ÑÑÐ°Ð½Ñ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8" name="Picture 6" descr="ÐÐ°ÑÑÐ¸Ð½ÐºÐ¸ Ð¿Ð¾ Ð·Ð°Ð¿ÑÐ¾ÑÑ ÑÑÐ´Ð¾Ð¶Ð½Ð¸ÐºÐ¸ ÑÑÐ°Ð½Ñ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142984"/>
            <a:ext cx="2710629" cy="3214710"/>
          </a:xfrm>
          <a:prstGeom prst="rect">
            <a:avLst/>
          </a:prstGeom>
          <a:noFill/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3560" name="Picture 8" descr="ÐÐ°ÑÑÐ¸Ð½ÐºÐ¸ Ð¿Ð¾ Ð·Ð°Ð¿ÑÐ¾ÑÑ ÐºÐ°ÑÑÐ¸Ð½Ð° ÑÐ²Ð¾Ð±Ð¾Ð´Ð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500174"/>
            <a:ext cx="3345115" cy="2686041"/>
          </a:xfrm>
          <a:prstGeom prst="rect">
            <a:avLst/>
          </a:prstGeom>
          <a:noFill/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3562" name="Picture 10" descr="ÐÐ°ÑÑÐ¸Ð½ÐºÐ¸ Ð¿Ð¾ Ð·Ð°Ð¿ÑÐ¾ÑÑ ÐºÑÐ»ÑÑÑÑÐ° ÑÑÐ°Ð½ÑÐ¸Ð¸ Ð³Ð¸ÑÐº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39995"/>
            <a:ext cx="7858148" cy="261800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214290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Культура Франции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³Ð¾Ð»ÑÐ±Ð¾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14290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Туризм во Франции</a:t>
            </a:r>
          </a:p>
        </p:txBody>
      </p:sp>
      <p:pic>
        <p:nvPicPr>
          <p:cNvPr id="5" name="Рисунок 4" descr="QgoJ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214422"/>
            <a:ext cx="3478245" cy="4493892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XAr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4143380"/>
            <a:ext cx="3810000" cy="1981200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7sLK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1500174"/>
            <a:ext cx="4231634" cy="2380294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³Ð¾Ð»ÑÐ±Ð¾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357166"/>
            <a:ext cx="8715436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Географическое положение</a:t>
            </a:r>
          </a:p>
        </p:txBody>
      </p:sp>
      <p:pic>
        <p:nvPicPr>
          <p:cNvPr id="17410" name="Picture 2" descr="ÐÐ°ÑÑÐ¸Ð½ÐºÐ¸ Ð¿Ð¾ Ð·Ð°Ð¿ÑÐ¾ÑÑ ÐºÐ°ÑÑÐ° ÑÑÐ°Ð½ÑÐ¸Ñ Ð½Ð° ÑÑÑÑÐºÐ¾Ð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428736"/>
            <a:ext cx="7524750" cy="5019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ÐÐ°ÑÑÐ¸Ð½ÐºÐ¸ Ð¿Ð¾ Ð·Ð°Ð¿ÑÐ¾ÑÑ Ð¿ÑÐ¸ÑÐ¾Ð´Ð° ÑÑÐ°Ð½Ñ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14282" y="285728"/>
            <a:ext cx="8501122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Географические характеристики Франции </a:t>
            </a:r>
          </a:p>
        </p:txBody>
      </p:sp>
      <p:pic>
        <p:nvPicPr>
          <p:cNvPr id="19464" name="Picture 8" descr="ÐÐ°ÑÑÐ¸Ð½ÐºÐ¸ Ð¿Ð¾ Ð·Ð°Ð¿ÑÐ¾ÑÑ ÐºÐ°ÑÑÐ° ÑÑÐ°Ð½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357298"/>
            <a:ext cx="3586618" cy="5184019"/>
          </a:xfrm>
          <a:prstGeom prst="rect">
            <a:avLst/>
          </a:prstGeom>
          <a:noFill/>
        </p:spPr>
      </p:pic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14422"/>
            <a:ext cx="3643338" cy="2441037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9220" name="Picture 4" descr="ÐÐ°ÑÑÐ¸Ð½ÐºÐ¸ Ð¿Ð¾ Ð·Ð°Ð¿ÑÐ¾ÑÑ Ð¿ÑÐ¸ÑÐ¾Ð´Ð° ÑÑÐ°Ð½ÑÐ¸Ð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000504"/>
            <a:ext cx="3929058" cy="2326416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Ð³Ð¾Ð»ÑÐ±Ð¾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428604"/>
            <a:ext cx="8429684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Общие сведения </a:t>
            </a:r>
          </a:p>
        </p:txBody>
      </p:sp>
      <p:sp>
        <p:nvSpPr>
          <p:cNvPr id="16388" name="AutoShape 4" descr="ÐÐ°ÑÑÐ¸Ð½ÐºÐ¸ Ð¿Ð¾ Ð·Ð°Ð¿ÑÐ¾ÑÑ ÑÐ»Ð°Ð³ ÑÑÐ°Ð½ÑÐ¸Ð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ÐÐ°ÑÑÐ¸Ð½ÐºÐ¸ Ð¿Ð¾ Ð·Ð°Ð¿ÑÐ¾ÑÑ ÑÐ»Ð°Ð³ ÑÑÐ°Ð½ÑÐ¸Ð¸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714356"/>
            <a:ext cx="3286148" cy="3286149"/>
          </a:xfrm>
          <a:prstGeom prst="rect">
            <a:avLst/>
          </a:prstGeom>
          <a:noFill/>
        </p:spPr>
      </p:pic>
      <p:pic>
        <p:nvPicPr>
          <p:cNvPr id="16392" name="Picture 8" descr="ÐÐ°ÑÑÐ¸Ð½ÐºÐ¸ Ð¿Ð¾ Ð·Ð°Ð¿ÑÐ¾ÑÑ Ð³ÐµÑÐ± ÑÑÐ°Ð½ÑÐ¸Ð¸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643314"/>
            <a:ext cx="3571900" cy="27617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1859340"/>
            <a:ext cx="42148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70C0"/>
                </a:solidFill>
              </a:rPr>
              <a:t>Франция - </a:t>
            </a:r>
            <a:r>
              <a:rPr lang="fr-FR" dirty="0">
                <a:solidFill>
                  <a:srgbClr val="0070C0"/>
                </a:solidFill>
              </a:rPr>
              <a:t>официальное название Французская Республика— трансконтинентальное государство, включающее основную территорию в Западной Европе и ряд заморских регионов и территорий. </a:t>
            </a:r>
            <a:endParaRPr lang="ru-RU" dirty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70C0"/>
                </a:solidFill>
              </a:rPr>
              <a:t>Столица — Париж. </a:t>
            </a:r>
            <a:endParaRPr lang="ru-RU" dirty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70C0"/>
                </a:solidFill>
              </a:rPr>
              <a:t>Девиз Республики — «Свобода, равенство, братство», её принцип — правление народа, народом и для народа.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9322" y="3500438"/>
            <a:ext cx="2071702" cy="2857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Флаг Франции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00760" y="6357958"/>
            <a:ext cx="2071702" cy="2857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Герб Франции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00034" y="214290"/>
            <a:ext cx="821537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Административно-территориальное деление</a:t>
            </a:r>
          </a:p>
        </p:txBody>
      </p:sp>
      <p:pic>
        <p:nvPicPr>
          <p:cNvPr id="18434" name="Picture 2" descr="ÐÐ°ÑÑÐ¸Ð½ÐºÐ¸ Ð¿Ð¾ Ð·Ð°Ð¿ÑÐ¾ÑÑ Ð°Ð´Ð¼Ð¸Ð½Ð¸ÑÑÑÐ°ÑÐ¸Ð²Ð½Ð°Ñ ÐºÐ°ÑÑÐ° ÑÑÐ°Ð½Ñ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90508"/>
            <a:ext cx="4000528" cy="5732007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0" y="1142984"/>
            <a:ext cx="4357718" cy="52864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В состав Французской Республики входят:</a:t>
            </a:r>
          </a:p>
          <a:p>
            <a:pPr marL="342900" indent="-342900">
              <a:buAutoNum type="arabicPeriod"/>
            </a:pPr>
            <a:r>
              <a:rPr lang="ru-RU" sz="1600" dirty="0"/>
              <a:t>Метрополия (разделена на 13 регионов, 96 департаментов и Лионскую метрополию).</a:t>
            </a:r>
          </a:p>
          <a:p>
            <a:pPr marL="342900" indent="-342900"/>
            <a:endParaRPr lang="ru-RU" sz="1600" dirty="0"/>
          </a:p>
          <a:p>
            <a:r>
              <a:rPr lang="ru-RU" sz="1600" dirty="0"/>
              <a:t>2.</a:t>
            </a:r>
            <a:r>
              <a:rPr lang="en-US" sz="1600" dirty="0"/>
              <a:t>5</a:t>
            </a:r>
            <a:r>
              <a:rPr lang="ru-RU" sz="1600" dirty="0"/>
              <a:t>департаментов: Гваделупа, Мартиника, Гвиана, Реюньон, </a:t>
            </a:r>
            <a:r>
              <a:rPr lang="ru-RU" sz="1600" dirty="0" err="1"/>
              <a:t>Майотта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3. 5 заморских территорий: Французская Полинезия, острова </a:t>
            </a:r>
            <a:r>
              <a:rPr lang="ru-RU" sz="1600" dirty="0" err="1"/>
              <a:t>Уоллис</a:t>
            </a:r>
            <a:r>
              <a:rPr lang="ru-RU" sz="1600" dirty="0"/>
              <a:t> и </a:t>
            </a:r>
            <a:r>
              <a:rPr lang="ru-RU" sz="1600" dirty="0" err="1"/>
              <a:t>Футуна</a:t>
            </a:r>
            <a:r>
              <a:rPr lang="ru-RU" sz="1600" dirty="0"/>
              <a:t>, Сен-Пьер и Микелон, </a:t>
            </a:r>
            <a:r>
              <a:rPr lang="ru-RU" sz="1600" dirty="0" err="1"/>
              <a:t>Сен-Бартелеми</a:t>
            </a:r>
            <a:r>
              <a:rPr lang="ru-RU" sz="1600" dirty="0"/>
              <a:t>, Сен-Мартен.</a:t>
            </a:r>
          </a:p>
          <a:p>
            <a:endParaRPr lang="ru-RU" sz="1600" dirty="0"/>
          </a:p>
          <a:p>
            <a:r>
              <a:rPr lang="ru-RU" sz="1600" dirty="0"/>
              <a:t>4.3 территории, имеющие особый статус: </a:t>
            </a:r>
            <a:endParaRPr lang="en-US" sz="1600" dirty="0"/>
          </a:p>
          <a:p>
            <a:r>
              <a:rPr lang="ru-RU" sz="1600" dirty="0" err="1"/>
              <a:t>НоваяКаледония</a:t>
            </a:r>
            <a:r>
              <a:rPr lang="ru-RU" sz="1600" dirty="0"/>
              <a:t>, </a:t>
            </a:r>
            <a:r>
              <a:rPr lang="ru-RU" sz="1600" dirty="0" err="1"/>
              <a:t>Клиппертон</a:t>
            </a:r>
            <a:r>
              <a:rPr lang="ru-RU" sz="1600" dirty="0"/>
              <a:t>, Французские Южные и Антарктические территории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71472" y="285728"/>
            <a:ext cx="8072494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5">
                    <a:lumMod val="75000"/>
                  </a:schemeClr>
                </a:solidFill>
              </a:rPr>
              <a:t>Политическая система</a:t>
            </a:r>
          </a:p>
        </p:txBody>
      </p:sp>
      <p:pic>
        <p:nvPicPr>
          <p:cNvPr id="17410" name="Picture 2" descr="ÐÐ°ÑÑÐ¸Ð½ÐºÐ¸ Ð¿Ð¾ Ð·Ð°Ð¿ÑÐ¾ÑÑ Ð¿Ð°ÑÐ»Ð°Ð¼ÐµÐ½Ñ ÑÑÐ°Ð½Ñ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80" y="1285860"/>
            <a:ext cx="3732199" cy="2500330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14282" y="1214422"/>
            <a:ext cx="4429156" cy="3571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Франция — унитарна республика президентского типа. Основным законом государства является конституция, принятая 4 октября 1958 года. Она устанавливает республиканскую </a:t>
            </a:r>
            <a:r>
              <a:rPr lang="ru-RU" sz="2000" dirty="0" err="1"/>
              <a:t>президентско</a:t>
            </a:r>
            <a:r>
              <a:rPr lang="ru-RU" sz="2000" dirty="0"/>
              <a:t> - парламентскую форму правления (</a:t>
            </a:r>
            <a:r>
              <a:rPr lang="ru-RU" sz="2000" i="1" dirty="0"/>
              <a:t>Конституция Французской Республики)</a:t>
            </a:r>
          </a:p>
          <a:p>
            <a:endParaRPr lang="ru-RU" sz="2000" i="1" dirty="0"/>
          </a:p>
          <a:p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5072075"/>
          <a:ext cx="4643470" cy="1015286"/>
        </p:xfrm>
        <a:graphic>
          <a:graphicData uri="http://schemas.openxmlformats.org/drawingml/2006/table">
            <a:tbl>
              <a:tblPr/>
              <a:tblGrid>
                <a:gridCol w="232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003"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0B0080"/>
                          </a:solidFill>
                        </a:rPr>
                        <a:t>Президент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 err="1">
                          <a:solidFill>
                            <a:srgbClr val="0B0080"/>
                          </a:solidFill>
                        </a:rPr>
                        <a:t>Эмманюэль</a:t>
                      </a:r>
                      <a:r>
                        <a:rPr lang="ru-RU" sz="1600" u="none" strike="noStrike" dirty="0">
                          <a:solidFill>
                            <a:srgbClr val="0B0080"/>
                          </a:solidFill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B0080"/>
                          </a:solidFill>
                        </a:rPr>
                        <a:t>Макрон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87">
                <a:tc>
                  <a:txBody>
                    <a:bodyPr/>
                    <a:lstStyle/>
                    <a:p>
                      <a:pPr fontAlgn="t"/>
                      <a:r>
                        <a:rPr lang="ru-RU" sz="1600" u="sng" dirty="0">
                          <a:solidFill>
                            <a:srgbClr val="0B0080"/>
                          </a:solidFill>
                        </a:rPr>
                        <a:t>Премьер-министр</a:t>
                      </a:r>
                      <a:r>
                        <a:rPr lang="ru-RU" sz="1600" u="sng" baseline="0" dirty="0">
                          <a:solidFill>
                            <a:srgbClr val="0B0080"/>
                          </a:solidFill>
                        </a:rPr>
                        <a:t> 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 err="1">
                          <a:solidFill>
                            <a:srgbClr val="0B0080"/>
                          </a:solidFill>
                        </a:rPr>
                        <a:t>Эдуар</a:t>
                      </a:r>
                      <a:r>
                        <a:rPr lang="ru-RU" sz="1600" u="none" strike="noStrike" dirty="0">
                          <a:solidFill>
                            <a:srgbClr val="0B0080"/>
                          </a:solidFill>
                        </a:rPr>
                        <a:t> Филипп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003"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0B0080"/>
                          </a:solidFill>
                        </a:rPr>
                        <a:t>Председатель Сената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 err="1">
                          <a:solidFill>
                            <a:srgbClr val="0B0080"/>
                          </a:solidFill>
                        </a:rPr>
                        <a:t>Жерар</a:t>
                      </a:r>
                      <a:r>
                        <a:rPr lang="ru-RU" sz="1600" u="none" strike="noStrike" dirty="0">
                          <a:solidFill>
                            <a:srgbClr val="0B0080"/>
                          </a:solidFill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B0080"/>
                          </a:solidFill>
                        </a:rPr>
                        <a:t>Ларше</a:t>
                      </a:r>
                      <a:endParaRPr lang="ru-RU" sz="1600" dirty="0"/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Рисунок 8" descr="anigif_sub-buzz-8207-1501252568-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4429132"/>
            <a:ext cx="3756660" cy="2164080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Население </a:t>
            </a:r>
          </a:p>
        </p:txBody>
      </p:sp>
      <p:sp>
        <p:nvSpPr>
          <p:cNvPr id="1036" name="AutoShape 1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034" y="214290"/>
            <a:ext cx="835824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Население Франции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3438" y="1357298"/>
            <a:ext cx="4357718" cy="4572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Население</a:t>
            </a:r>
            <a:r>
              <a:rPr lang="ru-RU" sz="1600" dirty="0"/>
              <a:t> Франции составляло 64 859 773 чел (2017 г.)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Плотность населения </a:t>
            </a:r>
            <a:r>
              <a:rPr lang="ru-RU" sz="1600" dirty="0"/>
              <a:t> — 103 чел/км²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Национальный состав</a:t>
            </a:r>
            <a:r>
              <a:rPr lang="ru-RU" sz="1600" dirty="0"/>
              <a:t>: около 90 % населения составляли французы. 10% - эльзасцы и </a:t>
            </a:r>
            <a:r>
              <a:rPr lang="ru-RU" sz="1600" dirty="0" err="1"/>
              <a:t>лотарингцы</a:t>
            </a:r>
            <a:r>
              <a:rPr lang="ru-RU" sz="1600" dirty="0"/>
              <a:t> бретонцы, евреи, фламандцы , каталонцы , баски и корсиканцы.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Религия:</a:t>
            </a:r>
          </a:p>
          <a:p>
            <a:r>
              <a:rPr lang="ru-RU" sz="1600" dirty="0"/>
              <a:t>Атеисты  — 45 %;</a:t>
            </a:r>
          </a:p>
          <a:p>
            <a:r>
              <a:rPr lang="ru-RU" sz="1600" dirty="0"/>
              <a:t>Католики — 43 %;</a:t>
            </a:r>
          </a:p>
          <a:p>
            <a:r>
              <a:rPr lang="ru-RU" sz="1600" dirty="0"/>
              <a:t>Православные— 1 %;</a:t>
            </a:r>
          </a:p>
          <a:p>
            <a:r>
              <a:rPr lang="ru-RU" sz="1600" dirty="0"/>
              <a:t>Протестанты— 2 %;</a:t>
            </a:r>
          </a:p>
          <a:p>
            <a:r>
              <a:rPr lang="ru-RU" sz="1600" dirty="0"/>
              <a:t>Мусульмане— 8 %;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85860"/>
            <a:ext cx="3657600" cy="27432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57158" y="4286256"/>
            <a:ext cx="4143404" cy="2286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Рождаемость</a:t>
            </a:r>
            <a:r>
              <a:rPr lang="ru-RU" sz="1600" dirty="0"/>
              <a:t> — 12,3 рождений/1000 человек (2013г.)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Смертность</a:t>
            </a:r>
            <a:r>
              <a:rPr lang="ru-RU" sz="1600" dirty="0"/>
              <a:t> — 8,48 смертей/1000 человек (2013 г.).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Естественный прирост</a:t>
            </a:r>
            <a:r>
              <a:rPr lang="ru-RU" sz="1600" dirty="0"/>
              <a:t> — 0,67 (2013г.)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Продолжительность жизни: </a:t>
            </a:r>
            <a:r>
              <a:rPr lang="ru-RU" sz="1600" dirty="0">
                <a:solidFill>
                  <a:schemeClr val="tx1"/>
                </a:solidFill>
              </a:rPr>
              <a:t>82.2 года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³Ð¾Ð»ÑÐ±Ð¾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71942"/>
            <a:ext cx="3265726" cy="2500330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0"/>
            <a:ext cx="8286808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Природные условия и ресурсы Франции</a:t>
            </a:r>
          </a:p>
        </p:txBody>
      </p:sp>
      <p:pic>
        <p:nvPicPr>
          <p:cNvPr id="5126" name="Picture 6" descr="ÐÐ°ÑÑÐ¸Ð½ÐºÐ¸ Ð¿Ð¾ Ð·Ð°Ð¿ÑÐ¾ÑÑ ÑÑÐ°Ð½Ñ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857760"/>
            <a:ext cx="3714776" cy="1857388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124" name="Picture 4" descr="ÐÐ°ÑÑÐ¸Ð½ÐºÐ¸ Ð¿Ð¾ Ð·Ð°Ð¿ÑÐ¾ÑÑ ÑÑÐ°Ð½ÑÐ¸Ñ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000108"/>
            <a:ext cx="3714776" cy="2844135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0" name="Рисунок 9" descr="61554286186559bd30cba75e0db10e9f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1071546"/>
            <a:ext cx="2857520" cy="3577615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ÐÐ°ÑÑÐ¸Ð½ÐºÐ¸ Ð¿Ð¾ Ð·Ð°Ð¿ÑÐ¾ÑÑ ÑÑÐ°Ð½ÑÐ¸Ñ Ð·Ð°Ð²Ð¾Ð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ÐÐ°ÑÑÐ¸Ð½ÐºÐ¸ Ð¿Ð¾ Ð·Ð°Ð¿ÑÐ¾ÑÑ Ð°ÑÐ¾Ð¼Ð½Ð°Ñ ÑÐ»ÐµÐºÑÑÐ¾ÑÑÐ°Ð½ÑÐ¸Ñ ÑÑÐ°Ð½ÑÐ¸Ñ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4339762" cy="4286280"/>
          </a:xfrm>
          <a:prstGeom prst="rect">
            <a:avLst/>
          </a:prstGeom>
          <a:noFill/>
        </p:spPr>
      </p:pic>
      <p:pic>
        <p:nvPicPr>
          <p:cNvPr id="21512" name="Picture 8" descr="ÐÐ°ÑÑÐ¸Ð½ÐºÐ¸ Ð¿Ð¾ Ð·Ð°Ð¿ÑÐ¾ÑÑ ÑÑÐ°Ð½ÑÐ¸Ñ Ð·Ð°Ð²Ð¾Ð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290"/>
            <a:ext cx="3286148" cy="23906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715008" y="2786058"/>
            <a:ext cx="2857520" cy="2857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Завод «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Рено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42852"/>
            <a:ext cx="4286280" cy="1285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Промышленность Франции</a:t>
            </a:r>
          </a:p>
        </p:txBody>
      </p:sp>
      <p:pic>
        <p:nvPicPr>
          <p:cNvPr id="10" name="Рисунок 9" descr="32bX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500438"/>
            <a:ext cx="3481779" cy="2293622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318</Words>
  <Application>Microsoft Office PowerPoint</Application>
  <PresentationFormat>Экран (4:3)</PresentationFormat>
  <Paragraphs>57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Юзер</dc:creator>
  <cp:lastModifiedBy>Krilishina Angelina</cp:lastModifiedBy>
  <cp:revision>19</cp:revision>
  <dcterms:created xsi:type="dcterms:W3CDTF">2019-11-10T14:48:21Z</dcterms:created>
  <dcterms:modified xsi:type="dcterms:W3CDTF">2024-06-05T07:27:17Z</dcterms:modified>
</cp:coreProperties>
</file>