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64" r:id="rId7"/>
    <p:sldId id="266" r:id="rId8"/>
    <p:sldId id="268" r:id="rId9"/>
    <p:sldId id="259" r:id="rId10"/>
    <p:sldId id="261" r:id="rId11"/>
    <p:sldId id="263" r:id="rId12"/>
    <p:sldId id="265" r:id="rId13"/>
    <p:sldId id="267" r:id="rId14"/>
    <p:sldId id="269" r:id="rId15"/>
    <p:sldId id="270" r:id="rId16"/>
    <p:sldId id="272" r:id="rId17"/>
    <p:sldId id="274" r:id="rId18"/>
    <p:sldId id="279" r:id="rId19"/>
    <p:sldId id="276" r:id="rId20"/>
    <p:sldId id="281" r:id="rId21"/>
    <p:sldId id="271" r:id="rId22"/>
    <p:sldId id="273" r:id="rId23"/>
    <p:sldId id="275" r:id="rId24"/>
    <p:sldId id="280" r:id="rId25"/>
    <p:sldId id="277" r:id="rId26"/>
    <p:sldId id="306" r:id="rId27"/>
    <p:sldId id="307" r:id="rId28"/>
    <p:sldId id="308" r:id="rId29"/>
    <p:sldId id="309" r:id="rId30"/>
    <p:sldId id="310" r:id="rId31"/>
    <p:sldId id="311" r:id="rId32"/>
    <p:sldId id="312" r:id="rId33"/>
    <p:sldId id="314" r:id="rId34"/>
    <p:sldId id="313" r:id="rId35"/>
    <p:sldId id="317" r:id="rId36"/>
    <p:sldId id="315" r:id="rId37"/>
    <p:sldId id="316" r:id="rId38"/>
    <p:sldId id="282" r:id="rId39"/>
    <p:sldId id="283" r:id="rId40"/>
    <p:sldId id="285" r:id="rId41"/>
    <p:sldId id="287" r:id="rId42"/>
    <p:sldId id="289" r:id="rId43"/>
    <p:sldId id="291" r:id="rId44"/>
    <p:sldId id="293" r:id="rId45"/>
    <p:sldId id="284" r:id="rId46"/>
    <p:sldId id="286" r:id="rId47"/>
    <p:sldId id="288" r:id="rId48"/>
    <p:sldId id="290" r:id="rId49"/>
    <p:sldId id="292" r:id="rId50"/>
    <p:sldId id="294" r:id="rId51"/>
    <p:sldId id="295" r:id="rId52"/>
    <p:sldId id="297" r:id="rId53"/>
    <p:sldId id="299" r:id="rId54"/>
    <p:sldId id="301" r:id="rId55"/>
    <p:sldId id="303" r:id="rId56"/>
    <p:sldId id="305" r:id="rId57"/>
    <p:sldId id="296" r:id="rId58"/>
    <p:sldId id="298" r:id="rId59"/>
    <p:sldId id="300" r:id="rId60"/>
    <p:sldId id="302" r:id="rId61"/>
    <p:sldId id="304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DB6A1-4F3D-458A-AA79-A1A274CC33C1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529B0-37E4-443A-A0B8-C322C0E72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DB6A1-4F3D-458A-AA79-A1A274CC33C1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529B0-37E4-443A-A0B8-C322C0E72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401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DB6A1-4F3D-458A-AA79-A1A274CC33C1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529B0-37E4-443A-A0B8-C322C0E72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596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DB6A1-4F3D-458A-AA79-A1A274CC33C1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529B0-37E4-443A-A0B8-C322C0E72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715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DB6A1-4F3D-458A-AA79-A1A274CC33C1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529B0-37E4-443A-A0B8-C322C0E72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19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DB6A1-4F3D-458A-AA79-A1A274CC33C1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529B0-37E4-443A-A0B8-C322C0E72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647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DB6A1-4F3D-458A-AA79-A1A274CC33C1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529B0-37E4-443A-A0B8-C322C0E72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222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DB6A1-4F3D-458A-AA79-A1A274CC33C1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529B0-37E4-443A-A0B8-C322C0E72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526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DB6A1-4F3D-458A-AA79-A1A274CC33C1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529B0-37E4-443A-A0B8-C322C0E72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874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DB6A1-4F3D-458A-AA79-A1A274CC33C1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529B0-37E4-443A-A0B8-C322C0E72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359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DB6A1-4F3D-458A-AA79-A1A274CC33C1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529B0-37E4-443A-A0B8-C322C0E72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844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DB6A1-4F3D-458A-AA79-A1A274CC33C1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529B0-37E4-443A-A0B8-C322C0E72A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534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846" y="149469"/>
            <a:ext cx="53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6+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505808" y="237392"/>
            <a:ext cx="7323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МБУК ВР «МЦБ» им. М. В. Наумова</a:t>
            </a:r>
          </a:p>
          <a:p>
            <a:pPr algn="ctr"/>
            <a:r>
              <a:rPr lang="ru-RU" dirty="0" smtClean="0"/>
              <a:t>Добровольский отдел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9196754" y="6128239"/>
            <a:ext cx="2822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/>
              <a:t>Подготовила:</a:t>
            </a:r>
          </a:p>
          <a:p>
            <a:pPr algn="r"/>
            <a:r>
              <a:rPr lang="ru-RU" sz="1200" dirty="0"/>
              <a:t>г</a:t>
            </a:r>
            <a:r>
              <a:rPr lang="ru-RU" sz="1200" dirty="0" smtClean="0"/>
              <a:t>лавный библиотекарь</a:t>
            </a:r>
          </a:p>
          <a:p>
            <a:pPr algn="r"/>
            <a:r>
              <a:rPr lang="ru-RU" sz="1200" dirty="0" smtClean="0"/>
              <a:t>Пенькова Е.Н.</a:t>
            </a:r>
            <a:endParaRPr lang="ru-RU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2708152" y="553179"/>
            <a:ext cx="748665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0" b="1" dirty="0">
                <a:solidFill>
                  <a:schemeClr val="accent5"/>
                </a:solidFill>
                <a:latin typeface="Monotype Corsiva" panose="03010101010201010101" pitchFamily="66" charset="0"/>
              </a:rPr>
              <a:t>Знатоки </a:t>
            </a:r>
            <a:endParaRPr lang="ru-RU" sz="10000" b="1" dirty="0" smtClean="0">
              <a:solidFill>
                <a:schemeClr val="accent5"/>
              </a:solidFill>
              <a:latin typeface="Monotype Corsiva" panose="03010101010201010101" pitchFamily="66" charset="0"/>
            </a:endParaRPr>
          </a:p>
          <a:p>
            <a:pPr algn="r"/>
            <a:r>
              <a:rPr lang="ru-RU" sz="10000" b="1" dirty="0" smtClean="0">
                <a:solidFill>
                  <a:schemeClr val="accent5"/>
                </a:solidFill>
                <a:latin typeface="Monotype Corsiva" panose="03010101010201010101" pitchFamily="66" charset="0"/>
              </a:rPr>
              <a:t>творчества </a:t>
            </a:r>
          </a:p>
          <a:p>
            <a:pPr algn="r"/>
            <a:r>
              <a:rPr lang="ru-RU" sz="10000" b="1" dirty="0" smtClean="0">
                <a:solidFill>
                  <a:schemeClr val="accent5"/>
                </a:solidFill>
                <a:latin typeface="Monotype Corsiva" panose="03010101010201010101" pitchFamily="66" charset="0"/>
              </a:rPr>
              <a:t>великого </a:t>
            </a:r>
          </a:p>
          <a:p>
            <a:pPr algn="r"/>
            <a:r>
              <a:rPr lang="ru-RU" sz="10000" b="1" dirty="0" smtClean="0">
                <a:solidFill>
                  <a:schemeClr val="accent5"/>
                </a:solidFill>
                <a:latin typeface="Monotype Corsiva" panose="03010101010201010101" pitchFamily="66" charset="0"/>
              </a:rPr>
              <a:t>поэта</a:t>
            </a:r>
            <a:endParaRPr lang="ru-RU" sz="10000" b="1" dirty="0">
              <a:solidFill>
                <a:schemeClr val="accent5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46" y="3786570"/>
            <a:ext cx="4482000" cy="29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507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0970" y="975946"/>
            <a:ext cx="832631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400" b="1" dirty="0" smtClean="0"/>
              <a:t>2. Какая фамилия у предков Александра Сергеевича по материнской линии?</a:t>
            </a:r>
          </a:p>
          <a:p>
            <a:endParaRPr lang="ru-RU" sz="2000" b="1" dirty="0" smtClean="0"/>
          </a:p>
          <a:p>
            <a:pPr lvl="3"/>
            <a:r>
              <a:rPr lang="ru-RU" sz="4400" dirty="0" smtClean="0"/>
              <a:t>2. Ганнибал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1" y="2919046"/>
            <a:ext cx="5088000" cy="381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8984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0970" y="975946"/>
            <a:ext cx="832631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400" b="1" dirty="0" smtClean="0"/>
              <a:t>3. А в каком году, собственно, родился Пушкин?</a:t>
            </a:r>
          </a:p>
          <a:p>
            <a:pPr algn="just"/>
            <a:endParaRPr lang="ru-RU" sz="2000" b="1" dirty="0" smtClean="0"/>
          </a:p>
          <a:p>
            <a:pPr lvl="3" algn="just"/>
            <a:r>
              <a:rPr lang="ru-RU" sz="4400" dirty="0" smtClean="0"/>
              <a:t>2. 1799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486" y="2665900"/>
            <a:ext cx="1839624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5305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9424" y="773723"/>
            <a:ext cx="8713176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400" b="1" dirty="0" smtClean="0"/>
              <a:t>4. Сколько лет было Наталии Гончаровой, когда на балу она познакомилась с А. С. Пушкиным?</a:t>
            </a:r>
          </a:p>
          <a:p>
            <a:pPr algn="just"/>
            <a:endParaRPr lang="ru-RU" sz="2000" b="1" dirty="0" smtClean="0"/>
          </a:p>
          <a:p>
            <a:pPr marL="2114550" lvl="3" indent="-742950" algn="just">
              <a:buAutoNum type="arabicPeriod"/>
            </a:pPr>
            <a:r>
              <a:rPr lang="ru-RU" sz="4400" dirty="0" smtClean="0"/>
              <a:t>16 лет</a:t>
            </a:r>
            <a:endParaRPr lang="ru-RU" sz="4400" dirty="0"/>
          </a:p>
          <a:p>
            <a:pPr lvl="3" algn="just"/>
            <a:r>
              <a:rPr lang="ru-RU" sz="3600" dirty="0" smtClean="0"/>
              <a:t>   Девушка настолько поразила поэта своей грацией и стройностью, что он признался друзьям: </a:t>
            </a:r>
            <a:r>
              <a:rPr lang="ru-RU" sz="3600" i="1" dirty="0" smtClean="0"/>
              <a:t>«Отныне участь моя будет связана с этой молодой особой»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8709" y="2836618"/>
            <a:ext cx="1841432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9083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0970" y="975946"/>
            <a:ext cx="871317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400" b="1" dirty="0" smtClean="0"/>
              <a:t>5. Сколько детей было у А. С. Пушкина и Н. Гончаровой?</a:t>
            </a:r>
          </a:p>
          <a:p>
            <a:pPr algn="just"/>
            <a:endParaRPr lang="ru-RU" sz="2000" b="1" dirty="0" smtClean="0"/>
          </a:p>
          <a:p>
            <a:pPr lvl="3" algn="just"/>
            <a:r>
              <a:rPr lang="ru-RU" sz="4400" dirty="0" smtClean="0"/>
              <a:t>1. Четверо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938" y="2963009"/>
            <a:ext cx="4800000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0804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4000" cy="687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69576" y="4149970"/>
            <a:ext cx="56710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2000" b="1" dirty="0" smtClean="0">
                <a:solidFill>
                  <a:srgbClr val="4472C4"/>
                </a:solidFill>
                <a:latin typeface="Monotype Corsiva" panose="03010101010201010101" pitchFamily="66" charset="0"/>
              </a:rPr>
              <a:t>II </a:t>
            </a:r>
            <a:r>
              <a:rPr lang="ru-RU" sz="12000" b="1" dirty="0">
                <a:solidFill>
                  <a:srgbClr val="4472C4"/>
                </a:solidFill>
                <a:latin typeface="Monotype Corsiva" panose="03010101010201010101" pitchFamily="66" charset="0"/>
              </a:rPr>
              <a:t>тур</a:t>
            </a:r>
          </a:p>
        </p:txBody>
      </p:sp>
    </p:spTree>
    <p:extLst>
      <p:ext uri="{BB962C8B-B14F-4D97-AF65-F5344CB8AC3E}">
        <p14:creationId xmlns:p14="http://schemas.microsoft.com/office/powerpoint/2010/main" val="223147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7931" y="835269"/>
            <a:ext cx="833510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/>
              <a:t>1</a:t>
            </a:r>
            <a:r>
              <a:rPr lang="ru-RU" sz="4000" b="1" dirty="0" smtClean="0"/>
              <a:t>. Какое произведение Пушкина начинается прологом  «У лукоморья дуб зелёный…»? </a:t>
            </a:r>
          </a:p>
          <a:p>
            <a:endParaRPr lang="ru-RU" sz="2000" dirty="0" smtClean="0"/>
          </a:p>
          <a:p>
            <a:r>
              <a:rPr lang="ru-RU" sz="4000" dirty="0" smtClean="0"/>
              <a:t>1. «Сказка о мертвой царевне и семи богатырях»</a:t>
            </a:r>
          </a:p>
          <a:p>
            <a:r>
              <a:rPr lang="ru-RU" sz="4000" dirty="0" smtClean="0"/>
              <a:t>2. «Сказка о царе </a:t>
            </a:r>
            <a:r>
              <a:rPr lang="ru-RU" sz="4000" dirty="0" err="1" smtClean="0"/>
              <a:t>Салтане</a:t>
            </a:r>
            <a:r>
              <a:rPr lang="ru-RU" sz="4000" dirty="0" smtClean="0"/>
              <a:t>»</a:t>
            </a:r>
          </a:p>
          <a:p>
            <a:r>
              <a:rPr lang="ru-RU" sz="4000" dirty="0" smtClean="0"/>
              <a:t>3. Поэма «Руслан и Людмила»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402142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7931" y="835269"/>
            <a:ext cx="833510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000" b="1" dirty="0" smtClean="0"/>
              <a:t>2. Как звали жениха главной героини сказки А.С. Пушкина «О мертвой царевне и семерых богатырях»?</a:t>
            </a:r>
          </a:p>
          <a:p>
            <a:pPr algn="just"/>
            <a:endParaRPr lang="ru-RU" sz="2000" b="1" dirty="0" smtClean="0"/>
          </a:p>
          <a:p>
            <a:pPr lvl="3" algn="just"/>
            <a:r>
              <a:rPr lang="ru-RU" sz="4000" dirty="0" smtClean="0"/>
              <a:t>1. Руслан</a:t>
            </a:r>
          </a:p>
          <a:p>
            <a:pPr lvl="3" algn="just"/>
            <a:r>
              <a:rPr lang="ru-RU" sz="4000" dirty="0" smtClean="0"/>
              <a:t>2. Елисей</a:t>
            </a:r>
          </a:p>
          <a:p>
            <a:pPr lvl="3" algn="just"/>
            <a:r>
              <a:rPr lang="ru-RU" sz="4000" dirty="0" smtClean="0"/>
              <a:t>3. </a:t>
            </a:r>
            <a:r>
              <a:rPr lang="ru-RU" sz="4000" dirty="0" err="1" smtClean="0"/>
              <a:t>Гвидон</a:t>
            </a:r>
            <a:endParaRPr lang="ru-RU" sz="4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1689" y="3172174"/>
            <a:ext cx="2341463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0940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7931" y="835269"/>
            <a:ext cx="833510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000" b="1" dirty="0" smtClean="0"/>
              <a:t>3. Сколько раз Старуха из сказки А.С. Пушкина «О рыбаке и рыбке» отправляла Старика к Золотой Рыбке?</a:t>
            </a:r>
          </a:p>
          <a:p>
            <a:pPr algn="just"/>
            <a:endParaRPr lang="ru-RU" sz="2000" b="1" dirty="0" smtClean="0"/>
          </a:p>
          <a:p>
            <a:pPr lvl="3" algn="just"/>
            <a:r>
              <a:rPr lang="ru-RU" sz="4000" dirty="0" smtClean="0"/>
              <a:t>1. 4 раза</a:t>
            </a:r>
          </a:p>
          <a:p>
            <a:pPr lvl="3" algn="just"/>
            <a:r>
              <a:rPr lang="ru-RU" sz="4000" dirty="0" smtClean="0"/>
              <a:t>2. 7 раз</a:t>
            </a:r>
          </a:p>
          <a:p>
            <a:pPr lvl="3" algn="just"/>
            <a:r>
              <a:rPr lang="ru-RU" sz="4000" dirty="0" smtClean="0"/>
              <a:t>3. 5 раз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487" y="3194875"/>
            <a:ext cx="2193954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4953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7931" y="835269"/>
            <a:ext cx="833510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000" b="1" dirty="0" smtClean="0"/>
              <a:t> 4. Сколько богатырей было в подчинении у дядьки Черномора?</a:t>
            </a:r>
          </a:p>
          <a:p>
            <a:pPr algn="just"/>
            <a:endParaRPr lang="ru-RU" sz="2000" b="1" dirty="0" smtClean="0"/>
          </a:p>
          <a:p>
            <a:pPr marL="2114550" lvl="3" indent="-742950" algn="just">
              <a:buAutoNum type="arabicPeriod"/>
            </a:pPr>
            <a:r>
              <a:rPr lang="ru-RU" sz="4000" dirty="0" smtClean="0"/>
              <a:t>33</a:t>
            </a:r>
          </a:p>
          <a:p>
            <a:pPr marL="2114550" lvl="3" indent="-742950" algn="just">
              <a:buAutoNum type="arabicPeriod"/>
            </a:pPr>
            <a:r>
              <a:rPr lang="ru-RU" sz="4000" dirty="0" smtClean="0"/>
              <a:t>3</a:t>
            </a:r>
          </a:p>
          <a:p>
            <a:pPr marL="2114550" lvl="3" indent="-742950" algn="just">
              <a:buAutoNum type="arabicPeriod"/>
            </a:pPr>
            <a:r>
              <a:rPr lang="ru-RU" sz="4000" dirty="0" smtClean="0"/>
              <a:t>13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823" y="3011782"/>
            <a:ext cx="21864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7388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7931" y="835269"/>
            <a:ext cx="833510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000" b="1" dirty="0"/>
              <a:t>5</a:t>
            </a:r>
            <a:r>
              <a:rPr lang="ru-RU" sz="4000" b="1" dirty="0" smtClean="0"/>
              <a:t>. Сколько сказок написал А.С. Пушкин?</a:t>
            </a:r>
          </a:p>
          <a:p>
            <a:pPr algn="just"/>
            <a:endParaRPr lang="ru-RU" sz="2000" b="1" dirty="0" smtClean="0"/>
          </a:p>
          <a:p>
            <a:pPr lvl="2" algn="just"/>
            <a:r>
              <a:rPr lang="ru-RU" sz="4000" dirty="0" smtClean="0"/>
              <a:t>1. Семь</a:t>
            </a:r>
          </a:p>
          <a:p>
            <a:pPr lvl="2" algn="just"/>
            <a:r>
              <a:rPr lang="ru-RU" sz="4000" dirty="0" smtClean="0"/>
              <a:t>2. Восемь</a:t>
            </a:r>
          </a:p>
          <a:p>
            <a:pPr lvl="2" algn="just"/>
            <a:r>
              <a:rPr lang="ru-RU" sz="4000" dirty="0" smtClean="0"/>
              <a:t>3. Шесть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139" y="3171093"/>
            <a:ext cx="23328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6249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94030" y="96715"/>
            <a:ext cx="63568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 smtClean="0">
                <a:solidFill>
                  <a:schemeClr val="accent5"/>
                </a:solidFill>
                <a:latin typeface="Monotype Corsiva" panose="03010101010201010101" pitchFamily="66" charset="0"/>
              </a:rPr>
              <a:t>I </a:t>
            </a:r>
            <a:r>
              <a:rPr lang="ru-RU" sz="12000" b="1" dirty="0" smtClean="0">
                <a:solidFill>
                  <a:schemeClr val="accent5"/>
                </a:solidFill>
                <a:latin typeface="Monotype Corsiva" panose="03010101010201010101" pitchFamily="66" charset="0"/>
              </a:rPr>
              <a:t>тур</a:t>
            </a:r>
            <a:endParaRPr lang="ru-RU" sz="12000" b="1" dirty="0">
              <a:solidFill>
                <a:schemeClr val="accent5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56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4000" cy="687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51991" y="4273062"/>
            <a:ext cx="56710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0000" b="1" dirty="0" smtClean="0">
                <a:solidFill>
                  <a:srgbClr val="4472C4"/>
                </a:solidFill>
                <a:latin typeface="Monotype Corsiva" panose="03010101010201010101" pitchFamily="66" charset="0"/>
              </a:rPr>
              <a:t>Ответы</a:t>
            </a:r>
            <a:endParaRPr lang="ru-RU" sz="10000" b="1" dirty="0">
              <a:solidFill>
                <a:srgbClr val="4472C4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68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7931" y="835269"/>
            <a:ext cx="833510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/>
              <a:t>1</a:t>
            </a:r>
            <a:r>
              <a:rPr lang="ru-RU" sz="4000" b="1" dirty="0" smtClean="0"/>
              <a:t>. Какое произведение Пушкина начинается прологом  «У лукоморья дуб зелёный…»? </a:t>
            </a:r>
          </a:p>
          <a:p>
            <a:endParaRPr lang="ru-RU" sz="2000" dirty="0" smtClean="0"/>
          </a:p>
          <a:p>
            <a:r>
              <a:rPr lang="ru-RU" sz="4000" dirty="0" smtClean="0"/>
              <a:t>3. Поэма «Руслан и Людмила»</a:t>
            </a:r>
            <a:endParaRPr lang="ru-RU" sz="4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5549" y="3595687"/>
            <a:ext cx="1933751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3274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7931" y="835269"/>
            <a:ext cx="833510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000" b="1" dirty="0" smtClean="0"/>
              <a:t>2. Как звали жениха главной героини сказки А.С. Пушкина «О мертвой царевне и семерых богатырях»?</a:t>
            </a:r>
          </a:p>
          <a:p>
            <a:pPr algn="just"/>
            <a:endParaRPr lang="ru-RU" sz="2000" b="1" dirty="0" smtClean="0"/>
          </a:p>
          <a:p>
            <a:pPr lvl="3" algn="just"/>
            <a:r>
              <a:rPr lang="ru-RU" sz="4000" dirty="0" smtClean="0"/>
              <a:t>2. Елисей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1683" y="3393831"/>
            <a:ext cx="216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4153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7931" y="835269"/>
            <a:ext cx="833510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000" b="1" dirty="0" smtClean="0"/>
              <a:t>3. Сколько раз Старуха из сказки А.С. Пушкина «О рыбаке и рыбке» отправляла Старика к Золотой Рыбке?</a:t>
            </a:r>
          </a:p>
          <a:p>
            <a:pPr algn="just"/>
            <a:endParaRPr lang="ru-RU" sz="2000" b="1" dirty="0" smtClean="0"/>
          </a:p>
          <a:p>
            <a:pPr lvl="3" algn="just"/>
            <a:r>
              <a:rPr lang="ru-RU" sz="4000" dirty="0" smtClean="0"/>
              <a:t>3. 5 раз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156" y="3326423"/>
            <a:ext cx="193248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0299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7931" y="835269"/>
            <a:ext cx="83351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000" b="1" dirty="0" smtClean="0"/>
              <a:t> 4. Сколько богатырей было в подчинении у дядьки Черномора?</a:t>
            </a:r>
          </a:p>
          <a:p>
            <a:pPr algn="just"/>
            <a:endParaRPr lang="ru-RU" sz="2000" b="1" dirty="0" smtClean="0"/>
          </a:p>
          <a:p>
            <a:pPr marL="2114550" lvl="3" indent="-742950" algn="just">
              <a:buAutoNum type="arabicPeriod"/>
            </a:pPr>
            <a:r>
              <a:rPr lang="ru-RU" sz="4000" dirty="0" smtClean="0"/>
              <a:t>33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3085" y="2924908"/>
            <a:ext cx="22428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4880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7931" y="835269"/>
            <a:ext cx="833510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000" b="1" dirty="0"/>
              <a:t>5</a:t>
            </a:r>
            <a:r>
              <a:rPr lang="ru-RU" sz="4000" b="1" dirty="0" smtClean="0"/>
              <a:t>. Сколько сказок написал А.С. Пушкин?</a:t>
            </a:r>
          </a:p>
          <a:p>
            <a:pPr algn="just"/>
            <a:endParaRPr lang="ru-RU" sz="2000" b="1" dirty="0" smtClean="0"/>
          </a:p>
          <a:p>
            <a:pPr marL="1657350" lvl="2" indent="-742950" algn="just">
              <a:buAutoNum type="arabicPeriod"/>
            </a:pPr>
            <a:r>
              <a:rPr lang="ru-RU" sz="4000" dirty="0" smtClean="0"/>
              <a:t>Семь</a:t>
            </a:r>
            <a:endParaRPr lang="ru-RU" sz="4000" dirty="0"/>
          </a:p>
          <a:p>
            <a:r>
              <a:rPr lang="ru-RU" sz="2800" dirty="0" smtClean="0"/>
              <a:t>«Сказка о рыбаке и рыбке», </a:t>
            </a:r>
          </a:p>
          <a:p>
            <a:r>
              <a:rPr lang="ru-RU" sz="2800" dirty="0" smtClean="0"/>
              <a:t>«Сказка о мёртвой царевне и семи богатырях»,</a:t>
            </a:r>
          </a:p>
          <a:p>
            <a:r>
              <a:rPr lang="ru-RU" sz="2800" dirty="0" smtClean="0"/>
              <a:t>«Сказка о попе и о работнике его </a:t>
            </a:r>
            <a:r>
              <a:rPr lang="ru-RU" sz="2800" dirty="0" err="1" smtClean="0"/>
              <a:t>Балде</a:t>
            </a:r>
            <a:r>
              <a:rPr lang="ru-RU" sz="2800" dirty="0" smtClean="0"/>
              <a:t>», </a:t>
            </a:r>
          </a:p>
          <a:p>
            <a:r>
              <a:rPr lang="ru-RU" sz="2800" dirty="0" smtClean="0"/>
              <a:t>«Сказка о царе </a:t>
            </a:r>
            <a:r>
              <a:rPr lang="ru-RU" sz="2800" dirty="0" err="1" smtClean="0"/>
              <a:t>Салтане</a:t>
            </a:r>
            <a:r>
              <a:rPr lang="ru-RU" sz="2800" dirty="0" smtClean="0"/>
              <a:t>», </a:t>
            </a:r>
          </a:p>
          <a:p>
            <a:r>
              <a:rPr lang="ru-RU" sz="2800" dirty="0" smtClean="0"/>
              <a:t>«Сказка о медведихе», </a:t>
            </a:r>
          </a:p>
          <a:p>
            <a:r>
              <a:rPr lang="ru-RU" sz="2800" dirty="0" smtClean="0"/>
              <a:t>«Сказка о золотом петушке», </a:t>
            </a:r>
          </a:p>
          <a:p>
            <a:r>
              <a:rPr lang="ru-RU" sz="2800" dirty="0" smtClean="0"/>
              <a:t>«Жених».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0819" y="3850124"/>
            <a:ext cx="1788930" cy="262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5713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0823" y="1169377"/>
            <a:ext cx="30421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III </a:t>
            </a:r>
            <a:r>
              <a:rPr lang="ru-RU" sz="4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тур</a:t>
            </a:r>
            <a:endParaRPr lang="ru-RU" sz="44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52692" y="1554097"/>
            <a:ext cx="3657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«Угадай </a:t>
            </a:r>
          </a:p>
          <a:p>
            <a:pPr algn="ctr"/>
            <a:r>
              <a:rPr lang="ru-RU" sz="54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сказку по картинке из нейросети»</a:t>
            </a:r>
            <a:endParaRPr lang="ru-RU" sz="54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9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50" y="18000"/>
            <a:ext cx="684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3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25" y="-18000"/>
            <a:ext cx="6876000" cy="68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2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0"/>
            <a:ext cx="684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1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0970" y="975946"/>
            <a:ext cx="83263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400" b="1" dirty="0" smtClean="0"/>
              <a:t>1. Александр Сергеевич Пушкин родился...</a:t>
            </a:r>
          </a:p>
          <a:p>
            <a:endParaRPr lang="ru-RU" sz="2000" dirty="0" smtClean="0"/>
          </a:p>
          <a:p>
            <a:pPr lvl="3"/>
            <a:r>
              <a:rPr lang="ru-RU" sz="4400" dirty="0" smtClean="0"/>
              <a:t>1. в Москве</a:t>
            </a:r>
          </a:p>
          <a:p>
            <a:pPr lvl="3"/>
            <a:r>
              <a:rPr lang="ru-RU" sz="4400" dirty="0" smtClean="0"/>
              <a:t>2. в Михайловском</a:t>
            </a:r>
          </a:p>
          <a:p>
            <a:pPr lvl="3"/>
            <a:r>
              <a:rPr lang="ru-RU" sz="4400" dirty="0" smtClean="0"/>
              <a:t>3. в Петербурге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0034" y="3321598"/>
            <a:ext cx="1814400" cy="2880000"/>
          </a:xfrm>
          <a:prstGeom prst="rect">
            <a:avLst/>
          </a:prstGeom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  <a:reflection blurRad="12700" stA="30000" endPos="30000" dist="5000" dir="5400000" sy="-100000" algn="bl" rotWithShape="0"/>
          </a:effectLst>
          <a:scene3d>
            <a:camera prst="isometricOffAxis2Left"/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380443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825" y="0"/>
            <a:ext cx="684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8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0"/>
            <a:ext cx="6840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34300" y="1115947"/>
            <a:ext cx="41616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Ответы</a:t>
            </a:r>
            <a:endParaRPr lang="ru-RU" sz="96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90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246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00" y="476250"/>
            <a:ext cx="7086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Monotype Corsiva" panose="03010101010201010101" pitchFamily="66" charset="0"/>
              </a:rPr>
              <a:t>«Сказка </a:t>
            </a:r>
            <a:r>
              <a:rPr lang="ru-RU" sz="4400" dirty="0">
                <a:latin typeface="Monotype Corsiva" panose="03010101010201010101" pitchFamily="66" charset="0"/>
              </a:rPr>
              <a:t>о царе </a:t>
            </a:r>
            <a:r>
              <a:rPr lang="ru-RU" sz="4400" dirty="0" err="1">
                <a:latin typeface="Monotype Corsiva" panose="03010101010201010101" pitchFamily="66" charset="0"/>
              </a:rPr>
              <a:t>Салтане</a:t>
            </a:r>
            <a:r>
              <a:rPr lang="ru-RU" sz="4400" dirty="0">
                <a:latin typeface="Monotype Corsiva" panose="03010101010201010101" pitchFamily="66" charset="0"/>
              </a:rPr>
              <a:t>, о сыне его славном и могучем богатыре князе </a:t>
            </a:r>
            <a:r>
              <a:rPr lang="ru-RU" sz="4400" dirty="0" err="1">
                <a:latin typeface="Monotype Corsiva" panose="03010101010201010101" pitchFamily="66" charset="0"/>
              </a:rPr>
              <a:t>Гвидоне</a:t>
            </a:r>
            <a:r>
              <a:rPr lang="ru-RU" sz="4400" dirty="0">
                <a:latin typeface="Monotype Corsiva" panose="03010101010201010101" pitchFamily="66" charset="0"/>
              </a:rPr>
              <a:t> </a:t>
            </a:r>
            <a:r>
              <a:rPr lang="ru-RU" sz="4400" dirty="0" err="1">
                <a:latin typeface="Monotype Corsiva" panose="03010101010201010101" pitchFamily="66" charset="0"/>
              </a:rPr>
              <a:t>Салтановиче</a:t>
            </a:r>
            <a:r>
              <a:rPr lang="ru-RU" sz="4400" dirty="0">
                <a:latin typeface="Monotype Corsiva" panose="03010101010201010101" pitchFamily="66" charset="0"/>
              </a:rPr>
              <a:t> и о прекрасной царевне </a:t>
            </a:r>
            <a:r>
              <a:rPr lang="ru-RU" sz="4400" dirty="0" smtClean="0">
                <a:latin typeface="Monotype Corsiva" panose="03010101010201010101" pitchFamily="66" charset="0"/>
              </a:rPr>
              <a:t>лебеди»</a:t>
            </a:r>
            <a:endParaRPr lang="ru-RU" sz="4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54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4000" cy="687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0025" y="314325"/>
            <a:ext cx="118205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«Сказка о рыбаке и рыбке»</a:t>
            </a:r>
            <a:endParaRPr lang="ru-RU" sz="90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79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43575" y="3248025"/>
            <a:ext cx="6448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7200" dirty="0">
                <a:latin typeface="Monotype Corsiva" panose="03010101010201010101" pitchFamily="66" charset="0"/>
              </a:rPr>
              <a:t>«Сказка о попе и о работнике его </a:t>
            </a:r>
            <a:r>
              <a:rPr lang="ru-RU" sz="7200" dirty="0" err="1">
                <a:latin typeface="Monotype Corsiva" panose="03010101010201010101" pitchFamily="66" charset="0"/>
              </a:rPr>
              <a:t>Балде</a:t>
            </a:r>
            <a:r>
              <a:rPr lang="ru-RU" sz="7200" dirty="0" smtClean="0">
                <a:latin typeface="Monotype Corsiva" panose="03010101010201010101" pitchFamily="66" charset="0"/>
              </a:rPr>
              <a:t>» </a:t>
            </a:r>
            <a:endParaRPr lang="ru-RU" sz="72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76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80975" y="581025"/>
            <a:ext cx="11811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dirty="0">
                <a:latin typeface="Monotype Corsiva" panose="03010101010201010101" pitchFamily="66" charset="0"/>
              </a:rPr>
              <a:t>«Сказка о золотом петушке</a:t>
            </a:r>
            <a:r>
              <a:rPr lang="ru-RU" sz="9600" dirty="0" smtClean="0">
                <a:latin typeface="Monotype Corsiva" panose="03010101010201010101" pitchFamily="66" charset="0"/>
              </a:rPr>
              <a:t>» </a:t>
            </a:r>
            <a:endParaRPr lang="ru-RU" sz="96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06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9100" y="514350"/>
            <a:ext cx="82867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Monotype Corsiva" panose="03010101010201010101" pitchFamily="66" charset="0"/>
              </a:rPr>
              <a:t>«Сказка о мёртвой царевне и семи богатырях»</a:t>
            </a:r>
          </a:p>
        </p:txBody>
      </p:sp>
    </p:spTree>
    <p:extLst>
      <p:ext uri="{BB962C8B-B14F-4D97-AF65-F5344CB8AC3E}">
        <p14:creationId xmlns:p14="http://schemas.microsoft.com/office/powerpoint/2010/main" val="1783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95953" y="96716"/>
            <a:ext cx="6101862" cy="1635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0000" dirty="0" smtClean="0">
                <a:solidFill>
                  <a:srgbClr val="4472C4"/>
                </a:solidFill>
                <a:latin typeface="Monotype Corsiva" panose="03010101010201010101" pitchFamily="66" charset="0"/>
              </a:rPr>
              <a:t>IV </a:t>
            </a:r>
            <a:r>
              <a:rPr lang="ru-RU" sz="10000" dirty="0" smtClean="0">
                <a:solidFill>
                  <a:srgbClr val="4472C4"/>
                </a:solidFill>
                <a:latin typeface="Monotype Corsiva" panose="03010101010201010101" pitchFamily="66" charset="0"/>
              </a:rPr>
              <a:t>тур</a:t>
            </a:r>
            <a:endParaRPr lang="ru-RU" sz="10000" dirty="0">
              <a:solidFill>
                <a:srgbClr val="4472C4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23092" y="2151727"/>
            <a:ext cx="123150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0" b="1" dirty="0" smtClean="0">
                <a:solidFill>
                  <a:schemeClr val="accent5"/>
                </a:solidFill>
                <a:latin typeface="Monotype Corsiva" panose="03010101010201010101" pitchFamily="66" charset="0"/>
              </a:rPr>
              <a:t>«Как зовут...»</a:t>
            </a:r>
            <a:endParaRPr lang="ru-RU" sz="16000" b="1" dirty="0">
              <a:solidFill>
                <a:schemeClr val="accent5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06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34509" y="1081454"/>
            <a:ext cx="80449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1. Как звали няню А.С. Пушкина?</a:t>
            </a:r>
          </a:p>
          <a:p>
            <a:endParaRPr lang="ru-RU" sz="2000" b="1" dirty="0" smtClean="0"/>
          </a:p>
          <a:p>
            <a:r>
              <a:rPr lang="ru-RU" sz="4400" dirty="0" smtClean="0"/>
              <a:t>1. Арина Петровна</a:t>
            </a:r>
          </a:p>
          <a:p>
            <a:r>
              <a:rPr lang="ru-RU" sz="4400" dirty="0" smtClean="0"/>
              <a:t>2. Арина Родионовна</a:t>
            </a:r>
          </a:p>
          <a:p>
            <a:r>
              <a:rPr lang="ru-RU" sz="4400" dirty="0" smtClean="0"/>
              <a:t>3. Арина Ивановна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717155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0970" y="975946"/>
            <a:ext cx="8326316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400" b="1" dirty="0" smtClean="0"/>
              <a:t>2. Какая фамилия у предков Александра Сергеевича по материнской линии?</a:t>
            </a:r>
          </a:p>
          <a:p>
            <a:endParaRPr lang="ru-RU" sz="2000" b="1" dirty="0" smtClean="0"/>
          </a:p>
          <a:p>
            <a:pPr lvl="3"/>
            <a:r>
              <a:rPr lang="ru-RU" sz="4400" dirty="0" smtClean="0"/>
              <a:t>1. Пушкины</a:t>
            </a:r>
          </a:p>
          <a:p>
            <a:pPr lvl="3"/>
            <a:r>
              <a:rPr lang="ru-RU" sz="4400" dirty="0" smtClean="0"/>
              <a:t>2. Ганнибал </a:t>
            </a:r>
          </a:p>
          <a:p>
            <a:pPr lvl="3"/>
            <a:r>
              <a:rPr lang="ru-RU" sz="4400" dirty="0" smtClean="0"/>
              <a:t>3. Жуковские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0286" y="3030416"/>
            <a:ext cx="2268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151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34509" y="1081454"/>
            <a:ext cx="804496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2. Какое имя носили героини повестей «Капитанская дочка», «Дубровский» и «Полтава»?</a:t>
            </a:r>
          </a:p>
          <a:p>
            <a:endParaRPr lang="ru-RU" sz="2000" b="1" dirty="0" smtClean="0"/>
          </a:p>
          <a:p>
            <a:pPr marL="742950" indent="-742950">
              <a:buAutoNum type="arabicPeriod"/>
            </a:pPr>
            <a:r>
              <a:rPr lang="ru-RU" sz="4400" dirty="0" smtClean="0"/>
              <a:t>Мария</a:t>
            </a:r>
          </a:p>
          <a:p>
            <a:pPr marL="742950" indent="-742950">
              <a:buAutoNum type="arabicPeriod"/>
            </a:pPr>
            <a:r>
              <a:rPr lang="ru-RU" sz="4400" dirty="0" smtClean="0"/>
              <a:t>Ирина</a:t>
            </a:r>
          </a:p>
          <a:p>
            <a:pPr marL="742950" indent="-742950">
              <a:buAutoNum type="arabicPeriod"/>
            </a:pPr>
            <a:r>
              <a:rPr lang="ru-RU" sz="4400" dirty="0" smtClean="0"/>
              <a:t>Светлана</a:t>
            </a:r>
          </a:p>
        </p:txBody>
      </p:sp>
    </p:spTree>
    <p:extLst>
      <p:ext uri="{BB962C8B-B14F-4D97-AF65-F5344CB8AC3E}">
        <p14:creationId xmlns:p14="http://schemas.microsoft.com/office/powerpoint/2010/main" val="3646761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34509" y="1081454"/>
            <a:ext cx="804496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3. Назовите волшебника, похитившего Людмилу, из поэмы «Руслан и Людмила».</a:t>
            </a:r>
          </a:p>
          <a:p>
            <a:endParaRPr lang="ru-RU" sz="2000" b="1" dirty="0" smtClean="0"/>
          </a:p>
          <a:p>
            <a:r>
              <a:rPr lang="ru-RU" sz="4400" dirty="0" smtClean="0"/>
              <a:t>1. Чернобород</a:t>
            </a:r>
          </a:p>
          <a:p>
            <a:r>
              <a:rPr lang="ru-RU" sz="4400" dirty="0" smtClean="0"/>
              <a:t>2. Чернобров</a:t>
            </a:r>
            <a:endParaRPr lang="ru-RU" sz="4400" dirty="0"/>
          </a:p>
          <a:p>
            <a:r>
              <a:rPr lang="ru-RU" sz="4400" dirty="0" smtClean="0"/>
              <a:t>3. Черномор</a:t>
            </a:r>
          </a:p>
        </p:txBody>
      </p:sp>
    </p:spTree>
    <p:extLst>
      <p:ext uri="{BB962C8B-B14F-4D97-AF65-F5344CB8AC3E}">
        <p14:creationId xmlns:p14="http://schemas.microsoft.com/office/powerpoint/2010/main" val="1791689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34509" y="1081454"/>
            <a:ext cx="80449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4. Назовите фамилию Татьяны из романа «Евгений Онегин».</a:t>
            </a:r>
          </a:p>
          <a:p>
            <a:endParaRPr lang="ru-RU" sz="2000" b="1" dirty="0"/>
          </a:p>
          <a:p>
            <a:pPr marL="742950" indent="-742950">
              <a:buAutoNum type="arabicPeriod"/>
            </a:pPr>
            <a:r>
              <a:rPr lang="ru-RU" sz="4400" dirty="0" smtClean="0"/>
              <a:t>Ларина</a:t>
            </a:r>
          </a:p>
          <a:p>
            <a:pPr marL="742950" indent="-742950">
              <a:buAutoNum type="arabicPeriod"/>
            </a:pPr>
            <a:r>
              <a:rPr lang="ru-RU" sz="4400" dirty="0" smtClean="0"/>
              <a:t>Ленская</a:t>
            </a:r>
          </a:p>
          <a:p>
            <a:pPr marL="742950" indent="-742950">
              <a:buAutoNum type="arabicPeriod"/>
            </a:pPr>
            <a:r>
              <a:rPr lang="ru-RU" sz="4400" dirty="0" smtClean="0"/>
              <a:t>Онегина</a:t>
            </a:r>
          </a:p>
        </p:txBody>
      </p:sp>
    </p:spTree>
    <p:extLst>
      <p:ext uri="{BB962C8B-B14F-4D97-AF65-F5344CB8AC3E}">
        <p14:creationId xmlns:p14="http://schemas.microsoft.com/office/powerpoint/2010/main" val="3165091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34509" y="1081454"/>
            <a:ext cx="80449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 5. Как звали сына </a:t>
            </a:r>
            <a:r>
              <a:rPr lang="ru-RU" sz="4400" b="1" dirty="0" err="1" smtClean="0"/>
              <a:t>Салтана</a:t>
            </a:r>
            <a:r>
              <a:rPr lang="ru-RU" sz="4400" b="1" dirty="0" smtClean="0"/>
              <a:t>? </a:t>
            </a:r>
          </a:p>
          <a:p>
            <a:endParaRPr lang="ru-RU" sz="2000" b="1" dirty="0"/>
          </a:p>
          <a:p>
            <a:pPr lvl="2"/>
            <a:r>
              <a:rPr lang="ru-RU" sz="4400" dirty="0" smtClean="0"/>
              <a:t>1. Князь </a:t>
            </a:r>
            <a:r>
              <a:rPr lang="ru-RU" sz="4400" dirty="0" err="1" smtClean="0"/>
              <a:t>Дадон</a:t>
            </a:r>
            <a:endParaRPr lang="ru-RU" sz="4400" dirty="0" smtClean="0"/>
          </a:p>
          <a:p>
            <a:pPr lvl="2"/>
            <a:r>
              <a:rPr lang="ru-RU" sz="4400" dirty="0" smtClean="0"/>
              <a:t>2. Князь </a:t>
            </a:r>
            <a:r>
              <a:rPr lang="ru-RU" sz="4400" dirty="0" err="1" smtClean="0"/>
              <a:t>Гвидон</a:t>
            </a:r>
            <a:endParaRPr lang="ru-RU" sz="4400" dirty="0" smtClean="0"/>
          </a:p>
          <a:p>
            <a:pPr lvl="2"/>
            <a:r>
              <a:rPr lang="ru-RU" sz="4400" dirty="0" smtClean="0"/>
              <a:t>3. Князь </a:t>
            </a:r>
            <a:r>
              <a:rPr lang="ru-RU" sz="4400" dirty="0" err="1" smtClean="0"/>
              <a:t>Кардон</a:t>
            </a:r>
            <a:endParaRPr lang="ru-RU" sz="4400" dirty="0" smtClean="0"/>
          </a:p>
        </p:txBody>
      </p:sp>
    </p:spTree>
    <p:extLst>
      <p:ext uri="{BB962C8B-B14F-4D97-AF65-F5344CB8AC3E}">
        <p14:creationId xmlns:p14="http://schemas.microsoft.com/office/powerpoint/2010/main" val="194627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95953" y="96716"/>
            <a:ext cx="6101862" cy="1635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0000" dirty="0" smtClean="0">
                <a:solidFill>
                  <a:srgbClr val="4472C4"/>
                </a:solidFill>
                <a:latin typeface="Monotype Corsiva" panose="03010101010201010101" pitchFamily="66" charset="0"/>
              </a:rPr>
              <a:t>IV </a:t>
            </a:r>
            <a:r>
              <a:rPr lang="ru-RU" sz="10000" dirty="0" smtClean="0">
                <a:solidFill>
                  <a:srgbClr val="4472C4"/>
                </a:solidFill>
                <a:latin typeface="Monotype Corsiva" panose="03010101010201010101" pitchFamily="66" charset="0"/>
              </a:rPr>
              <a:t>тур</a:t>
            </a:r>
            <a:endParaRPr lang="ru-RU" sz="10000" dirty="0">
              <a:solidFill>
                <a:srgbClr val="4472C4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23092" y="2151727"/>
            <a:ext cx="123150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0" b="1" dirty="0" smtClean="0">
                <a:solidFill>
                  <a:schemeClr val="accent5"/>
                </a:solidFill>
                <a:latin typeface="Monotype Corsiva" panose="03010101010201010101" pitchFamily="66" charset="0"/>
              </a:rPr>
              <a:t>Ответы</a:t>
            </a:r>
            <a:endParaRPr lang="ru-RU" sz="16000" b="1" dirty="0">
              <a:solidFill>
                <a:schemeClr val="accent5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6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34509" y="1081454"/>
            <a:ext cx="804496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1. Как звали няню А.С. Пушкина?</a:t>
            </a:r>
          </a:p>
          <a:p>
            <a:endParaRPr lang="ru-RU" sz="2000" b="1" dirty="0" smtClean="0"/>
          </a:p>
          <a:p>
            <a:r>
              <a:rPr lang="ru-RU" sz="4400" dirty="0" smtClean="0"/>
              <a:t>2. Арина Родионовна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647" y="3429000"/>
            <a:ext cx="2263910" cy="288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67450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34509" y="1081454"/>
            <a:ext cx="80449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2. Какое имя носили героини повестей «Капитанская дочка», «Дубровский» и «Полтава»?</a:t>
            </a:r>
          </a:p>
          <a:p>
            <a:endParaRPr lang="ru-RU" sz="2000" b="1" dirty="0" smtClean="0"/>
          </a:p>
          <a:p>
            <a:pPr marL="742950" indent="-742950">
              <a:buAutoNum type="arabicPeriod"/>
            </a:pPr>
            <a:r>
              <a:rPr lang="ru-RU" sz="4400" dirty="0" smtClean="0"/>
              <a:t>Мария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669" y="3177320"/>
            <a:ext cx="2088612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8406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34509" y="1081454"/>
            <a:ext cx="80449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3. Назовите волшебника, похитившего Людмилу, из поэмы «Руслан и Людмила».</a:t>
            </a:r>
          </a:p>
          <a:p>
            <a:endParaRPr lang="ru-RU" sz="2000" b="1" dirty="0" smtClean="0"/>
          </a:p>
          <a:p>
            <a:r>
              <a:rPr lang="ru-RU" sz="4400" dirty="0" smtClean="0"/>
              <a:t>3. Черномор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331" y="3156438"/>
            <a:ext cx="3055000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8786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34509" y="1081454"/>
            <a:ext cx="804496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4. Назовите фамилию Татьяны из романа «Евгений Онегин».</a:t>
            </a:r>
          </a:p>
          <a:p>
            <a:endParaRPr lang="ru-RU" sz="2000" b="1" dirty="0"/>
          </a:p>
          <a:p>
            <a:pPr marL="742950" indent="-742950">
              <a:buAutoNum type="arabicPeriod"/>
            </a:pPr>
            <a:r>
              <a:rPr lang="ru-RU" sz="4400" dirty="0" smtClean="0"/>
              <a:t>Ларина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863" y="2720852"/>
            <a:ext cx="2319463" cy="288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53284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34509" y="1081454"/>
            <a:ext cx="8044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 5. Как звали сына </a:t>
            </a:r>
            <a:r>
              <a:rPr lang="ru-RU" sz="4400" b="1" dirty="0" err="1" smtClean="0"/>
              <a:t>Салтана</a:t>
            </a:r>
            <a:r>
              <a:rPr lang="ru-RU" sz="4400" b="1" dirty="0" smtClean="0"/>
              <a:t>? </a:t>
            </a:r>
          </a:p>
          <a:p>
            <a:endParaRPr lang="ru-RU" sz="2000" b="1" dirty="0"/>
          </a:p>
          <a:p>
            <a:pPr lvl="2"/>
            <a:r>
              <a:rPr lang="ru-RU" sz="4400" dirty="0" smtClean="0"/>
              <a:t>2. Князь </a:t>
            </a:r>
            <a:r>
              <a:rPr lang="ru-RU" sz="4400" dirty="0" err="1" smtClean="0"/>
              <a:t>Гвидон</a:t>
            </a:r>
            <a:endParaRPr lang="ru-RU" sz="44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558" y="2993781"/>
            <a:ext cx="288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8094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0970" y="975946"/>
            <a:ext cx="83263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400" b="1" dirty="0" smtClean="0"/>
              <a:t>3. А в каком </a:t>
            </a:r>
            <a:r>
              <a:rPr lang="ru-RU" sz="4400" b="1" dirty="0" smtClean="0"/>
              <a:t>году </a:t>
            </a:r>
            <a:r>
              <a:rPr lang="ru-RU" sz="4400" b="1" dirty="0" smtClean="0"/>
              <a:t>родился Пушкин?</a:t>
            </a:r>
          </a:p>
          <a:p>
            <a:pPr algn="just"/>
            <a:endParaRPr lang="ru-RU" sz="2000" b="1" dirty="0" smtClean="0"/>
          </a:p>
          <a:p>
            <a:pPr lvl="3" algn="just"/>
            <a:r>
              <a:rPr lang="ru-RU" sz="4400" dirty="0" smtClean="0"/>
              <a:t>1. 1803</a:t>
            </a:r>
          </a:p>
          <a:p>
            <a:pPr lvl="3" algn="just"/>
            <a:r>
              <a:rPr lang="ru-RU" sz="4400" dirty="0" smtClean="0"/>
              <a:t>2. 1799</a:t>
            </a:r>
          </a:p>
          <a:p>
            <a:pPr lvl="3" algn="just"/>
            <a:r>
              <a:rPr lang="ru-RU" sz="4400" dirty="0" smtClean="0"/>
              <a:t>3. 1837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072" y="2929799"/>
            <a:ext cx="1970861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6435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903785" y="395654"/>
            <a:ext cx="401579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0000" dirty="0" smtClean="0">
                <a:solidFill>
                  <a:srgbClr val="4472C4"/>
                </a:solidFill>
                <a:latin typeface="Monotype Corsiva" panose="03010101010201010101" pitchFamily="66" charset="0"/>
              </a:rPr>
              <a:t>V </a:t>
            </a:r>
            <a:r>
              <a:rPr lang="ru-RU" sz="10000" dirty="0">
                <a:solidFill>
                  <a:srgbClr val="4472C4"/>
                </a:solidFill>
                <a:latin typeface="Monotype Corsiva" panose="03010101010201010101" pitchFamily="66" charset="0"/>
              </a:rPr>
              <a:t>тур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49468" y="1820007"/>
            <a:ext cx="1241180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0" dirty="0" smtClean="0">
                <a:solidFill>
                  <a:schemeClr val="accent5"/>
                </a:solidFill>
                <a:latin typeface="Monotype Corsiva" panose="03010101010201010101" pitchFamily="66" charset="0"/>
              </a:rPr>
              <a:t>«Продолжи стихотворение»</a:t>
            </a:r>
            <a:endParaRPr lang="ru-RU" sz="15000" dirty="0">
              <a:solidFill>
                <a:schemeClr val="accent5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74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61" y="0"/>
            <a:ext cx="1206011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1" y="2373923"/>
            <a:ext cx="89681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/>
              <a:t>1. У лукоморья дуб зелёный,</a:t>
            </a:r>
          </a:p>
        </p:txBody>
      </p:sp>
    </p:spTree>
    <p:extLst>
      <p:ext uri="{BB962C8B-B14F-4D97-AF65-F5344CB8AC3E}">
        <p14:creationId xmlns:p14="http://schemas.microsoft.com/office/powerpoint/2010/main" val="3693774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61" y="0"/>
            <a:ext cx="1206011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5124" y="2831123"/>
            <a:ext cx="113508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/>
              <a:t>2. Сижу за решёткой в темнице сырой,</a:t>
            </a:r>
          </a:p>
        </p:txBody>
      </p:sp>
    </p:spTree>
    <p:extLst>
      <p:ext uri="{BB962C8B-B14F-4D97-AF65-F5344CB8AC3E}">
        <p14:creationId xmlns:p14="http://schemas.microsoft.com/office/powerpoint/2010/main" val="3312963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61" y="0"/>
            <a:ext cx="1206011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61846" y="2488224"/>
            <a:ext cx="89329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/>
              <a:t>3. Подруга дней моих суровых,</a:t>
            </a:r>
          </a:p>
        </p:txBody>
      </p:sp>
    </p:spTree>
    <p:extLst>
      <p:ext uri="{BB962C8B-B14F-4D97-AF65-F5344CB8AC3E}">
        <p14:creationId xmlns:p14="http://schemas.microsoft.com/office/powerpoint/2010/main" val="2617208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61" y="0"/>
            <a:ext cx="1206011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5316" y="2963008"/>
            <a:ext cx="11570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/>
              <a:t>4. Я вас любил: любовь ещё, быть может,</a:t>
            </a:r>
          </a:p>
        </p:txBody>
      </p:sp>
    </p:spTree>
    <p:extLst>
      <p:ext uri="{BB962C8B-B14F-4D97-AF65-F5344CB8AC3E}">
        <p14:creationId xmlns:p14="http://schemas.microsoft.com/office/powerpoint/2010/main" val="1275120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61" y="0"/>
            <a:ext cx="1206011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2223" y="2971299"/>
            <a:ext cx="117377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/>
              <a:t> 5. Я памятник воздвиг себе нерукотворный,</a:t>
            </a:r>
          </a:p>
        </p:txBody>
      </p:sp>
    </p:spTree>
    <p:extLst>
      <p:ext uri="{BB962C8B-B14F-4D97-AF65-F5344CB8AC3E}">
        <p14:creationId xmlns:p14="http://schemas.microsoft.com/office/powerpoint/2010/main" val="4273520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903785" y="395654"/>
            <a:ext cx="401579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0000" dirty="0" smtClean="0">
                <a:solidFill>
                  <a:srgbClr val="4472C4"/>
                </a:solidFill>
                <a:latin typeface="Monotype Corsiva" panose="03010101010201010101" pitchFamily="66" charset="0"/>
              </a:rPr>
              <a:t>V </a:t>
            </a:r>
            <a:r>
              <a:rPr lang="ru-RU" sz="10000" dirty="0">
                <a:solidFill>
                  <a:srgbClr val="4472C4"/>
                </a:solidFill>
                <a:latin typeface="Monotype Corsiva" panose="03010101010201010101" pitchFamily="66" charset="0"/>
              </a:rPr>
              <a:t>тур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49468" y="1820007"/>
            <a:ext cx="1241180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0" dirty="0" smtClean="0">
                <a:solidFill>
                  <a:schemeClr val="accent5"/>
                </a:solidFill>
                <a:latin typeface="Monotype Corsiva" panose="03010101010201010101" pitchFamily="66" charset="0"/>
              </a:rPr>
              <a:t>Ответы</a:t>
            </a:r>
            <a:endParaRPr lang="ru-RU" sz="15000" dirty="0">
              <a:solidFill>
                <a:schemeClr val="accent5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18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61" y="0"/>
            <a:ext cx="1206011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10254" y="747346"/>
            <a:ext cx="896815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1. У лукоморья дуб зелёный,</a:t>
            </a:r>
          </a:p>
          <a:p>
            <a:r>
              <a:rPr lang="ru-RU" sz="4400" dirty="0" smtClean="0"/>
              <a:t>Златая цепь на дубе том</a:t>
            </a:r>
          </a:p>
          <a:p>
            <a:r>
              <a:rPr lang="ru-RU" sz="4400" dirty="0" smtClean="0"/>
              <a:t>И днём и ночью кот учёный</a:t>
            </a:r>
          </a:p>
          <a:p>
            <a:r>
              <a:rPr lang="ru-RU" sz="4400" dirty="0" smtClean="0"/>
              <a:t>Всё ходит по цепи кругом…</a:t>
            </a:r>
            <a:endParaRPr lang="ru-RU" sz="4400" dirty="0"/>
          </a:p>
        </p:txBody>
      </p:sp>
      <p:sp>
        <p:nvSpPr>
          <p:cNvPr id="2" name="TextBox 1"/>
          <p:cNvSpPr txBox="1"/>
          <p:nvPr/>
        </p:nvSpPr>
        <p:spPr>
          <a:xfrm>
            <a:off x="5961184" y="3695294"/>
            <a:ext cx="4422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Отрывок из поэмы «Руслан и Людмила»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06298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61" y="0"/>
            <a:ext cx="1206011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09092" y="211016"/>
            <a:ext cx="949569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2. Сижу за решёткой в темнице сырой,</a:t>
            </a:r>
          </a:p>
          <a:p>
            <a:r>
              <a:rPr lang="ru-RU" sz="4400" dirty="0" smtClean="0"/>
              <a:t>Вскормлённый в неволе орёл молодой.</a:t>
            </a:r>
          </a:p>
          <a:p>
            <a:r>
              <a:rPr lang="ru-RU" sz="4400" dirty="0" smtClean="0"/>
              <a:t>Мой грустный товарищ, махая крылом,</a:t>
            </a:r>
          </a:p>
          <a:p>
            <a:r>
              <a:rPr lang="ru-RU" sz="4400" dirty="0" smtClean="0"/>
              <a:t>Кровавую пищу клюёт под окном…</a:t>
            </a:r>
            <a:endParaRPr lang="ru-RU" sz="4400" dirty="0"/>
          </a:p>
        </p:txBody>
      </p:sp>
      <p:sp>
        <p:nvSpPr>
          <p:cNvPr id="2" name="TextBox 1"/>
          <p:cNvSpPr txBox="1"/>
          <p:nvPr/>
        </p:nvSpPr>
        <p:spPr>
          <a:xfrm>
            <a:off x="2866292" y="5043108"/>
            <a:ext cx="6066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dirty="0" smtClean="0"/>
              <a:t>Отрывок из стихотворения «Узник»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519200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61" y="0"/>
            <a:ext cx="1206011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23392" y="888023"/>
            <a:ext cx="949569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3. Подруга дней моих суровых,</a:t>
            </a:r>
          </a:p>
          <a:p>
            <a:r>
              <a:rPr lang="ru-RU" sz="4400" dirty="0" smtClean="0"/>
              <a:t>Голубка дряхлая моя!..</a:t>
            </a:r>
          </a:p>
          <a:p>
            <a:r>
              <a:rPr lang="ru-RU" sz="4400" dirty="0" smtClean="0"/>
              <a:t>Одна в глуши лесов сосновых</a:t>
            </a:r>
          </a:p>
          <a:p>
            <a:r>
              <a:rPr lang="ru-RU" sz="4400" dirty="0" smtClean="0"/>
              <a:t>Давно, давно ты ждёшь меня…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91607" y="4073065"/>
            <a:ext cx="6066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dirty="0" smtClean="0"/>
              <a:t>Отрывок из стихотворения «Няне»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973803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0970" y="975946"/>
            <a:ext cx="8713176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400" b="1" dirty="0" smtClean="0"/>
              <a:t>4. Сколько лет было Наталии Гончаровой, когда на балу она познакомилась с А. С. Пушкиным?</a:t>
            </a:r>
          </a:p>
          <a:p>
            <a:pPr algn="just"/>
            <a:endParaRPr lang="ru-RU" sz="2000" b="1" dirty="0" smtClean="0"/>
          </a:p>
          <a:p>
            <a:pPr lvl="3" algn="just"/>
            <a:r>
              <a:rPr lang="ru-RU" sz="4400" dirty="0" smtClean="0"/>
              <a:t>1. 16 лет</a:t>
            </a:r>
          </a:p>
          <a:p>
            <a:pPr lvl="3" algn="just"/>
            <a:r>
              <a:rPr lang="ru-RU" sz="4400" dirty="0" smtClean="0"/>
              <a:t>2. 18 лет</a:t>
            </a:r>
          </a:p>
          <a:p>
            <a:pPr lvl="3" algn="just"/>
            <a:r>
              <a:rPr lang="ru-RU" sz="4400" dirty="0" smtClean="0"/>
              <a:t>3. 17 лет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2520" y="3207326"/>
            <a:ext cx="1834965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6219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61" y="0"/>
            <a:ext cx="1206011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23392" y="518245"/>
            <a:ext cx="949569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4. Я вас любил: любовь ещё, быть может,</a:t>
            </a:r>
          </a:p>
          <a:p>
            <a:r>
              <a:rPr lang="ru-RU" sz="4400" dirty="0" smtClean="0"/>
              <a:t>В душе моей угасла не совсем,</a:t>
            </a:r>
          </a:p>
          <a:p>
            <a:r>
              <a:rPr lang="ru-RU" sz="4400" dirty="0" smtClean="0"/>
              <a:t>Но пусть она вас больше не тревожит,</a:t>
            </a:r>
          </a:p>
          <a:p>
            <a:r>
              <a:rPr lang="ru-RU" sz="4400" dirty="0" smtClean="0"/>
              <a:t>Я не хочу печалить вас ничем…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91607" y="4073065"/>
            <a:ext cx="6066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dirty="0" smtClean="0"/>
              <a:t>Отрывок из стихотворения </a:t>
            </a:r>
          </a:p>
          <a:p>
            <a:pPr algn="r"/>
            <a:r>
              <a:rPr lang="ru-RU" sz="3600" dirty="0" smtClean="0"/>
              <a:t>«Я вас любил…»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914724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77" y="0"/>
            <a:ext cx="1206011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23392" y="518245"/>
            <a:ext cx="949569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5. Я памятник воздвиг себе нерукотворный,</a:t>
            </a:r>
          </a:p>
          <a:p>
            <a:r>
              <a:rPr lang="ru-RU" sz="4400" dirty="0" smtClean="0"/>
              <a:t>К нему не зарастёт народная тропа.</a:t>
            </a:r>
          </a:p>
          <a:p>
            <a:r>
              <a:rPr lang="ru-RU" sz="4400" dirty="0" smtClean="0"/>
              <a:t>Вознёсся выше он главою непокорной</a:t>
            </a:r>
          </a:p>
          <a:p>
            <a:r>
              <a:rPr lang="ru-RU" sz="4400" dirty="0" smtClean="0"/>
              <a:t>Александрийского столпа…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82815" y="4673229"/>
            <a:ext cx="6066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600" dirty="0" smtClean="0"/>
              <a:t>Отрывок из стихотворения </a:t>
            </a:r>
          </a:p>
          <a:p>
            <a:pPr algn="r"/>
            <a:r>
              <a:rPr lang="ru-RU" sz="3600" dirty="0" smtClean="0"/>
              <a:t>«Памятник»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608605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94053" y="936433"/>
            <a:ext cx="33381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VI </a:t>
            </a:r>
            <a:r>
              <a:rPr lang="ru-RU" sz="6000" b="1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тур</a:t>
            </a:r>
            <a:r>
              <a:rPr lang="en-US" sz="6000" b="1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endParaRPr lang="ru-RU" sz="6000" b="1" dirty="0"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4347" y="2192357"/>
            <a:ext cx="1130330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Ребусы </a:t>
            </a:r>
            <a:r>
              <a:rPr lang="ru-RU" sz="12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по сказкам </a:t>
            </a:r>
            <a:endParaRPr lang="ru-RU" sz="120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1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А</a:t>
            </a:r>
            <a:r>
              <a:rPr lang="ru-RU" sz="12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. С. Пушкина</a:t>
            </a:r>
          </a:p>
        </p:txBody>
      </p:sp>
    </p:spTree>
    <p:extLst>
      <p:ext uri="{BB962C8B-B14F-4D97-AF65-F5344CB8AC3E}">
        <p14:creationId xmlns:p14="http://schemas.microsoft.com/office/powerpoint/2010/main" val="253406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1508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291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266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914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1659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94053" y="936433"/>
            <a:ext cx="33381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VI </a:t>
            </a:r>
            <a:r>
              <a:rPr lang="ru-RU" sz="6000" b="1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тур</a:t>
            </a:r>
            <a:r>
              <a:rPr lang="en-US" sz="6000" b="1" dirty="0" smtClean="0">
                <a:solidFill>
                  <a:srgbClr val="00B0F0"/>
                </a:solidFill>
                <a:latin typeface="Monotype Corsiva" panose="03010101010201010101" pitchFamily="66" charset="0"/>
              </a:rPr>
              <a:t> </a:t>
            </a:r>
            <a:endParaRPr lang="ru-RU" sz="6000" b="1" dirty="0">
              <a:solidFill>
                <a:srgbClr val="00B0F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4347" y="2192357"/>
            <a:ext cx="113033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Ответы</a:t>
            </a:r>
            <a:endParaRPr lang="ru-RU" sz="12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45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18583" y="892366"/>
            <a:ext cx="36025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Лебедь</a:t>
            </a:r>
            <a:endParaRPr lang="ru-RU" sz="96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03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0970" y="975946"/>
            <a:ext cx="87131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400" b="1" dirty="0" smtClean="0"/>
              <a:t>5. Сколько детей было у А. С. Пушкина и Н. Гончаровой?</a:t>
            </a:r>
          </a:p>
          <a:p>
            <a:pPr algn="just"/>
            <a:endParaRPr lang="ru-RU" sz="2000" b="1" dirty="0" smtClean="0"/>
          </a:p>
          <a:p>
            <a:pPr lvl="3" algn="just"/>
            <a:r>
              <a:rPr lang="ru-RU" sz="4400" dirty="0" smtClean="0"/>
              <a:t>1. Четверо</a:t>
            </a:r>
          </a:p>
          <a:p>
            <a:pPr lvl="3" algn="just"/>
            <a:r>
              <a:rPr lang="ru-RU" sz="4400" dirty="0" smtClean="0"/>
              <a:t>2. Пятеро</a:t>
            </a:r>
          </a:p>
          <a:p>
            <a:pPr lvl="3" algn="just"/>
            <a:r>
              <a:rPr lang="ru-RU" sz="4400" dirty="0" smtClean="0"/>
              <a:t>3. Трое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190" y="3004405"/>
            <a:ext cx="2036517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8438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66892" y="297456"/>
            <a:ext cx="40982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Дворец</a:t>
            </a:r>
            <a:endParaRPr lang="ru-RU" sz="96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36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93168" y="672029"/>
            <a:ext cx="4682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err="1" smtClean="0">
                <a:solidFill>
                  <a:schemeClr val="bg1"/>
                </a:solidFill>
                <a:latin typeface="Monotype Corsiva" panose="03010101010201010101" pitchFamily="66" charset="0"/>
              </a:rPr>
              <a:t>Бабариха</a:t>
            </a:r>
            <a:endParaRPr lang="ru-RU" sz="96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45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00"/>
            <a:ext cx="12192000" cy="684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33841" y="815248"/>
            <a:ext cx="36465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Бочка</a:t>
            </a:r>
            <a:endParaRPr lang="ru-RU" sz="96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01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47402" y="341523"/>
            <a:ext cx="4263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>
                <a:latin typeface="Monotype Corsiva" panose="03010101010201010101" pitchFamily="66" charset="0"/>
              </a:rPr>
              <a:t>Волна</a:t>
            </a:r>
            <a:endParaRPr lang="ru-RU" sz="96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44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16061" y="0"/>
            <a:ext cx="63568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0" b="1" dirty="0" smtClean="0">
                <a:solidFill>
                  <a:schemeClr val="accent5"/>
                </a:solidFill>
                <a:latin typeface="Monotype Corsiva" panose="03010101010201010101" pitchFamily="66" charset="0"/>
              </a:rPr>
              <a:t>Ответы</a:t>
            </a:r>
            <a:endParaRPr lang="ru-RU" sz="12000" b="1" dirty="0">
              <a:solidFill>
                <a:schemeClr val="accent5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26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0970" y="975946"/>
            <a:ext cx="832631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400" b="1" dirty="0" smtClean="0"/>
              <a:t>1. Александр Сергеевич Пушкин родился...</a:t>
            </a:r>
          </a:p>
          <a:p>
            <a:endParaRPr lang="ru-RU" sz="2000" dirty="0" smtClean="0"/>
          </a:p>
          <a:p>
            <a:r>
              <a:rPr lang="ru-RU" sz="4400" dirty="0" smtClean="0"/>
              <a:t>1. в Москве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637" y="2854569"/>
            <a:ext cx="1908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7770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</TotalTime>
  <Words>1014</Words>
  <Application>Microsoft Office PowerPoint</Application>
  <PresentationFormat>Широкоэкранный</PresentationFormat>
  <Paragraphs>201</Paragraphs>
  <Slides>73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78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35</cp:revision>
  <dcterms:created xsi:type="dcterms:W3CDTF">2024-01-29T08:17:29Z</dcterms:created>
  <dcterms:modified xsi:type="dcterms:W3CDTF">2024-03-21T10:06:44Z</dcterms:modified>
</cp:coreProperties>
</file>