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sldIdLst>
    <p:sldId id="277" r:id="rId3"/>
    <p:sldId id="297" r:id="rId4"/>
    <p:sldId id="310" r:id="rId5"/>
    <p:sldId id="314" r:id="rId6"/>
    <p:sldId id="312" r:id="rId7"/>
    <p:sldId id="329" r:id="rId8"/>
    <p:sldId id="317" r:id="rId9"/>
    <p:sldId id="319" r:id="rId10"/>
    <p:sldId id="320" r:id="rId11"/>
    <p:sldId id="321" r:id="rId12"/>
    <p:sldId id="343" r:id="rId13"/>
    <p:sldId id="342" r:id="rId14"/>
    <p:sldId id="331" r:id="rId15"/>
    <p:sldId id="323" r:id="rId16"/>
    <p:sldId id="339" r:id="rId17"/>
    <p:sldId id="325" r:id="rId18"/>
    <p:sldId id="326" r:id="rId19"/>
    <p:sldId id="344" r:id="rId20"/>
    <p:sldId id="333" r:id="rId21"/>
    <p:sldId id="322" r:id="rId22"/>
    <p:sldId id="334" r:id="rId23"/>
    <p:sldId id="338" r:id="rId24"/>
    <p:sldId id="33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CB6BBEF7-9717-4733-A929-535518E6EBF6}">
          <p14:sldIdLst/>
        </p14:section>
        <p14:section name="Разработка презентации" id="{16378913-E5ED-4281-BAF5-F1F938CB0BED}">
          <p14:sldIdLst>
            <p14:sldId id="277"/>
            <p14:sldId id="297"/>
            <p14:sldId id="310"/>
            <p14:sldId id="314"/>
            <p14:sldId id="312"/>
            <p14:sldId id="329"/>
            <p14:sldId id="317"/>
            <p14:sldId id="319"/>
            <p14:sldId id="320"/>
            <p14:sldId id="321"/>
            <p14:sldId id="343"/>
            <p14:sldId id="342"/>
            <p14:sldId id="331"/>
            <p14:sldId id="323"/>
            <p14:sldId id="339"/>
            <p14:sldId id="325"/>
            <p14:sldId id="326"/>
            <p14:sldId id="344"/>
            <p14:sldId id="333"/>
            <p14:sldId id="322"/>
            <p14:sldId id="334"/>
            <p14:sldId id="338"/>
            <p14:sldId id="337"/>
          </p14:sldIdLst>
        </p14:section>
        <p14:section name="Улучшение презентации" id="{E2D565D1-BA5E-44E6-A40E-50A644912248}">
          <p14:sldIdLst/>
        </p14:section>
        <p14:section name="Доставка презентации" id="{71D59651-8EFA-4415-9623-98B4C4A8699C}">
          <p14:sldIdLst/>
        </p14:section>
        <p14:section name="Это еще не все!" id="{2E16B512-814A-4DC1-A986-25475E10E0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61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075" autoAdjust="0"/>
  </p:normalViewPr>
  <p:slideViewPr>
    <p:cSldViewPr>
      <p:cViewPr varScale="1">
        <p:scale>
          <a:sx n="70" d="100"/>
          <a:sy n="70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AA8C9-DEF9-48FA-BD59-822DBB7AC29D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24D3EF-D1D9-4DC9-A8DB-77310E6631EB}">
      <dgm:prSet phldrT="[Текст]" custT="1"/>
      <dgm:spPr/>
      <dgm:t>
        <a:bodyPr/>
        <a:lstStyle/>
        <a:p>
          <a:r>
            <a:rPr lang="ru-RU" sz="3200" b="1" i="0" u="none" dirty="0" smtClean="0">
              <a:latin typeface="Georgia" panose="02040502050405020303" pitchFamily="18" charset="0"/>
            </a:rPr>
            <a:t>ЭТАПЫ РЕАЛИЗАЦИИ ПРОЕКТА:</a:t>
          </a:r>
          <a:endParaRPr lang="ru-RU" sz="3200" u="none" dirty="0">
            <a:latin typeface="Georgia" panose="02040502050405020303" pitchFamily="18" charset="0"/>
          </a:endParaRPr>
        </a:p>
      </dgm:t>
    </dgm:pt>
    <dgm:pt modelId="{81A7B136-7961-495F-87AE-FE452E4DEE09}" type="parTrans" cxnId="{029B4646-4A37-4916-BBAD-7F7C2FF0C142}">
      <dgm:prSet/>
      <dgm:spPr/>
      <dgm:t>
        <a:bodyPr/>
        <a:lstStyle/>
        <a:p>
          <a:endParaRPr lang="ru-RU"/>
        </a:p>
      </dgm:t>
    </dgm:pt>
    <dgm:pt modelId="{50D1B2D6-8420-4FE8-867F-9F43012845C3}" type="sibTrans" cxnId="{029B4646-4A37-4916-BBAD-7F7C2FF0C142}">
      <dgm:prSet/>
      <dgm:spPr/>
      <dgm:t>
        <a:bodyPr/>
        <a:lstStyle/>
        <a:p>
          <a:endParaRPr lang="ru-RU"/>
        </a:p>
      </dgm:t>
    </dgm:pt>
    <dgm:pt modelId="{CFA5DD99-F0F5-4B86-9C08-2D3041902BEF}">
      <dgm:prSet phldrT="[Текст]" custT="1"/>
      <dgm:spPr/>
      <dgm:t>
        <a:bodyPr/>
        <a:lstStyle/>
        <a:p>
          <a:pPr algn="ctr"/>
          <a:r>
            <a:rPr lang="ru-RU" sz="1800" b="1" i="0" smtClean="0">
              <a:latin typeface="Georgia" panose="02040502050405020303" pitchFamily="18" charset="0"/>
            </a:rPr>
            <a:t>Подготовительный </a:t>
          </a:r>
          <a:r>
            <a:rPr lang="ru-RU" sz="1800" b="0" i="0" smtClean="0">
              <a:latin typeface="Georgia" panose="02040502050405020303" pitchFamily="18" charset="0"/>
            </a:rPr>
            <a:t>– работа с методической литературой, составление плана работы над проектом, подбор семян, высадка овощных культур.</a:t>
          </a:r>
          <a:endParaRPr lang="ru-RU" sz="1800" dirty="0">
            <a:latin typeface="Georgia" panose="02040502050405020303" pitchFamily="18" charset="0"/>
          </a:endParaRPr>
        </a:p>
      </dgm:t>
    </dgm:pt>
    <dgm:pt modelId="{868FFACA-E4FB-404C-B6FB-726D8EC806AA}" type="parTrans" cxnId="{BDFCD215-6806-45EB-AB58-83D299BC9918}">
      <dgm:prSet/>
      <dgm:spPr/>
      <dgm:t>
        <a:bodyPr/>
        <a:lstStyle/>
        <a:p>
          <a:endParaRPr lang="ru-RU"/>
        </a:p>
      </dgm:t>
    </dgm:pt>
    <dgm:pt modelId="{9A37AB76-91DE-404A-AC90-62DE307DFC88}" type="sibTrans" cxnId="{BDFCD215-6806-45EB-AB58-83D299BC9918}">
      <dgm:prSet/>
      <dgm:spPr/>
      <dgm:t>
        <a:bodyPr/>
        <a:lstStyle/>
        <a:p>
          <a:endParaRPr lang="ru-RU"/>
        </a:p>
      </dgm:t>
    </dgm:pt>
    <dgm:pt modelId="{CCDCECE0-E286-4303-AC9C-D4C1C909D13B}">
      <dgm:prSet phldrT="[Текст]" custT="1"/>
      <dgm:spPr/>
      <dgm:t>
        <a:bodyPr/>
        <a:lstStyle/>
        <a:p>
          <a:r>
            <a:rPr lang="ru-RU" sz="2000" b="1" i="0" smtClean="0">
              <a:latin typeface="Georgia" panose="02040502050405020303" pitchFamily="18" charset="0"/>
            </a:rPr>
            <a:t>Основной</a:t>
          </a:r>
          <a:r>
            <a:rPr lang="ru-RU" sz="2000" b="0" i="0" smtClean="0">
              <a:latin typeface="Georgia" panose="02040502050405020303" pitchFamily="18" charset="0"/>
            </a:rPr>
            <a:t> – реализация проекта, ухаживание за растениями, наблюдение, экспериментирование.</a:t>
          </a:r>
          <a:endParaRPr lang="ru-RU" sz="2000" dirty="0">
            <a:latin typeface="Georgia" panose="02040502050405020303" pitchFamily="18" charset="0"/>
          </a:endParaRPr>
        </a:p>
      </dgm:t>
    </dgm:pt>
    <dgm:pt modelId="{9A9D5A8A-92FA-418C-9389-E6FDAFD14EE1}" type="parTrans" cxnId="{5F023A13-9839-4DE2-AA05-DBD93E6C3127}">
      <dgm:prSet/>
      <dgm:spPr/>
      <dgm:t>
        <a:bodyPr/>
        <a:lstStyle/>
        <a:p>
          <a:endParaRPr lang="ru-RU"/>
        </a:p>
      </dgm:t>
    </dgm:pt>
    <dgm:pt modelId="{19D9A2CD-0350-419F-A4B9-7DC1F2C1A598}" type="sibTrans" cxnId="{5F023A13-9839-4DE2-AA05-DBD93E6C3127}">
      <dgm:prSet/>
      <dgm:spPr/>
      <dgm:t>
        <a:bodyPr/>
        <a:lstStyle/>
        <a:p>
          <a:endParaRPr lang="ru-RU"/>
        </a:p>
      </dgm:t>
    </dgm:pt>
    <dgm:pt modelId="{8555C270-4A64-460E-9990-7DC4C2223FFE}">
      <dgm:prSet phldrT="[Текст]" custT="1"/>
      <dgm:spPr/>
      <dgm:t>
        <a:bodyPr/>
        <a:lstStyle/>
        <a:p>
          <a:r>
            <a:rPr lang="ru-RU" sz="2000" b="1" i="0" smtClean="0">
              <a:latin typeface="Georgia" panose="02040502050405020303" pitchFamily="18" charset="0"/>
            </a:rPr>
            <a:t>Заключительный </a:t>
          </a:r>
          <a:r>
            <a:rPr lang="ru-RU" sz="2000" b="0" i="0" smtClean="0">
              <a:latin typeface="Georgia" panose="02040502050405020303" pitchFamily="18" charset="0"/>
            </a:rPr>
            <a:t>– подведение результатов</a:t>
          </a:r>
          <a:r>
            <a:rPr lang="ru-RU" sz="1600" b="0" i="0" smtClean="0"/>
            <a:t>.</a:t>
          </a:r>
          <a:endParaRPr lang="ru-RU" sz="1600" dirty="0"/>
        </a:p>
      </dgm:t>
    </dgm:pt>
    <dgm:pt modelId="{9B0379E3-D416-42E1-8EC2-0BD416EAB9A9}" type="parTrans" cxnId="{F33B3E74-6BAE-4AF6-873E-09DF4E39922B}">
      <dgm:prSet/>
      <dgm:spPr/>
      <dgm:t>
        <a:bodyPr/>
        <a:lstStyle/>
        <a:p>
          <a:endParaRPr lang="ru-RU"/>
        </a:p>
      </dgm:t>
    </dgm:pt>
    <dgm:pt modelId="{44B3D6B6-4503-4102-9C1A-946768775249}" type="sibTrans" cxnId="{F33B3E74-6BAE-4AF6-873E-09DF4E39922B}">
      <dgm:prSet/>
      <dgm:spPr/>
      <dgm:t>
        <a:bodyPr/>
        <a:lstStyle/>
        <a:p>
          <a:endParaRPr lang="ru-RU"/>
        </a:p>
      </dgm:t>
    </dgm:pt>
    <dgm:pt modelId="{6D3924FD-8896-4BD4-AC10-F02E973F0A07}" type="pres">
      <dgm:prSet presAssocID="{D36AA8C9-DEF9-48FA-BD59-822DBB7AC2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D7151D-EA27-47FD-B9BA-171BCA039AFF}" type="pres">
      <dgm:prSet presAssocID="{1924D3EF-D1D9-4DC9-A8DB-77310E6631EB}" presName="root1" presStyleCnt="0"/>
      <dgm:spPr/>
    </dgm:pt>
    <dgm:pt modelId="{5AA02200-5162-4734-836A-2CD8D9E59D67}" type="pres">
      <dgm:prSet presAssocID="{1924D3EF-D1D9-4DC9-A8DB-77310E6631EB}" presName="LevelOneTextNode" presStyleLbl="node0" presStyleIdx="0" presStyleCnt="1" custLinFactNeighborX="-1765" custLinFactNeighborY="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900286-D2AD-4B9F-B71F-BEE30941571A}" type="pres">
      <dgm:prSet presAssocID="{1924D3EF-D1D9-4DC9-A8DB-77310E6631EB}" presName="level2hierChild" presStyleCnt="0"/>
      <dgm:spPr/>
    </dgm:pt>
    <dgm:pt modelId="{D07C0AEF-4A39-4EA5-A529-AAC2A99DEB7B}" type="pres">
      <dgm:prSet presAssocID="{868FFACA-E4FB-404C-B6FB-726D8EC806A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949ABE4-AD53-4867-9F6F-267A5298737F}" type="pres">
      <dgm:prSet presAssocID="{868FFACA-E4FB-404C-B6FB-726D8EC806A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92CBFEB-B5E8-4271-8493-096924985A59}" type="pres">
      <dgm:prSet presAssocID="{CFA5DD99-F0F5-4B86-9C08-2D3041902BEF}" presName="root2" presStyleCnt="0"/>
      <dgm:spPr/>
    </dgm:pt>
    <dgm:pt modelId="{CA79FCBC-A215-465B-A5BE-FD234B014F05}" type="pres">
      <dgm:prSet presAssocID="{CFA5DD99-F0F5-4B86-9C08-2D3041902BEF}" presName="LevelTwoTextNode" presStyleLbl="node2" presStyleIdx="0" presStyleCnt="3" custScaleX="108964" custScaleY="122543" custLinFactNeighborX="-68" custLinFactNeighborY="-4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AA9463-DF2B-43AF-A6C3-723FDFC71813}" type="pres">
      <dgm:prSet presAssocID="{CFA5DD99-F0F5-4B86-9C08-2D3041902BEF}" presName="level3hierChild" presStyleCnt="0"/>
      <dgm:spPr/>
    </dgm:pt>
    <dgm:pt modelId="{5AC08D77-AE45-4399-AA03-9F001DB14B3A}" type="pres">
      <dgm:prSet presAssocID="{9A9D5A8A-92FA-418C-9389-E6FDAFD14EE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555894B-C6A2-4436-9558-5202BC55869C}" type="pres">
      <dgm:prSet presAssocID="{9A9D5A8A-92FA-418C-9389-E6FDAFD14EE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E5B1053-DF05-4A89-8CB5-30C3DCE37EAA}" type="pres">
      <dgm:prSet presAssocID="{CCDCECE0-E286-4303-AC9C-D4C1C909D13B}" presName="root2" presStyleCnt="0"/>
      <dgm:spPr/>
    </dgm:pt>
    <dgm:pt modelId="{80A49075-4C08-49ED-9373-ECC71FB4BE0A}" type="pres">
      <dgm:prSet presAssocID="{CCDCECE0-E286-4303-AC9C-D4C1C909D13B}" presName="LevelTwoTextNode" presStyleLbl="node2" presStyleIdx="1" presStyleCnt="3" custScaleX="110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41FB6-E589-4840-9F2A-177F8C333F62}" type="pres">
      <dgm:prSet presAssocID="{CCDCECE0-E286-4303-AC9C-D4C1C909D13B}" presName="level3hierChild" presStyleCnt="0"/>
      <dgm:spPr/>
    </dgm:pt>
    <dgm:pt modelId="{AA7B2EDF-E796-4B7C-96E8-A784EDC6DD66}" type="pres">
      <dgm:prSet presAssocID="{9B0379E3-D416-42E1-8EC2-0BD416EAB9A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AAE27A6-F7ED-4980-8638-4BDF7D3795CA}" type="pres">
      <dgm:prSet presAssocID="{9B0379E3-D416-42E1-8EC2-0BD416EAB9A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DB46D5A-DF09-48D3-857F-1D483D2C5CF4}" type="pres">
      <dgm:prSet presAssocID="{8555C270-4A64-460E-9990-7DC4C2223FFE}" presName="root2" presStyleCnt="0"/>
      <dgm:spPr/>
    </dgm:pt>
    <dgm:pt modelId="{8D571C11-3E1A-476B-8A9B-2EC79AF4F801}" type="pres">
      <dgm:prSet presAssocID="{8555C270-4A64-460E-9990-7DC4C2223FFE}" presName="LevelTwoTextNode" presStyleLbl="node2" presStyleIdx="2" presStyleCnt="3" custScaleX="108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447566-1D65-4044-9A20-3697BD1D74B5}" type="pres">
      <dgm:prSet presAssocID="{8555C270-4A64-460E-9990-7DC4C2223FFE}" presName="level3hierChild" presStyleCnt="0"/>
      <dgm:spPr/>
    </dgm:pt>
  </dgm:ptLst>
  <dgm:cxnLst>
    <dgm:cxn modelId="{BDFCD215-6806-45EB-AB58-83D299BC9918}" srcId="{1924D3EF-D1D9-4DC9-A8DB-77310E6631EB}" destId="{CFA5DD99-F0F5-4B86-9C08-2D3041902BEF}" srcOrd="0" destOrd="0" parTransId="{868FFACA-E4FB-404C-B6FB-726D8EC806AA}" sibTransId="{9A37AB76-91DE-404A-AC90-62DE307DFC88}"/>
    <dgm:cxn modelId="{F33B3E74-6BAE-4AF6-873E-09DF4E39922B}" srcId="{1924D3EF-D1D9-4DC9-A8DB-77310E6631EB}" destId="{8555C270-4A64-460E-9990-7DC4C2223FFE}" srcOrd="2" destOrd="0" parTransId="{9B0379E3-D416-42E1-8EC2-0BD416EAB9A9}" sibTransId="{44B3D6B6-4503-4102-9C1A-946768775249}"/>
    <dgm:cxn modelId="{9CCDAF8C-2B29-46D2-A5C9-2D9E4620102B}" type="presOf" srcId="{D36AA8C9-DEF9-48FA-BD59-822DBB7AC29D}" destId="{6D3924FD-8896-4BD4-AC10-F02E973F0A07}" srcOrd="0" destOrd="0" presId="urn:microsoft.com/office/officeart/2008/layout/HorizontalMultiLevelHierarchy"/>
    <dgm:cxn modelId="{130F6909-D48E-4AA5-80BA-9A7AD5B4FB01}" type="presOf" srcId="{868FFACA-E4FB-404C-B6FB-726D8EC806AA}" destId="{C949ABE4-AD53-4867-9F6F-267A5298737F}" srcOrd="1" destOrd="0" presId="urn:microsoft.com/office/officeart/2008/layout/HorizontalMultiLevelHierarchy"/>
    <dgm:cxn modelId="{D7CB1F78-62C7-4D06-85A4-22F3F2624FAE}" type="presOf" srcId="{8555C270-4A64-460E-9990-7DC4C2223FFE}" destId="{8D571C11-3E1A-476B-8A9B-2EC79AF4F801}" srcOrd="0" destOrd="0" presId="urn:microsoft.com/office/officeart/2008/layout/HorizontalMultiLevelHierarchy"/>
    <dgm:cxn modelId="{5F023A13-9839-4DE2-AA05-DBD93E6C3127}" srcId="{1924D3EF-D1D9-4DC9-A8DB-77310E6631EB}" destId="{CCDCECE0-E286-4303-AC9C-D4C1C909D13B}" srcOrd="1" destOrd="0" parTransId="{9A9D5A8A-92FA-418C-9389-E6FDAFD14EE1}" sibTransId="{19D9A2CD-0350-419F-A4B9-7DC1F2C1A598}"/>
    <dgm:cxn modelId="{CB1641AD-5176-4DB6-B25A-69C1F14330E2}" type="presOf" srcId="{CFA5DD99-F0F5-4B86-9C08-2D3041902BEF}" destId="{CA79FCBC-A215-465B-A5BE-FD234B014F05}" srcOrd="0" destOrd="0" presId="urn:microsoft.com/office/officeart/2008/layout/HorizontalMultiLevelHierarchy"/>
    <dgm:cxn modelId="{3FC209BE-DFDD-4458-8C92-94A10CFD5D83}" type="presOf" srcId="{1924D3EF-D1D9-4DC9-A8DB-77310E6631EB}" destId="{5AA02200-5162-4734-836A-2CD8D9E59D67}" srcOrd="0" destOrd="0" presId="urn:microsoft.com/office/officeart/2008/layout/HorizontalMultiLevelHierarchy"/>
    <dgm:cxn modelId="{6F29726C-6D0E-4D3A-8D85-494107AFDBA6}" type="presOf" srcId="{868FFACA-E4FB-404C-B6FB-726D8EC806AA}" destId="{D07C0AEF-4A39-4EA5-A529-AAC2A99DEB7B}" srcOrd="0" destOrd="0" presId="urn:microsoft.com/office/officeart/2008/layout/HorizontalMultiLevelHierarchy"/>
    <dgm:cxn modelId="{2CE5214E-56B2-4320-BA8F-60029985EC98}" type="presOf" srcId="{9A9D5A8A-92FA-418C-9389-E6FDAFD14EE1}" destId="{5AC08D77-AE45-4399-AA03-9F001DB14B3A}" srcOrd="0" destOrd="0" presId="urn:microsoft.com/office/officeart/2008/layout/HorizontalMultiLevelHierarchy"/>
    <dgm:cxn modelId="{029B4646-4A37-4916-BBAD-7F7C2FF0C142}" srcId="{D36AA8C9-DEF9-48FA-BD59-822DBB7AC29D}" destId="{1924D3EF-D1D9-4DC9-A8DB-77310E6631EB}" srcOrd="0" destOrd="0" parTransId="{81A7B136-7961-495F-87AE-FE452E4DEE09}" sibTransId="{50D1B2D6-8420-4FE8-867F-9F43012845C3}"/>
    <dgm:cxn modelId="{8EEDA08C-4C00-41AC-97C0-E621230BF85A}" type="presOf" srcId="{9B0379E3-D416-42E1-8EC2-0BD416EAB9A9}" destId="{AA7B2EDF-E796-4B7C-96E8-A784EDC6DD66}" srcOrd="0" destOrd="0" presId="urn:microsoft.com/office/officeart/2008/layout/HorizontalMultiLevelHierarchy"/>
    <dgm:cxn modelId="{C8FCA8E1-009E-474F-8AA7-5DD2B3114383}" type="presOf" srcId="{9B0379E3-D416-42E1-8EC2-0BD416EAB9A9}" destId="{0AAE27A6-F7ED-4980-8638-4BDF7D3795CA}" srcOrd="1" destOrd="0" presId="urn:microsoft.com/office/officeart/2008/layout/HorizontalMultiLevelHierarchy"/>
    <dgm:cxn modelId="{F2D62EB0-65EB-4897-AF49-43F6CEE703D6}" type="presOf" srcId="{CCDCECE0-E286-4303-AC9C-D4C1C909D13B}" destId="{80A49075-4C08-49ED-9373-ECC71FB4BE0A}" srcOrd="0" destOrd="0" presId="urn:microsoft.com/office/officeart/2008/layout/HorizontalMultiLevelHierarchy"/>
    <dgm:cxn modelId="{F86E49E3-10E1-4D89-B8D8-4513181A2D8E}" type="presOf" srcId="{9A9D5A8A-92FA-418C-9389-E6FDAFD14EE1}" destId="{F555894B-C6A2-4436-9558-5202BC55869C}" srcOrd="1" destOrd="0" presId="urn:microsoft.com/office/officeart/2008/layout/HorizontalMultiLevelHierarchy"/>
    <dgm:cxn modelId="{C952C5BD-A2BA-46F5-B9E7-BD22701D179F}" type="presParOf" srcId="{6D3924FD-8896-4BD4-AC10-F02E973F0A07}" destId="{B1D7151D-EA27-47FD-B9BA-171BCA039AFF}" srcOrd="0" destOrd="0" presId="urn:microsoft.com/office/officeart/2008/layout/HorizontalMultiLevelHierarchy"/>
    <dgm:cxn modelId="{A1819F34-1DA8-4522-94DD-46E5D35CF6DA}" type="presParOf" srcId="{B1D7151D-EA27-47FD-B9BA-171BCA039AFF}" destId="{5AA02200-5162-4734-836A-2CD8D9E59D67}" srcOrd="0" destOrd="0" presId="urn:microsoft.com/office/officeart/2008/layout/HorizontalMultiLevelHierarchy"/>
    <dgm:cxn modelId="{EECD47E3-24B9-42EC-823B-4BE3FA106DB9}" type="presParOf" srcId="{B1D7151D-EA27-47FD-B9BA-171BCA039AFF}" destId="{58900286-D2AD-4B9F-B71F-BEE30941571A}" srcOrd="1" destOrd="0" presId="urn:microsoft.com/office/officeart/2008/layout/HorizontalMultiLevelHierarchy"/>
    <dgm:cxn modelId="{AF988450-8228-4D0F-8CE5-8794C30FB396}" type="presParOf" srcId="{58900286-D2AD-4B9F-B71F-BEE30941571A}" destId="{D07C0AEF-4A39-4EA5-A529-AAC2A99DEB7B}" srcOrd="0" destOrd="0" presId="urn:microsoft.com/office/officeart/2008/layout/HorizontalMultiLevelHierarchy"/>
    <dgm:cxn modelId="{D930D555-DC9A-4AAC-B7BF-CF04C189A3DA}" type="presParOf" srcId="{D07C0AEF-4A39-4EA5-A529-AAC2A99DEB7B}" destId="{C949ABE4-AD53-4867-9F6F-267A5298737F}" srcOrd="0" destOrd="0" presId="urn:microsoft.com/office/officeart/2008/layout/HorizontalMultiLevelHierarchy"/>
    <dgm:cxn modelId="{6E17A11C-1B7E-4B61-AA55-CA6045324166}" type="presParOf" srcId="{58900286-D2AD-4B9F-B71F-BEE30941571A}" destId="{392CBFEB-B5E8-4271-8493-096924985A59}" srcOrd="1" destOrd="0" presId="urn:microsoft.com/office/officeart/2008/layout/HorizontalMultiLevelHierarchy"/>
    <dgm:cxn modelId="{FFA1A65C-CA28-4210-9037-0867CF7D715B}" type="presParOf" srcId="{392CBFEB-B5E8-4271-8493-096924985A59}" destId="{CA79FCBC-A215-465B-A5BE-FD234B014F05}" srcOrd="0" destOrd="0" presId="urn:microsoft.com/office/officeart/2008/layout/HorizontalMultiLevelHierarchy"/>
    <dgm:cxn modelId="{DFC44042-6FF2-4C9A-849B-7007493F723C}" type="presParOf" srcId="{392CBFEB-B5E8-4271-8493-096924985A59}" destId="{82AA9463-DF2B-43AF-A6C3-723FDFC71813}" srcOrd="1" destOrd="0" presId="urn:microsoft.com/office/officeart/2008/layout/HorizontalMultiLevelHierarchy"/>
    <dgm:cxn modelId="{66BDF480-6216-43FA-9F58-6C1422CB56D5}" type="presParOf" srcId="{58900286-D2AD-4B9F-B71F-BEE30941571A}" destId="{5AC08D77-AE45-4399-AA03-9F001DB14B3A}" srcOrd="2" destOrd="0" presId="urn:microsoft.com/office/officeart/2008/layout/HorizontalMultiLevelHierarchy"/>
    <dgm:cxn modelId="{31F03278-24E7-40C1-9415-1A7CCD8404F0}" type="presParOf" srcId="{5AC08D77-AE45-4399-AA03-9F001DB14B3A}" destId="{F555894B-C6A2-4436-9558-5202BC55869C}" srcOrd="0" destOrd="0" presId="urn:microsoft.com/office/officeart/2008/layout/HorizontalMultiLevelHierarchy"/>
    <dgm:cxn modelId="{5A4D274C-1C88-47A6-ABF3-706A42BF1121}" type="presParOf" srcId="{58900286-D2AD-4B9F-B71F-BEE30941571A}" destId="{9E5B1053-DF05-4A89-8CB5-30C3DCE37EAA}" srcOrd="3" destOrd="0" presId="urn:microsoft.com/office/officeart/2008/layout/HorizontalMultiLevelHierarchy"/>
    <dgm:cxn modelId="{332E6A62-D082-4D6D-90BE-749E4CDBDEBD}" type="presParOf" srcId="{9E5B1053-DF05-4A89-8CB5-30C3DCE37EAA}" destId="{80A49075-4C08-49ED-9373-ECC71FB4BE0A}" srcOrd="0" destOrd="0" presId="urn:microsoft.com/office/officeart/2008/layout/HorizontalMultiLevelHierarchy"/>
    <dgm:cxn modelId="{BCBBC10C-19F1-45FD-9FA5-89A302D798B4}" type="presParOf" srcId="{9E5B1053-DF05-4A89-8CB5-30C3DCE37EAA}" destId="{70541FB6-E589-4840-9F2A-177F8C333F62}" srcOrd="1" destOrd="0" presId="urn:microsoft.com/office/officeart/2008/layout/HorizontalMultiLevelHierarchy"/>
    <dgm:cxn modelId="{B7CB87A5-1C78-4408-82FA-B441809EA89F}" type="presParOf" srcId="{58900286-D2AD-4B9F-B71F-BEE30941571A}" destId="{AA7B2EDF-E796-4B7C-96E8-A784EDC6DD66}" srcOrd="4" destOrd="0" presId="urn:microsoft.com/office/officeart/2008/layout/HorizontalMultiLevelHierarchy"/>
    <dgm:cxn modelId="{93D907E6-4C20-458B-BA44-B0837566B541}" type="presParOf" srcId="{AA7B2EDF-E796-4B7C-96E8-A784EDC6DD66}" destId="{0AAE27A6-F7ED-4980-8638-4BDF7D3795CA}" srcOrd="0" destOrd="0" presId="urn:microsoft.com/office/officeart/2008/layout/HorizontalMultiLevelHierarchy"/>
    <dgm:cxn modelId="{9E55F3E1-50E8-442A-B4B1-19CDA06F2D9B}" type="presParOf" srcId="{58900286-D2AD-4B9F-B71F-BEE30941571A}" destId="{8DB46D5A-DF09-48D3-857F-1D483D2C5CF4}" srcOrd="5" destOrd="0" presId="urn:microsoft.com/office/officeart/2008/layout/HorizontalMultiLevelHierarchy"/>
    <dgm:cxn modelId="{B0E12490-9829-4497-AB49-B5C4800A04C2}" type="presParOf" srcId="{8DB46D5A-DF09-48D3-857F-1D483D2C5CF4}" destId="{8D571C11-3E1A-476B-8A9B-2EC79AF4F801}" srcOrd="0" destOrd="0" presId="urn:microsoft.com/office/officeart/2008/layout/HorizontalMultiLevelHierarchy"/>
    <dgm:cxn modelId="{F965A75F-9950-499A-8CA1-63398CD416FB}" type="presParOf" srcId="{8DB46D5A-DF09-48D3-857F-1D483D2C5CF4}" destId="{54447566-1D65-4044-9A20-3697BD1D74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B2EDF-E796-4B7C-96E8-A784EDC6DD66}">
      <dsp:nvSpPr>
        <dsp:cNvPr id="0" name=""/>
        <dsp:cNvSpPr/>
      </dsp:nvSpPr>
      <dsp:spPr>
        <a:xfrm>
          <a:off x="2373224" y="3138462"/>
          <a:ext cx="800275" cy="1612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137" y="0"/>
              </a:lnTo>
              <a:lnTo>
                <a:pt x="400137" y="1612747"/>
              </a:lnTo>
              <a:lnTo>
                <a:pt x="800275" y="16127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28352" y="3899827"/>
        <a:ext cx="90019" cy="90019"/>
      </dsp:txXfrm>
    </dsp:sp>
    <dsp:sp modelId="{5AC08D77-AE45-4399-AA03-9F001DB14B3A}">
      <dsp:nvSpPr>
        <dsp:cNvPr id="0" name=""/>
        <dsp:cNvSpPr/>
      </dsp:nvSpPr>
      <dsp:spPr>
        <a:xfrm>
          <a:off x="2373224" y="3138462"/>
          <a:ext cx="800275" cy="127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137" y="0"/>
              </a:lnTo>
              <a:lnTo>
                <a:pt x="400137" y="127786"/>
              </a:lnTo>
              <a:lnTo>
                <a:pt x="800275" y="127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53102" y="3182096"/>
        <a:ext cx="40520" cy="40520"/>
      </dsp:txXfrm>
    </dsp:sp>
    <dsp:sp modelId="{D07C0AEF-4A39-4EA5-A529-AAC2A99DEB7B}">
      <dsp:nvSpPr>
        <dsp:cNvPr id="0" name=""/>
        <dsp:cNvSpPr/>
      </dsp:nvSpPr>
      <dsp:spPr>
        <a:xfrm>
          <a:off x="2373224" y="1591980"/>
          <a:ext cx="797625" cy="1546482"/>
        </a:xfrm>
        <a:custGeom>
          <a:avLst/>
          <a:gdLst/>
          <a:ahLst/>
          <a:cxnLst/>
          <a:rect l="0" t="0" r="0" b="0"/>
          <a:pathLst>
            <a:path>
              <a:moveTo>
                <a:pt x="0" y="1546482"/>
              </a:moveTo>
              <a:lnTo>
                <a:pt x="398812" y="1546482"/>
              </a:lnTo>
              <a:lnTo>
                <a:pt x="398812" y="0"/>
              </a:lnTo>
              <a:lnTo>
                <a:pt x="7976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28536" y="2321720"/>
        <a:ext cx="87003" cy="87003"/>
      </dsp:txXfrm>
    </dsp:sp>
    <dsp:sp modelId="{5AA02200-5162-4734-836A-2CD8D9E59D67}">
      <dsp:nvSpPr>
        <dsp:cNvPr id="0" name=""/>
        <dsp:cNvSpPr/>
      </dsp:nvSpPr>
      <dsp:spPr>
        <a:xfrm rot="16200000">
          <a:off x="-1346992" y="2544478"/>
          <a:ext cx="6252466" cy="1187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u="none" kern="1200" dirty="0" smtClean="0">
              <a:latin typeface="Georgia" panose="02040502050405020303" pitchFamily="18" charset="0"/>
            </a:rPr>
            <a:t>ЭТАПЫ РЕАЛИЗАЦИИ ПРОЕКТА:</a:t>
          </a:r>
          <a:endParaRPr lang="ru-RU" sz="3200" u="none" kern="1200" dirty="0">
            <a:latin typeface="Georgia" panose="02040502050405020303" pitchFamily="18" charset="0"/>
          </a:endParaRPr>
        </a:p>
      </dsp:txBody>
      <dsp:txXfrm>
        <a:off x="-1346992" y="2544478"/>
        <a:ext cx="6252466" cy="1187968"/>
      </dsp:txXfrm>
    </dsp:sp>
    <dsp:sp modelId="{CA79FCBC-A215-465B-A5BE-FD234B014F05}">
      <dsp:nvSpPr>
        <dsp:cNvPr id="0" name=""/>
        <dsp:cNvSpPr/>
      </dsp:nvSpPr>
      <dsp:spPr>
        <a:xfrm>
          <a:off x="3170850" y="864094"/>
          <a:ext cx="4245822" cy="1455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latin typeface="Georgia" panose="02040502050405020303" pitchFamily="18" charset="0"/>
            </a:rPr>
            <a:t>Подготовительный </a:t>
          </a:r>
          <a:r>
            <a:rPr lang="ru-RU" sz="1800" b="0" i="0" kern="1200" smtClean="0">
              <a:latin typeface="Georgia" panose="02040502050405020303" pitchFamily="18" charset="0"/>
            </a:rPr>
            <a:t>– работа с методической литературой, составление плана работы над проектом, подбор семян, высадка овощных культур.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3170850" y="864094"/>
        <a:ext cx="4245822" cy="1455772"/>
      </dsp:txXfrm>
    </dsp:sp>
    <dsp:sp modelId="{80A49075-4C08-49ED-9373-ECC71FB4BE0A}">
      <dsp:nvSpPr>
        <dsp:cNvPr id="0" name=""/>
        <dsp:cNvSpPr/>
      </dsp:nvSpPr>
      <dsp:spPr>
        <a:xfrm>
          <a:off x="3173499" y="2672265"/>
          <a:ext cx="4307076" cy="1187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Georgia" panose="02040502050405020303" pitchFamily="18" charset="0"/>
            </a:rPr>
            <a:t>Основной</a:t>
          </a:r>
          <a:r>
            <a:rPr lang="ru-RU" sz="2000" b="0" i="0" kern="1200" smtClean="0">
              <a:latin typeface="Georgia" panose="02040502050405020303" pitchFamily="18" charset="0"/>
            </a:rPr>
            <a:t> – реализация проекта, ухаживание за растениями, наблюдение, экспериментирование.</a:t>
          </a:r>
          <a:endParaRPr lang="ru-RU" sz="2000" kern="1200" dirty="0">
            <a:latin typeface="Georgia" panose="02040502050405020303" pitchFamily="18" charset="0"/>
          </a:endParaRPr>
        </a:p>
      </dsp:txBody>
      <dsp:txXfrm>
        <a:off x="3173499" y="2672265"/>
        <a:ext cx="4307076" cy="1187968"/>
      </dsp:txXfrm>
    </dsp:sp>
    <dsp:sp modelId="{8D571C11-3E1A-476B-8A9B-2EC79AF4F801}">
      <dsp:nvSpPr>
        <dsp:cNvPr id="0" name=""/>
        <dsp:cNvSpPr/>
      </dsp:nvSpPr>
      <dsp:spPr>
        <a:xfrm>
          <a:off x="3173499" y="4157226"/>
          <a:ext cx="4245822" cy="1187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Georgia" panose="02040502050405020303" pitchFamily="18" charset="0"/>
            </a:rPr>
            <a:t>Заключительный </a:t>
          </a:r>
          <a:r>
            <a:rPr lang="ru-RU" sz="2000" b="0" i="0" kern="1200" smtClean="0">
              <a:latin typeface="Georgia" panose="02040502050405020303" pitchFamily="18" charset="0"/>
            </a:rPr>
            <a:t>– подведение результатов</a:t>
          </a:r>
          <a:r>
            <a:rPr lang="ru-RU" sz="1600" b="0" i="0" kern="1200" smtClean="0"/>
            <a:t>.</a:t>
          </a:r>
          <a:endParaRPr lang="ru-RU" sz="1600" kern="1200" dirty="0"/>
        </a:p>
      </dsp:txBody>
      <dsp:txXfrm>
        <a:off x="3173499" y="4157226"/>
        <a:ext cx="4245822" cy="118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00F830A1-3891-4B82-A120-081866556DA0}" type="datetimeFigureOut">
              <a:pPr/>
              <a:t>02.05.2024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8CC9574-A819-4FE4-99A7-1E27AD09ADC2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Эта </a:t>
            </a:r>
            <a:r>
              <a:rPr lang="ru-RU" dirty="0" smtClean="0"/>
              <a:t>презентация демонстрирует новые возможности PowerPoint. Ее рекомендуется просматривать в режиме показа слайдов. Эти слайды должны дать вам представление о том, какие эффектные презентации можно создать с помощью PowerPoint 2010.</a:t>
            </a:r>
          </a:p>
          <a:p>
            <a:endParaRPr lang="ru-RU" dirty="0" smtClean="0"/>
          </a:p>
          <a:p>
            <a:r>
              <a:rPr lang="ru-RU" dirty="0" smtClean="0"/>
              <a:t>Для доступа к другим образцам шаблонов перейдите на вкладку "Файл", а затем щелкните "Образцы слайдов" на вкладке "Создать".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54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3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pPr/>
              <a:t>02.05.2024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02.05.2024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896" y="188640"/>
            <a:ext cx="5328592" cy="254404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3140968"/>
            <a:ext cx="7344816" cy="18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/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Экологический</a:t>
            </a:r>
            <a:r>
              <a:rPr lang="ru-RU" sz="2400" dirty="0">
                <a:latin typeface="Georgia" panose="02040502050405020303" pitchFamily="18" charset="0"/>
              </a:rPr>
              <a:t>, познавательно </a:t>
            </a:r>
            <a:r>
              <a:rPr lang="ru-RU" sz="2400" dirty="0" smtClean="0">
                <a:latin typeface="Georgia" panose="02040502050405020303" pitchFamily="18" charset="0"/>
              </a:rPr>
              <a:t>–исследовательский </a:t>
            </a:r>
            <a:r>
              <a:rPr lang="ru-RU" sz="2400" dirty="0">
                <a:latin typeface="Georgia" panose="02040502050405020303" pitchFamily="18" charset="0"/>
              </a:rPr>
              <a:t>проект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на тему «Огород на подоконнике»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(старшая  группа «Пчёлки»)</a:t>
            </a:r>
            <a:br>
              <a:rPr lang="ru-RU" sz="2400" dirty="0" smtClean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1695922"/>
            <a:ext cx="5544616" cy="17275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Oval 3"/>
          <p:cNvSpPr>
            <a:spLocks noGrp="1"/>
          </p:cNvSpPr>
          <p:nvPr>
            <p:ph type="title"/>
          </p:nvPr>
        </p:nvSpPr>
        <p:spPr>
          <a:xfrm>
            <a:off x="683568" y="1916832"/>
            <a:ext cx="2232248" cy="2232893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28800"/>
            <a:ext cx="108012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0" b="1" dirty="0">
                <a:solidFill>
                  <a:srgbClr val="002060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412776"/>
            <a:ext cx="5940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Содержание деятельности воспитателя и детей:</a:t>
            </a:r>
          </a:p>
          <a:p>
            <a:r>
              <a:rPr lang="ru-RU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Познавательное развитие.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1. Проведение с детьми бесед по теме проекта: «В мире растений», «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Все начинается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с семечка», «Посев семян», «Первые всходы», «Огород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 окне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», «Откуда берутся овощи?», «Орудия труда», «Что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такое компост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?». Безопасная работа в огороде», «Как нужно ухаживать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 овощными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культурами».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2. Рассматривание схем, моделей строения растений, составление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схем их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роста и развития.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3. Наблюдения: рассматривание семян через лупу, наблюдение за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ростом лука, наблюдение за всходами и ростом растений, за ростом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рассады, вытягиванием её к солнцу, за появлением плодов, за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состоянием листьев в утреннее и полуденное время, за изменением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состояния растений.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4.Труд в огороде на окошке: уход за рассадой – полив, рыхление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почвы, прореживание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, пересаживание</a:t>
            </a:r>
          </a:p>
        </p:txBody>
      </p:sp>
    </p:spTree>
    <p:extLst>
      <p:ext uri="{BB962C8B-B14F-4D97-AF65-F5344CB8AC3E}">
        <p14:creationId xmlns:p14="http://schemas.microsoft.com/office/powerpoint/2010/main" val="99322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3" y="2424752"/>
            <a:ext cx="3905047" cy="366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24" y="332656"/>
            <a:ext cx="4148230" cy="350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473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2" y="248090"/>
            <a:ext cx="3993568" cy="2832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44334"/>
            <a:ext cx="401973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1" y="3628800"/>
            <a:ext cx="3892819" cy="2970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62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722470"/>
            <a:ext cx="3950521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89749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2" y="326636"/>
            <a:ext cx="3950521" cy="289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81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1695922"/>
            <a:ext cx="5544616" cy="17275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Oval 3"/>
          <p:cNvSpPr>
            <a:spLocks noGrp="1"/>
          </p:cNvSpPr>
          <p:nvPr>
            <p:ph type="title"/>
          </p:nvPr>
        </p:nvSpPr>
        <p:spPr>
          <a:xfrm>
            <a:off x="755576" y="1916833"/>
            <a:ext cx="2160240" cy="2160239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28800"/>
            <a:ext cx="108012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0" b="1" dirty="0">
                <a:solidFill>
                  <a:srgbClr val="002060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412776"/>
            <a:ext cx="594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052736"/>
            <a:ext cx="5688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5. Проведение опытов и </a:t>
            </a:r>
            <a:r>
              <a:rPr lang="ru-RU" sz="14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исследовательно</a:t>
            </a:r>
            <a:r>
              <a:rPr lang="ru-RU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 - поисковой деятельности: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Опыт «Выбор почвы»: рассматривание различных видов почвы через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лупу, что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из чего состоит, сравнение почв. В какой почве быстрее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проросли семена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?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Опыт «Выбор семян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»: Рассматривание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овощных семян через лупу. С помощью лупы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определить, что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помогает перезимовать семенам.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Опыт «Как быстрее»: Определение при каких условиях семена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прорастают быстрее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, где растение быстрее пускает корни – в воде или без неё.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Опыт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«С водой и без воды»: если долго не поливать рассаду,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листочки увядают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. Что произошло с растением, когда их полили?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Создать условия для выделения факторов внешней среды, необходимых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для роста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и развития растений (вода, свет, тепло).</a:t>
            </a:r>
          </a:p>
          <a:p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Опыт «Где быстрее растут растения»: выращивание рассады из семян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и наблюдение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за их проращиванием и ростом (оформление календаря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роста рассады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). Наблюдения за тем, где семена быстро взойдут (на солнце, </a:t>
            </a:r>
            <a:r>
              <a:rPr lang="ru-RU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тёмном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месте или в дали от солнечных лучей).</a:t>
            </a:r>
          </a:p>
        </p:txBody>
      </p:sp>
    </p:spTree>
    <p:extLst>
      <p:ext uri="{BB962C8B-B14F-4D97-AF65-F5344CB8AC3E}">
        <p14:creationId xmlns:p14="http://schemas.microsoft.com/office/powerpoint/2010/main" val="53114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188640"/>
            <a:ext cx="2619949" cy="1676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04" y="198089"/>
            <a:ext cx="2664296" cy="1667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1"/>
            <a:ext cx="2592288" cy="1676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82" y="2108892"/>
            <a:ext cx="2754051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88" y="2092406"/>
            <a:ext cx="2699792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8" y="4542885"/>
            <a:ext cx="1944216" cy="1780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95" y="4568983"/>
            <a:ext cx="2003787" cy="1780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68983"/>
            <a:ext cx="1884919" cy="1780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8" y="4555934"/>
            <a:ext cx="2177369" cy="1754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1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1772816"/>
            <a:ext cx="5832648" cy="3384376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Речевое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развитие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1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. Чтение художественной литературы: Д. </a:t>
            </a:r>
            <a:r>
              <a:rPr lang="ru-RU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Родари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Чипполино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», Н. Носов «Огородники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», «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Огурцы», Е. Благинина «Приходите в огород»,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В. Волина 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«Наша грядка», Е. </a:t>
            </a:r>
            <a:r>
              <a:rPr lang="ru-RU" dirty="0" err="1">
                <a:solidFill>
                  <a:srgbClr val="0070C0"/>
                </a:solidFill>
                <a:latin typeface="Georgia" panose="02040502050405020303" pitchFamily="18" charset="0"/>
              </a:rPr>
              <a:t>Надёжкина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 «Огуречное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семечко», Г. Юдина «Сказка о том, как овощи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воевали, </a:t>
            </a:r>
            <a:r>
              <a:rPr lang="ru-RU" dirty="0" err="1">
                <a:solidFill>
                  <a:srgbClr val="0070C0"/>
                </a:solidFill>
                <a:latin typeface="Georgia" panose="02040502050405020303" pitchFamily="18" charset="0"/>
              </a:rPr>
              <a:t>Г.Х.Андерсен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 «Пятеро из одного стручка»,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В. </a:t>
            </a:r>
            <a:r>
              <a:rPr lang="ru-RU" dirty="0" err="1">
                <a:solidFill>
                  <a:srgbClr val="0070C0"/>
                </a:solidFill>
                <a:latin typeface="Georgia" panose="02040502050405020303" pitchFamily="18" charset="0"/>
              </a:rPr>
              <a:t>Сутеев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 «Бабушкин огород», «Дядя Миша».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2. Заучивание стихотворений В. Коркина «Что растет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 нашей 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грядке?», Г. Сапгир «Садовник».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3. Чтение пословиц, поговорок, загадок об овощах и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огороде.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Oval 3"/>
          <p:cNvSpPr>
            <a:spLocks noGrp="1"/>
          </p:cNvSpPr>
          <p:nvPr>
            <p:ph type="title"/>
          </p:nvPr>
        </p:nvSpPr>
        <p:spPr>
          <a:xfrm>
            <a:off x="683568" y="1916832"/>
            <a:ext cx="2232248" cy="2232893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28800"/>
            <a:ext cx="108012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0" b="1" dirty="0">
                <a:solidFill>
                  <a:srgbClr val="002060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24091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1268760"/>
            <a:ext cx="5688632" cy="3816424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Социально – коммуникативное развитие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Проведение сюжетно-ролевых игр: «Овощной магазин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», «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Агроном», «Механизатор».</a:t>
            </a:r>
          </a:p>
          <a:p>
            <a:pPr algn="l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Художественно – эстетическое развитие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1. Рисование красками, карандашами, мелками, используя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разные приемы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: «Как растут овощи», «Мой огород на окне, каким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он будет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», «Овощные фантазии», «Дневник наблюдений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». Организованна 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выставка рисунков.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2. Лепка: «Овощи», «Наш урожай».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3. Аппликация: «Огород».</a:t>
            </a:r>
          </a:p>
        </p:txBody>
      </p:sp>
      <p:sp>
        <p:nvSpPr>
          <p:cNvPr id="4" name="Oval 3"/>
          <p:cNvSpPr>
            <a:spLocks noGrp="1"/>
          </p:cNvSpPr>
          <p:nvPr>
            <p:ph type="title"/>
          </p:nvPr>
        </p:nvSpPr>
        <p:spPr>
          <a:xfrm>
            <a:off x="683568" y="1916832"/>
            <a:ext cx="2232248" cy="2232893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28800"/>
            <a:ext cx="108012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0" b="1" dirty="0">
                <a:solidFill>
                  <a:srgbClr val="002060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56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5" y="273883"/>
            <a:ext cx="273840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96" y="1700808"/>
            <a:ext cx="265909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11" y="3433490"/>
            <a:ext cx="2653900" cy="3158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249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561"/>
            <a:ext cx="2624720" cy="2452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79" y="1124744"/>
            <a:ext cx="2733459" cy="239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86" y="98180"/>
            <a:ext cx="2924420" cy="2466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23159"/>
            <a:ext cx="332141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363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88" y="4653136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endParaRPr lang="ru-RU" sz="2000" dirty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ru-RU" sz="2000" dirty="0">
              <a:solidFill>
                <a:prstClr val="white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188" y="836712"/>
            <a:ext cx="5177647" cy="489654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ПРОБЛЕМА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  <a:endParaRPr lang="ru-RU" sz="3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 условиях 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современного </a:t>
            </a: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общества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, когда проще приобрести всё готовое, чем выращивать самим, дети не имеют понятия, откуда берутся овощи и как за ними нужно ухаживать</a:t>
            </a: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2" name="Oval 21"/>
          <p:cNvSpPr/>
          <p:nvPr/>
        </p:nvSpPr>
        <p:spPr>
          <a:xfrm>
            <a:off x="7632480" y="30997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60" y="116632"/>
            <a:ext cx="3312368" cy="518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0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839" y="1897257"/>
            <a:ext cx="5796642" cy="26838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Georgia" panose="02040502050405020303" pitchFamily="18" charset="0"/>
              </a:rPr>
              <a:t>ЗАКЛЮЧИТЕЛЬНЫЙ:</a:t>
            </a:r>
            <a:r>
              <a:rPr lang="ru-RU" sz="2800" b="0" dirty="0">
                <a:solidFill>
                  <a:srgbClr val="00B050"/>
                </a:solidFill>
                <a:latin typeface="Georgia" panose="02040502050405020303" pitchFamily="18" charset="0"/>
              </a:rPr>
              <a:t/>
            </a:r>
            <a:br>
              <a:rPr lang="ru-RU" sz="2800" b="0" dirty="0">
                <a:solidFill>
                  <a:srgbClr val="00B050"/>
                </a:solidFill>
                <a:latin typeface="Georgia" panose="02040502050405020303" pitchFamily="18" charset="0"/>
              </a:rPr>
            </a:br>
            <a:r>
              <a:rPr lang="ru-RU" sz="2800" b="0" dirty="0">
                <a:solidFill>
                  <a:srgbClr val="00B050"/>
                </a:solidFill>
                <a:latin typeface="Georgia" panose="02040502050405020303" pitchFamily="18" charset="0"/>
              </a:rPr>
              <a:t>1. </a:t>
            </a:r>
            <a:r>
              <a:rPr lang="ru-RU" sz="2800" b="0" dirty="0" smtClean="0">
                <a:solidFill>
                  <a:srgbClr val="00B050"/>
                </a:solidFill>
                <a:latin typeface="Georgia" panose="02040502050405020303" pitchFamily="18" charset="0"/>
              </a:rPr>
              <a:t>Сбор урожая.</a:t>
            </a:r>
            <a:r>
              <a:rPr lang="ru-RU" sz="2800" b="0" dirty="0">
                <a:solidFill>
                  <a:srgbClr val="00B050"/>
                </a:solidFill>
                <a:latin typeface="Georgia" panose="02040502050405020303" pitchFamily="18" charset="0"/>
              </a:rPr>
              <a:t/>
            </a:r>
            <a:br>
              <a:rPr lang="ru-RU" sz="2800" b="0" dirty="0">
                <a:solidFill>
                  <a:srgbClr val="00B050"/>
                </a:solidFill>
                <a:latin typeface="Georgia" panose="02040502050405020303" pitchFamily="18" charset="0"/>
              </a:rPr>
            </a:br>
            <a:r>
              <a:rPr lang="ru-RU" sz="2800" b="0" dirty="0">
                <a:solidFill>
                  <a:srgbClr val="00B050"/>
                </a:solidFill>
                <a:latin typeface="Georgia" panose="02040502050405020303" pitchFamily="18" charset="0"/>
              </a:rPr>
              <a:t>2. Употребление собранного урожая в пищу.</a:t>
            </a:r>
            <a:br>
              <a:rPr lang="ru-RU" sz="2800" b="0" dirty="0">
                <a:solidFill>
                  <a:srgbClr val="00B050"/>
                </a:solidFill>
                <a:latin typeface="Georgia" panose="02040502050405020303" pitchFamily="18" charset="0"/>
              </a:rPr>
            </a:br>
            <a:endParaRPr lang="ru-RU" sz="28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9" y="2060848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5" name="Oval 2"/>
          <p:cNvSpPr/>
          <p:nvPr/>
        </p:nvSpPr>
        <p:spPr>
          <a:xfrm>
            <a:off x="755577" y="1897257"/>
            <a:ext cx="2124236" cy="216024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556792"/>
            <a:ext cx="1512168" cy="2785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0" b="1" dirty="0">
                <a:solidFill>
                  <a:srgbClr val="1F2610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1368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600400" cy="2803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00" y="272903"/>
            <a:ext cx="3862587" cy="2791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6992"/>
            <a:ext cx="517158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27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2060">
                    <a:alpha val="81000"/>
                  </a:srgbClr>
                </a:solidFill>
              </a:rPr>
              <a:t/>
            </a:r>
            <a:br>
              <a:rPr lang="ru-RU" sz="1400" dirty="0">
                <a:solidFill>
                  <a:srgbClr val="002060">
                    <a:alpha val="81000"/>
                  </a:srgbClr>
                </a:solidFill>
              </a:rPr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60848"/>
            <a:ext cx="7529684" cy="4501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ая выноска 9"/>
          <p:cNvSpPr/>
          <p:nvPr/>
        </p:nvSpPr>
        <p:spPr>
          <a:xfrm>
            <a:off x="2699792" y="68239"/>
            <a:ext cx="3240360" cy="1600200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  <a:t>Наш </a:t>
            </a:r>
            <a: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  <a:t>зеленый огород</a:t>
            </a:r>
            <a:b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</a:br>
            <a: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  <a:t>Нас прокормит круглый год.</a:t>
            </a:r>
            <a:b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</a:br>
            <a: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  <a:t>Мы его сажали вместе-</a:t>
            </a:r>
            <a:b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</a:br>
            <a: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  <a:t>Это очень интересно!</a:t>
            </a:r>
            <a:b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</a:br>
            <a: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  <a:t>Будем вместе поливать,</a:t>
            </a:r>
            <a:b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  <a:t>И урожай </a:t>
            </a:r>
            <a:r>
              <a:rPr lang="ru-RU" sz="1600" dirty="0">
                <a:solidFill>
                  <a:srgbClr val="002060">
                    <a:alpha val="81000"/>
                  </a:srgbClr>
                </a:solidFill>
                <a:latin typeface="Georgia" panose="02040502050405020303" pitchFamily="18" charset="0"/>
              </a:rPr>
              <a:t>наш собирать!</a:t>
            </a:r>
            <a:endParaRPr lang="ru-RU" sz="1600" dirty="0">
              <a:solidFill>
                <a:srgbClr val="002060">
                  <a:alpha val="81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3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510076" cy="4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850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АКТУАЛЬНОСТЬ ПРОЕКТА:</a:t>
            </a:r>
            <a:endParaRPr lang="ru-RU" sz="4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294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0070C0"/>
                </a:solidFill>
                <a:latin typeface="Georgia" panose="02040502050405020303" pitchFamily="18" charset="0"/>
              </a:rPr>
              <a:t>Как известно, "самое лучшее открытие то, которое ребенок делает сам". Каждую весну дома на подоконнике у мам и бабушек расцветает зеленый ковер, рассада в ящичках различной формы и окраса, но детям строго настрого наказывают не трогать эти интересные растения. А интерес и любопытство с каждым годом все сильнее, ребята сами бы с удовольствием посадили бы чудо растение, поливали его, ухаживали за ним. Вот и возникла у нас идея создать свой огород - это чудо - огород, который призван развивать экологические ценности природы. Именно в дошкольном возрасте закладываются позитивные чувства к природе и природным явлениям, открывается удивительное многообразие растительного мира, впервые осознается роль природы в жизни человека. На нашем огороде дети сами смогут посадить и выращивать растения, ухаживать за ними.</a:t>
            </a:r>
          </a:p>
        </p:txBody>
      </p:sp>
    </p:spTree>
    <p:extLst>
      <p:ext uri="{BB962C8B-B14F-4D97-AF65-F5344CB8AC3E}">
        <p14:creationId xmlns:p14="http://schemas.microsoft.com/office/powerpoint/2010/main" val="207198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3650" y="1268760"/>
            <a:ext cx="5111750" cy="4674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Georgia" panose="02040502050405020303" pitchFamily="18" charset="0"/>
              </a:rPr>
              <a:t>Создание оптимальных условий для формирования у детей элементарных знаний о выращивании огородных культур.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517" y="-387424"/>
            <a:ext cx="3121396" cy="216024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ЦЕЛЬ ПРОЕКТА:</a:t>
            </a:r>
            <a:endParaRPr lang="ru-RU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0" y="1556792"/>
            <a:ext cx="289984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2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3020" cy="68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ЗАДАЧИ ПРОЕКТА:</a:t>
            </a:r>
            <a:endParaRPr lang="ru-RU" sz="4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Обучающие</a:t>
            </a: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Продолжить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знакомство детей с особенностями выращивания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культурных растений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(перец,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лук,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огурцы,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томат,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бобовые,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редис, цветы).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Расширять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представление детей о жизни растений о потребностях их во влаге, тепле, свете для их роста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Способствовать закреплению умения детей ухаживать за растениями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комнатных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условиях.</a:t>
            </a:r>
            <a:endParaRPr lang="ru-RU" sz="16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Развивающие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- Способствовать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развитию чувства ответственности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 благополучное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состояние растений (полив, взрыхление,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прополка сорняков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- Продолжать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способствовать развитию наблюдательности,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умения замечать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изменения в росте растений, связывать их с условиями,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которых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они находятся, правильно отражать наблюдения в рисунке.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Способствовать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развитию познавательных и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творческих способностей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у детей.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Воспитательные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Воспитывать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уважение к труду, бережное отношение к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его результатам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Воспитывать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у детей чувство любви к природе и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бережное отношение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к ней.</a:t>
            </a:r>
            <a:endParaRPr lang="ru-RU" sz="16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endParaRPr lang="ru-RU" sz="16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725680" cy="936104"/>
          </a:xfrm>
        </p:spPr>
        <p:txBody>
          <a:bodyPr>
            <a:normAutofit fontScale="90000"/>
          </a:bodyPr>
          <a:lstStyle/>
          <a:p>
            <a:pPr indent="342900"/>
            <a: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  <a:t>УЧАСТНИКИ ПРОЕКТА:</a:t>
            </a:r>
            <a:b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  <a:t>Дети старшего возраста, родители, воспитатели.</a:t>
            </a:r>
            <a:b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4000" dirty="0">
                <a:solidFill>
                  <a:srgbClr val="0070C0"/>
                </a:solidFill>
              </a:rPr>
              <a:t>ПРОДОЛЖИТЕЛЬНОСТЬ:</a:t>
            </a:r>
            <a:r>
              <a:rPr lang="ru-RU" sz="2800" dirty="0">
                <a:solidFill>
                  <a:srgbClr val="0070C0"/>
                </a:solidFill>
              </a:rPr>
              <a:t> среднесрочный </a:t>
            </a:r>
            <a:r>
              <a:rPr lang="ru-RU" sz="2800" dirty="0" smtClean="0">
                <a:solidFill>
                  <a:srgbClr val="0070C0"/>
                </a:solidFill>
              </a:rPr>
              <a:t>(2 </a:t>
            </a:r>
            <a:r>
              <a:rPr lang="ru-RU" sz="2800" dirty="0">
                <a:solidFill>
                  <a:srgbClr val="0070C0"/>
                </a:solidFill>
              </a:rPr>
              <a:t>месяц)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8496944" cy="165618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Georgia" panose="02040502050405020303" pitchFamily="18" charset="0"/>
              </a:rPr>
              <a:t>ТИП ПРОЕКТА: </a:t>
            </a:r>
          </a:p>
          <a:p>
            <a:r>
              <a:rPr lang="ru-RU" sz="3600" dirty="0">
                <a:latin typeface="Georgia" panose="02040502050405020303" pitchFamily="18" charset="0"/>
              </a:rPr>
              <a:t>познавательно-исследовательский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48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ОЖИДАЕМЫЕ РЕЗУЛЬТАТЫ РЕАЛИЗАЦИИ ПРОЕКТА:</a:t>
            </a:r>
            <a:endParaRPr lang="ru-RU" sz="3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</a:t>
            </a:r>
            <a:r>
              <a:rPr lang="ru-RU" sz="1800" dirty="0"/>
              <a:t> </a:t>
            </a: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Получение 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знаний детей о жизни растений.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Создание 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необходимых условий в группе и на участке для наблюдений за жизнью растений, и возможностью ухаживать за ними.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 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Развить умение правильно пользоваться простейшими орудиями труда по обработке почвы и ухода за растениями.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Вовлечение 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родителей в жизнь детского сада.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Формирование 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бережного отношения к растительному миру.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Приобретение 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новых знаний и представлений о посадке и выращивания культурных растений.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Привитие 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детям уважительного чувства к труду.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 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Появление урожая, сбор его и употребление в пищу</a:t>
            </a: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00" y="260648"/>
            <a:ext cx="8686800" cy="6264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0194880"/>
              </p:ext>
            </p:extLst>
          </p:nvPr>
        </p:nvGraphicFramePr>
        <p:xfrm>
          <a:off x="290400" y="260648"/>
          <a:ext cx="86868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7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268760"/>
            <a:ext cx="5848672" cy="3836640"/>
          </a:xfrm>
        </p:spPr>
        <p:txBody>
          <a:bodyPr>
            <a:noAutofit/>
          </a:bodyPr>
          <a:lstStyle/>
          <a:p>
            <a:r>
              <a:rPr lang="ru-RU" sz="1600" u="sng" dirty="0">
                <a:solidFill>
                  <a:srgbClr val="FF0000"/>
                </a:solidFill>
                <a:latin typeface="Georgia" panose="02040502050405020303" pitchFamily="18" charset="0"/>
              </a:rPr>
              <a:t>ПОДГОТОВИТЕЛЬНЫЙ:</a:t>
            </a:r>
            <a:r>
              <a:rPr lang="ru-RU" sz="1600" b="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1600" b="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600" b="0" dirty="0">
                <a:solidFill>
                  <a:srgbClr val="FF0000"/>
                </a:solidFill>
                <a:latin typeface="Georgia" panose="02040502050405020303" pitchFamily="18" charset="0"/>
              </a:rPr>
              <a:t>1. Составление плана работы над проектом. Распланировать работу над проектом поэтапно.</a:t>
            </a:r>
            <a:br>
              <a:rPr lang="ru-RU" sz="1600" b="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600" b="0" dirty="0">
                <a:solidFill>
                  <a:srgbClr val="FF0000"/>
                </a:solidFill>
                <a:latin typeface="Georgia" panose="02040502050405020303" pitchFamily="18" charset="0"/>
              </a:rPr>
              <a:t>2. Вместе с детьми разбили огород на подоконнике. Приобрели необходимое оборудование:- контейнеры для рассады, пластиковые стаканчики, торфяные стаканчики, землю, семена, луковицы;</a:t>
            </a:r>
            <a:br>
              <a:rPr lang="ru-RU" sz="1600" b="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600" b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- </a:t>
            </a:r>
            <a:r>
              <a:rPr lang="ru-RU" sz="1600" b="0" dirty="0">
                <a:solidFill>
                  <a:srgbClr val="FF0000"/>
                </a:solidFill>
                <a:latin typeface="Georgia" panose="02040502050405020303" pitchFamily="18" charset="0"/>
              </a:rPr>
              <a:t>подобрали художественную литературу: поговорки, стихи, загадки об овощах, сказки.</a:t>
            </a:r>
            <a:br>
              <a:rPr lang="ru-RU" sz="1600" b="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556792"/>
            <a:ext cx="11521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0" b="1" dirty="0">
                <a:solidFill>
                  <a:srgbClr val="FF00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74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EDC33B-480B-4D4D-AAAA-443CBE30E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основе шаблона Знакомство с PowerPoint 2010</Template>
  <TotalTime>0</TotalTime>
  <Words>1056</Words>
  <Application>Microsoft Office PowerPoint</Application>
  <PresentationFormat>Экран (4:3)</PresentationFormat>
  <Paragraphs>92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Introducing PowerPoint 2010</vt:lpstr>
      <vt:lpstr> Экологический, познавательно –исследовательский проект на тему «Огород на подоконнике» (старшая  группа «Пчёлки») </vt:lpstr>
      <vt:lpstr>Презентация PowerPoint</vt:lpstr>
      <vt:lpstr> АКТУАЛЬНОСТЬ ПРОЕКТА:</vt:lpstr>
      <vt:lpstr>Презентация PowerPoint</vt:lpstr>
      <vt:lpstr>       ЗАДАЧИ ПРОЕКТА:</vt:lpstr>
      <vt:lpstr>УЧАСТНИКИ ПРОЕКТА: Дети старшего возраста, родители, воспитатели.  ПРОДОЛЖИТЕЛЬНОСТЬ: среднесрочный (2 месяц)</vt:lpstr>
      <vt:lpstr>ОЖИДАЕМЫЕ РЕЗУЛЬТАТЫ РЕАЛИЗАЦИИ ПРОЕКТА:</vt:lpstr>
      <vt:lpstr>Презентация PowerPoint</vt:lpstr>
      <vt:lpstr>ПОДГОТОВИТЕЛЬНЫЙ: 1. Составление плана работы над проектом. Распланировать работу над проектом поэтапно. 2. Вместе с детьми разбили огород на подоконнике. Приобрели необходимое оборудование:- контейнеры для рассады, пластиковые стаканчики, торфяные стаканчики, землю, семена, луковицы; - подобрали художественную литературу: поговорки, стихи, загадки об овощах, сказки. </vt:lpstr>
      <vt:lpstr>             </vt:lpstr>
      <vt:lpstr>Презентация PowerPoint</vt:lpstr>
      <vt:lpstr>Презентация PowerPoint</vt:lpstr>
      <vt:lpstr>Презентация PowerPoint</vt:lpstr>
      <vt:lpstr>             </vt:lpstr>
      <vt:lpstr>Презентация PowerPoint</vt:lpstr>
      <vt:lpstr>             </vt:lpstr>
      <vt:lpstr>             </vt:lpstr>
      <vt:lpstr>Презентация PowerPoint</vt:lpstr>
      <vt:lpstr>Презентация PowerPoint</vt:lpstr>
      <vt:lpstr>ЗАКЛЮЧИТЕЛЬНЫЙ: 1. Сбор урожая. 2. Употребление собранного урожая в пищу. </vt:lpstr>
      <vt:lpstr>Презентация PowerPoint</vt:lpstr>
      <vt:lpstr> 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2018-04-13T15:25:26Z</dcterms:created>
  <dcterms:modified xsi:type="dcterms:W3CDTF">2024-05-02T18:38:28Z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