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3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3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592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2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30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08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5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16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1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6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3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44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3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11259-B976-49BA-A2DB-E13CAB426BDF}" type="datetimeFigureOut">
              <a:rPr lang="ru-RU" smtClean="0"/>
              <a:t>07.06.2024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7E0E31F-9B94-424C-B683-E1E518A17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5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1280" y="848095"/>
            <a:ext cx="8915399" cy="22988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Муниципальное автономное образовательное учреждение</a:t>
            </a:r>
            <a:br>
              <a:rPr lang="ru-RU" sz="2200" dirty="0" smtClean="0"/>
            </a:br>
            <a:r>
              <a:rPr lang="ru-RU" sz="2200" dirty="0" smtClean="0"/>
              <a:t>«Средняя школа №19»</a:t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dirty="0" smtClean="0"/>
              <a:t>Тема: «</a:t>
            </a:r>
            <a:r>
              <a:rPr lang="ru-RU" dirty="0" smtClean="0"/>
              <a:t>Материки. Страны, государства мира -США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1392" y="3550723"/>
            <a:ext cx="6786150" cy="985652"/>
          </a:xfrm>
        </p:spPr>
        <p:txBody>
          <a:bodyPr>
            <a:noAutofit/>
          </a:bodyPr>
          <a:lstStyle/>
          <a:p>
            <a:pPr algn="r"/>
            <a:r>
              <a:rPr lang="ru-RU" dirty="0" smtClean="0"/>
              <a:t>Выполнила: ученица 7 «В» класса </a:t>
            </a:r>
            <a:r>
              <a:rPr lang="ru-RU" dirty="0" err="1" smtClean="0"/>
              <a:t>Аббасова</a:t>
            </a:r>
            <a:r>
              <a:rPr lang="ru-RU" dirty="0" smtClean="0"/>
              <a:t> Эльмира </a:t>
            </a:r>
            <a:endParaRPr lang="ru-RU" dirty="0"/>
          </a:p>
          <a:p>
            <a:pPr algn="r"/>
            <a:r>
              <a:rPr lang="ru-RU" dirty="0" smtClean="0"/>
              <a:t>Руководитель : учитель географии МАОУ «СШ №19»</a:t>
            </a:r>
          </a:p>
          <a:p>
            <a:pPr algn="r"/>
            <a:r>
              <a:rPr lang="ru-RU" dirty="0" smtClean="0"/>
              <a:t>Косогор Оксана Александровна</a:t>
            </a:r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ctr"/>
            <a:r>
              <a:rPr lang="ru-RU" sz="1500" dirty="0" smtClean="0"/>
              <a:t>г. Хабаровск 2023-24г</a:t>
            </a:r>
          </a:p>
          <a:p>
            <a:pPr algn="r"/>
            <a:endParaRPr lang="ru-RU" dirty="0"/>
          </a:p>
          <a:p>
            <a:pPr algn="ct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6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363" y="1212273"/>
            <a:ext cx="7464301" cy="49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8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097" y="1589569"/>
            <a:ext cx="5846618" cy="1935018"/>
          </a:xfrm>
        </p:spPr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3013" y="1696244"/>
            <a:ext cx="5181600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861" y="1954405"/>
            <a:ext cx="6096851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85" y="1589569"/>
            <a:ext cx="4999532" cy="442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57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17" y="167409"/>
            <a:ext cx="6157796" cy="4618347"/>
          </a:xfrm>
          <a:prstGeom prst="rect">
            <a:avLst/>
          </a:prstGeom>
        </p:spPr>
      </p:pic>
      <p:sp>
        <p:nvSpPr>
          <p:cNvPr id="3" name="AutoShape 2" descr="Соединённые Штаты Америки на карте ми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90" y="2595087"/>
            <a:ext cx="3242747" cy="324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4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12" y="1013148"/>
            <a:ext cx="5172648" cy="3879486"/>
          </a:xfrm>
          <a:prstGeom prst="rect">
            <a:avLst/>
          </a:prstGeom>
        </p:spPr>
      </p:pic>
      <p:sp>
        <p:nvSpPr>
          <p:cNvPr id="3" name="AutoShape 2" descr="Фла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ла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ла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67" y="320099"/>
            <a:ext cx="3278247" cy="172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9" descr="Флаг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1" name="Picture 13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08" y="3177836"/>
            <a:ext cx="4015004" cy="26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37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322" y="56586"/>
            <a:ext cx="6745184" cy="826655"/>
          </a:xfrm>
        </p:spPr>
        <p:txBody>
          <a:bodyPr/>
          <a:lstStyle/>
          <a:p>
            <a:pPr algn="ctr"/>
            <a:r>
              <a:rPr lang="ru-RU" dirty="0" smtClean="0"/>
              <a:t>Материк: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570" b="11570"/>
          <a:stretch>
            <a:fillRect/>
          </a:stretch>
        </p:blipFill>
        <p:spPr>
          <a:xfrm>
            <a:off x="1365662" y="961901"/>
            <a:ext cx="10222077" cy="541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3491" y="3641911"/>
            <a:ext cx="7725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Недра богаты запасами различных природных ископаемых, в</a:t>
            </a:r>
          </a:p>
          <a:p>
            <a:r>
              <a:rPr lang="ru-RU" dirty="0" smtClean="0"/>
              <a:t>том числе — каменный и бурый уголь, железная и</a:t>
            </a:r>
          </a:p>
          <a:p>
            <a:r>
              <a:rPr lang="ru-RU" dirty="0" smtClean="0"/>
              <a:t>марганцевая руда. Кордильеры, плато Колорадо, Великие</a:t>
            </a:r>
          </a:p>
          <a:p>
            <a:r>
              <a:rPr lang="ru-RU" dirty="0" smtClean="0"/>
              <a:t>равнины и </a:t>
            </a:r>
            <a:r>
              <a:rPr lang="ru-RU" dirty="0" err="1" smtClean="0"/>
              <a:t>Примексиканская</a:t>
            </a:r>
            <a:r>
              <a:rPr lang="ru-RU" dirty="0" smtClean="0"/>
              <a:t> низменность обладают</a:t>
            </a:r>
          </a:p>
          <a:p>
            <a:r>
              <a:rPr lang="ru-RU" dirty="0" smtClean="0"/>
              <a:t>месторождениями медных, цинковых, свинцовых, серебряных,</a:t>
            </a:r>
          </a:p>
          <a:p>
            <a:r>
              <a:rPr lang="ru-RU" dirty="0" err="1" smtClean="0"/>
              <a:t>хромитовых</a:t>
            </a:r>
            <a:r>
              <a:rPr lang="ru-RU" dirty="0" smtClean="0"/>
              <a:t>, ванадиевых, вольфрамовых, молибденовых,</a:t>
            </a:r>
          </a:p>
          <a:p>
            <a:r>
              <a:rPr lang="ru-RU" dirty="0" smtClean="0"/>
              <a:t>титановых, полиметаллических, урановых и ртутных руд, а</a:t>
            </a:r>
          </a:p>
          <a:p>
            <a:r>
              <a:rPr lang="ru-RU" dirty="0" smtClean="0"/>
              <a:t>также золота, серы, фосфатов и другого химического сырья.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6" y="501124"/>
            <a:ext cx="4314702" cy="28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20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291" y="1397475"/>
            <a:ext cx="54125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Реки, образовавшие глубокие каньоны,</a:t>
            </a:r>
          </a:p>
          <a:p>
            <a:r>
              <a:rPr lang="ru-RU" dirty="0" smtClean="0"/>
              <a:t>относятся к бассейнам водных</a:t>
            </a:r>
          </a:p>
          <a:p>
            <a:r>
              <a:rPr lang="ru-RU" dirty="0" smtClean="0"/>
              <a:t>источников, впадающих в Тихий</a:t>
            </a:r>
          </a:p>
          <a:p>
            <a:r>
              <a:rPr lang="ru-RU" dirty="0" smtClean="0"/>
              <a:t>океан. Миссисипи (с притоком</a:t>
            </a:r>
          </a:p>
          <a:p>
            <a:r>
              <a:rPr lang="ru-RU" dirty="0" smtClean="0"/>
              <a:t>Миссури) — одна из самых длинных</a:t>
            </a:r>
          </a:p>
          <a:p>
            <a:r>
              <a:rPr lang="ru-RU" dirty="0" smtClean="0"/>
              <a:t>речных систем планеты —</a:t>
            </a:r>
          </a:p>
          <a:p>
            <a:r>
              <a:rPr lang="ru-RU" dirty="0" smtClean="0"/>
              <a:t>протянулась на 6420 км. На границе с</a:t>
            </a:r>
          </a:p>
          <a:p>
            <a:r>
              <a:rPr lang="ru-RU" dirty="0" smtClean="0"/>
              <a:t>Канадой находятся Великие озёра —</a:t>
            </a:r>
          </a:p>
          <a:p>
            <a:r>
              <a:rPr lang="ru-RU" dirty="0" smtClean="0"/>
              <a:t>Верхнее, Гурон, Мичиган, Эри,</a:t>
            </a:r>
          </a:p>
          <a:p>
            <a:r>
              <a:rPr lang="ru-RU" dirty="0" smtClean="0"/>
              <a:t>Онтарио.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55" y="362527"/>
            <a:ext cx="3385164" cy="2888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83" y="3352801"/>
            <a:ext cx="3637972" cy="272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6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078" y="171531"/>
            <a:ext cx="58650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Склоны Кордильер покрыты густыми хвойными лесами, Аппалачей —</a:t>
            </a:r>
          </a:p>
          <a:p>
            <a:r>
              <a:rPr lang="ru-RU" dirty="0" smtClean="0"/>
              <a:t>лесами из широколиственных пород; прерий почти не осталось. На</a:t>
            </a:r>
          </a:p>
          <a:p>
            <a:r>
              <a:rPr lang="ru-RU" dirty="0" smtClean="0"/>
              <a:t>севере Аляски распространена тундровая растительность.</a:t>
            </a:r>
          </a:p>
          <a:p>
            <a:endParaRPr lang="ru-RU" dirty="0" smtClean="0"/>
          </a:p>
          <a:p>
            <a:r>
              <a:rPr lang="ru-RU" dirty="0" smtClean="0"/>
              <a:t>Настоящая легенда Тихоокеанского побережья североамериканского</a:t>
            </a:r>
          </a:p>
          <a:p>
            <a:r>
              <a:rPr lang="ru-RU" dirty="0" smtClean="0"/>
              <a:t>континента – дерево секвойя. Величественный гигант не имеет равных</a:t>
            </a:r>
          </a:p>
          <a:p>
            <a:r>
              <a:rPr lang="ru-RU" dirty="0" smtClean="0"/>
              <a:t>себе по высоте. Рассмотреть своими глазами и потрогать реликтовых</a:t>
            </a:r>
          </a:p>
          <a:p>
            <a:r>
              <a:rPr lang="ru-RU" dirty="0" smtClean="0"/>
              <a:t>великанов (возраст некоторых 2-3 тысячелетия) в наши дни можно</a:t>
            </a:r>
          </a:p>
          <a:p>
            <a:r>
              <a:rPr lang="ru-RU" dirty="0" smtClean="0"/>
              <a:t>только в национальных парках, заповедниках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90" y="523919"/>
            <a:ext cx="3892182" cy="3226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938" y="4063722"/>
            <a:ext cx="3790625" cy="25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31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638" y="147781"/>
            <a:ext cx="631767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Население США</a:t>
            </a:r>
          </a:p>
          <a:p>
            <a:endParaRPr lang="ru-RU" dirty="0" smtClean="0"/>
          </a:p>
          <a:p>
            <a:r>
              <a:rPr lang="ru-RU" dirty="0" smtClean="0"/>
              <a:t> три главные расы человечества — монголоидную,</a:t>
            </a:r>
          </a:p>
          <a:p>
            <a:r>
              <a:rPr lang="ru-RU" dirty="0" smtClean="0"/>
              <a:t>европеоидную и </a:t>
            </a:r>
            <a:r>
              <a:rPr lang="ru-RU" dirty="0" err="1" smtClean="0"/>
              <a:t>негроидну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Около 90 % чернокожих и 60 % индейцев проживают в городах.</a:t>
            </a:r>
          </a:p>
          <a:p>
            <a:endParaRPr lang="ru-RU" dirty="0" smtClean="0"/>
          </a:p>
          <a:p>
            <a:r>
              <a:rPr lang="ru-RU" dirty="0" smtClean="0"/>
              <a:t>Расовый состав согласно оценкам Бюро переписи населения США на 2017 год:</a:t>
            </a:r>
          </a:p>
          <a:p>
            <a:endParaRPr lang="ru-RU" dirty="0" smtClean="0"/>
          </a:p>
          <a:p>
            <a:r>
              <a:rPr lang="ru-RU" dirty="0" smtClean="0"/>
              <a:t>всего: 321 004 407</a:t>
            </a:r>
          </a:p>
          <a:p>
            <a:r>
              <a:rPr lang="ru-RU" dirty="0" smtClean="0"/>
              <a:t>белые — 73,0 % (в том числе «белые латиноамериканского</a:t>
            </a:r>
          </a:p>
          <a:p>
            <a:r>
              <a:rPr lang="ru-RU" dirty="0" smtClean="0"/>
              <a:t>происхождения» − 11,5 %</a:t>
            </a:r>
          </a:p>
          <a:p>
            <a:r>
              <a:rPr lang="ru-RU" dirty="0" smtClean="0"/>
              <a:t>чернокожие — 12,65 %</a:t>
            </a:r>
          </a:p>
          <a:p>
            <a:r>
              <a:rPr lang="ru-RU" dirty="0" smtClean="0"/>
              <a:t>индейцев, алеутов и эскимосов — 0,82 %</a:t>
            </a:r>
          </a:p>
          <a:p>
            <a:r>
              <a:rPr lang="ru-RU" dirty="0" smtClean="0"/>
              <a:t>азиатов — 5,35 %</a:t>
            </a:r>
          </a:p>
          <a:p>
            <a:r>
              <a:rPr lang="ru-RU" dirty="0" smtClean="0"/>
              <a:t>коренных гавайцев или других жителей Океании — 0,18 %</a:t>
            </a:r>
          </a:p>
          <a:p>
            <a:r>
              <a:rPr lang="ru-RU" dirty="0" smtClean="0"/>
              <a:t>другие расы и национальности — 4,8 %</a:t>
            </a:r>
          </a:p>
          <a:p>
            <a:r>
              <a:rPr lang="ru-RU" dirty="0" smtClean="0"/>
              <a:t>две и более расы — 3,1 %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010" y="399208"/>
            <a:ext cx="4158372" cy="53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09" y="91736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Североамереканские</a:t>
            </a:r>
            <a:r>
              <a:rPr lang="ru-RU" dirty="0" smtClean="0"/>
              <a:t> города:</a:t>
            </a:r>
          </a:p>
          <a:p>
            <a:endParaRPr lang="ru-RU" dirty="0" smtClean="0"/>
          </a:p>
          <a:p>
            <a:r>
              <a:rPr lang="ru-RU" dirty="0" smtClean="0"/>
              <a:t>Для американских городов</a:t>
            </a:r>
          </a:p>
          <a:p>
            <a:r>
              <a:rPr lang="ru-RU" dirty="0" smtClean="0"/>
              <a:t>характерна четкая прямоугольная</a:t>
            </a:r>
          </a:p>
          <a:p>
            <a:r>
              <a:rPr lang="ru-RU" dirty="0" smtClean="0"/>
              <a:t>планировка. Обычно выделяется</a:t>
            </a:r>
          </a:p>
          <a:p>
            <a:r>
              <a:rPr lang="ru-RU" dirty="0" smtClean="0"/>
              <a:t>Центральный деловой район –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даунтаун</a:t>
            </a:r>
            <a:r>
              <a:rPr lang="ru-RU" dirty="0" smtClean="0"/>
              <a:t>», где концентрируются</a:t>
            </a:r>
          </a:p>
          <a:p>
            <a:r>
              <a:rPr lang="ru-RU" dirty="0" smtClean="0"/>
              <a:t>органы управления, банки и</a:t>
            </a:r>
          </a:p>
          <a:p>
            <a:r>
              <a:rPr lang="ru-RU" dirty="0" smtClean="0"/>
              <a:t>предприятия обслуживания. В</a:t>
            </a:r>
          </a:p>
          <a:p>
            <a:r>
              <a:rPr lang="ru-RU" dirty="0" smtClean="0"/>
              <a:t>больших городах его облик обычно</a:t>
            </a:r>
          </a:p>
          <a:p>
            <a:r>
              <a:rPr lang="ru-RU" dirty="0" smtClean="0"/>
              <a:t>определяют здания - небоскребы. В</a:t>
            </a:r>
          </a:p>
          <a:p>
            <a:r>
              <a:rPr lang="ru-RU" dirty="0" smtClean="0"/>
              <a:t>остальных частях города</a:t>
            </a:r>
          </a:p>
          <a:p>
            <a:r>
              <a:rPr lang="ru-RU" dirty="0" smtClean="0"/>
              <a:t>преобладает малоэтажная, а дальше</a:t>
            </a:r>
          </a:p>
          <a:p>
            <a:r>
              <a:rPr lang="ru-RU" dirty="0" smtClean="0"/>
              <a:t>от центра индивидуальная застройка.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32" y="1299939"/>
            <a:ext cx="5784973" cy="406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2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</TotalTime>
  <Words>380</Words>
  <Application>Microsoft Office PowerPoint</Application>
  <PresentationFormat>Произвольный</PresentationFormat>
  <Paragraphs>73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Легкий дым</vt:lpstr>
      <vt:lpstr> Муниципальное автономное образовательное учреждение «Средняя школа №19»    Тема: «Материки. Страны, государства мира -США».</vt:lpstr>
      <vt:lpstr>Презентация PowerPoint</vt:lpstr>
      <vt:lpstr>Презентация PowerPoint</vt:lpstr>
      <vt:lpstr>Материк: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Тема:США</dc:title>
  <dc:creator>Елена</dc:creator>
  <cp:lastModifiedBy>DI</cp:lastModifiedBy>
  <cp:revision>8</cp:revision>
  <dcterms:created xsi:type="dcterms:W3CDTF">2024-05-19T07:25:23Z</dcterms:created>
  <dcterms:modified xsi:type="dcterms:W3CDTF">2024-06-07T11:00:25Z</dcterms:modified>
</cp:coreProperties>
</file>