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257" r:id="rId3"/>
    <p:sldId id="258" r:id="rId4"/>
    <p:sldId id="267" r:id="rId5"/>
    <p:sldId id="259" r:id="rId6"/>
    <p:sldId id="260" r:id="rId7"/>
    <p:sldId id="261" r:id="rId8"/>
    <p:sldId id="262" r:id="rId9"/>
    <p:sldId id="263" r:id="rId10"/>
    <p:sldId id="264" r:id="rId11"/>
    <p:sldId id="265" r:id="rId12"/>
    <p:sldId id="266"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919" autoAdjust="0"/>
  </p:normalViewPr>
  <p:slideViewPr>
    <p:cSldViewPr>
      <p:cViewPr varScale="1">
        <p:scale>
          <a:sx n="106" d="100"/>
          <a:sy n="106" d="100"/>
        </p:scale>
        <p:origin x="-1680"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5EEBF0C-4EF3-4C27-A8B5-A25DC108FFB3}" type="datetimeFigureOut">
              <a:rPr lang="ru-RU" smtClean="0"/>
              <a:t>19.02.2023</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85D2E3D-F75A-408D-955C-0C91BF18B165}" type="slidenum">
              <a:rPr lang="ru-RU" smtClean="0"/>
              <a:t>‹#›</a:t>
            </a:fld>
            <a:endParaRPr lang="ru-RU"/>
          </a:p>
        </p:txBody>
      </p:sp>
    </p:spTree>
    <p:extLst>
      <p:ext uri="{BB962C8B-B14F-4D97-AF65-F5344CB8AC3E}">
        <p14:creationId xmlns:p14="http://schemas.microsoft.com/office/powerpoint/2010/main" val="20620984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B85D2E3D-F75A-408D-955C-0C91BF18B165}" type="slidenum">
              <a:rPr lang="ru-RU" smtClean="0"/>
              <a:t>8</a:t>
            </a:fld>
            <a:endParaRPr lang="ru-RU"/>
          </a:p>
        </p:txBody>
      </p:sp>
    </p:spTree>
    <p:extLst>
      <p:ext uri="{BB962C8B-B14F-4D97-AF65-F5344CB8AC3E}">
        <p14:creationId xmlns:p14="http://schemas.microsoft.com/office/powerpoint/2010/main" val="6736105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Заголовок 28"/>
          <p:cNvSpPr>
            <a:spLocks noGrp="1"/>
          </p:cNvSpPr>
          <p:nvPr>
            <p:ph type="ctrTitle"/>
          </p:nvPr>
        </p:nvSpPr>
        <p:spPr>
          <a:xfrm>
            <a:off x="381000" y="4853411"/>
            <a:ext cx="8458200" cy="1222375"/>
          </a:xfrm>
        </p:spPr>
        <p:txBody>
          <a:bodyPr anchor="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16" name="Дата 15"/>
          <p:cNvSpPr>
            <a:spLocks noGrp="1"/>
          </p:cNvSpPr>
          <p:nvPr>
            <p:ph type="dt" sz="half" idx="10"/>
          </p:nvPr>
        </p:nvSpPr>
        <p:spPr/>
        <p:txBody>
          <a:bodyPr/>
          <a:lstStyle/>
          <a:p>
            <a:fld id="{B4C71EC6-210F-42DE-9C53-41977AD35B3D}" type="datetimeFigureOut">
              <a:rPr lang="ru-RU" smtClean="0"/>
              <a:t>19.02.2023</a:t>
            </a:fld>
            <a:endParaRPr lang="ru-RU"/>
          </a:p>
        </p:txBody>
      </p:sp>
      <p:sp>
        <p:nvSpPr>
          <p:cNvPr id="2" name="Нижний колонтитул 1"/>
          <p:cNvSpPr>
            <a:spLocks noGrp="1"/>
          </p:cNvSpPr>
          <p:nvPr>
            <p:ph type="ftr" sz="quarter" idx="11"/>
          </p:nvPr>
        </p:nvSpPr>
        <p:spPr/>
        <p:txBody>
          <a:bodyPr/>
          <a:lstStyle/>
          <a:p>
            <a:endParaRPr lang="ru-RU"/>
          </a:p>
        </p:txBody>
      </p:sp>
      <p:sp>
        <p:nvSpPr>
          <p:cNvPr id="15" name="Номер слайда 14"/>
          <p:cNvSpPr>
            <a:spLocks noGrp="1"/>
          </p:cNvSpPr>
          <p:nvPr>
            <p:ph type="sldNum" sz="quarter" idx="12"/>
          </p:nvPr>
        </p:nvSpPr>
        <p:spPr>
          <a:xfrm>
            <a:off x="8229600" y="6473952"/>
            <a:ext cx="758952" cy="246888"/>
          </a:xfrm>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19.02.2023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549276"/>
            <a:ext cx="18288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549276"/>
            <a:ext cx="62484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19.02.2023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2" name="Заголовок 21"/>
          <p:cNvSpPr>
            <a:spLocks noGrp="1"/>
          </p:cNvSpPr>
          <p:nvPr>
            <p:ph type="title"/>
          </p:nvPr>
        </p:nvSpPr>
        <p:spPr/>
        <p:txBody>
          <a:bodyPr/>
          <a:lstStyle/>
          <a:p>
            <a:r>
              <a:rPr kumimoji="0" lang="ru-RU" smtClean="0"/>
              <a:t>Образец заголовка</a:t>
            </a:r>
            <a:endParaRPr kumimoji="0" lang="en-US"/>
          </a:p>
        </p:txBody>
      </p:sp>
      <p:sp>
        <p:nvSpPr>
          <p:cNvPr id="27" name="Объект 26"/>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B4C71EC6-210F-42DE-9C53-41977AD35B3D}" type="datetimeFigureOut">
              <a:rPr lang="ru-RU" smtClean="0"/>
              <a:t>19.02.2023</a:t>
            </a:fld>
            <a:endParaRPr lang="ru-RU"/>
          </a:p>
        </p:txBody>
      </p:sp>
      <p:sp>
        <p:nvSpPr>
          <p:cNvPr id="19" name="Нижний колонтитул 18"/>
          <p:cNvSpPr>
            <a:spLocks noGrp="1"/>
          </p:cNvSpPr>
          <p:nvPr>
            <p:ph type="ftr" sz="quarter" idx="11"/>
          </p:nvPr>
        </p:nvSpPr>
        <p:spPr>
          <a:xfrm>
            <a:off x="3581400" y="76200"/>
            <a:ext cx="2895600" cy="288925"/>
          </a:xfrm>
        </p:spPr>
        <p:txBody>
          <a:bodyPr/>
          <a:lstStyle/>
          <a:p>
            <a:endParaRPr lang="ru-RU"/>
          </a:p>
        </p:txBody>
      </p:sp>
      <p:sp>
        <p:nvSpPr>
          <p:cNvPr id="16" name="Номер слайда 15"/>
          <p:cNvSpPr>
            <a:spLocks noGrp="1"/>
          </p:cNvSpPr>
          <p:nvPr>
            <p:ph type="sldNum" sz="quarter" idx="12"/>
          </p:nvPr>
        </p:nvSpPr>
        <p:spPr>
          <a:xfrm>
            <a:off x="8229600" y="6473952"/>
            <a:ext cx="758952" cy="246888"/>
          </a:xfrm>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Текст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19" name="Дата 18"/>
          <p:cNvSpPr>
            <a:spLocks noGrp="1"/>
          </p:cNvSpPr>
          <p:nvPr>
            <p:ph type="dt" sz="half" idx="10"/>
          </p:nvPr>
        </p:nvSpPr>
        <p:spPr/>
        <p:txBody>
          <a:bodyPr/>
          <a:lstStyle/>
          <a:p>
            <a:fld id="{B4C71EC6-210F-42DE-9C53-41977AD35B3D}" type="datetimeFigureOut">
              <a:rPr lang="ru-RU" smtClean="0"/>
              <a:t>19.02.2023</a:t>
            </a:fld>
            <a:endParaRPr lang="ru-RU"/>
          </a:p>
        </p:txBody>
      </p:sp>
      <p:sp>
        <p:nvSpPr>
          <p:cNvPr id="11" name="Нижний колонтитул 10"/>
          <p:cNvSpPr>
            <a:spLocks noGrp="1"/>
          </p:cNvSpPr>
          <p:nvPr>
            <p:ph type="ftr" sz="quarter" idx="11"/>
          </p:nvPr>
        </p:nvSpPr>
        <p:spPr/>
        <p:txBody>
          <a:bodyPr/>
          <a:lstStyle/>
          <a:p>
            <a:endParaRPr lang="ru-RU"/>
          </a:p>
        </p:txBody>
      </p:sp>
      <p:sp>
        <p:nvSpPr>
          <p:cNvPr id="16" name="Номер слайда 15"/>
          <p:cNvSpPr>
            <a:spLocks noGrp="1"/>
          </p:cNvSpPr>
          <p:nvPr>
            <p:ph type="sldNum" sz="quarter" idx="12"/>
          </p:nvPr>
        </p:nvSpPr>
        <p:spPr/>
        <p:txBody>
          <a:bodyPr/>
          <a:lstStyle/>
          <a:p>
            <a:fld id="{B19B0651-EE4F-4900-A07F-96A6BFA9D0F0}" type="slidenum">
              <a:rPr lang="ru-RU" smtClean="0"/>
              <a:t>‹#›</a:t>
            </a:fld>
            <a:endParaRPr lang="ru-RU"/>
          </a:p>
        </p:txBody>
      </p:sp>
      <p:sp>
        <p:nvSpPr>
          <p:cNvPr id="8" name="Заголовок 7"/>
          <p:cNvSpPr>
            <a:spLocks noGrp="1"/>
          </p:cNvSpPr>
          <p:nvPr>
            <p:ph type="title"/>
          </p:nvPr>
        </p:nvSpPr>
        <p:spPr>
          <a:xfrm>
            <a:off x="180475" y="2947085"/>
            <a:ext cx="8686800" cy="1184825"/>
          </a:xfrm>
        </p:spPr>
        <p:txBody>
          <a:bodyPr rtlCol="0" anchor="t"/>
          <a:lstStyle>
            <a:lvl1pPr algn="r">
              <a:defRPr/>
            </a:lvl1pPr>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0" name="Заголовок 1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4" name="Объект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Объект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0"/>
          </p:nvPr>
        </p:nvSpPr>
        <p:spPr/>
        <p:txBody>
          <a:bodyPr/>
          <a:lstStyle/>
          <a:p>
            <a:fld id="{B4C71EC6-210F-42DE-9C53-41977AD35B3D}" type="datetimeFigureOut">
              <a:rPr lang="ru-RU" smtClean="0"/>
              <a:t>19.02.2023</a:t>
            </a:fld>
            <a:endParaRPr lang="ru-RU"/>
          </a:p>
        </p:txBody>
      </p:sp>
      <p:sp>
        <p:nvSpPr>
          <p:cNvPr id="10" name="Нижний колонтитул 9"/>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9" name="Заголовок 28"/>
          <p:cNvSpPr>
            <a:spLocks noGrp="1"/>
          </p:cNvSpPr>
          <p:nvPr>
            <p:ph type="title"/>
          </p:nvPr>
        </p:nvSpPr>
        <p:spPr>
          <a:xfrm>
            <a:off x="304800" y="5410200"/>
            <a:ext cx="8610600" cy="882650"/>
          </a:xfrm>
        </p:spPr>
        <p:txBody>
          <a:bodyPr anchor="ctr"/>
          <a:lstStyle>
            <a:lvl1pPr>
              <a:defRPr/>
            </a:lvl1pPr>
          </a:lstStyle>
          <a:p>
            <a:r>
              <a:rPr kumimoji="0" lang="ru-RU" smtClean="0"/>
              <a:t>Образец заголовка</a:t>
            </a:r>
            <a:endParaRPr kumimoji="0" lang="en-US"/>
          </a:p>
        </p:txBody>
      </p:sp>
      <p:sp>
        <p:nvSpPr>
          <p:cNvPr id="13" name="Текст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25" name="Текст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Объект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8" name="Объект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Дата 9"/>
          <p:cNvSpPr>
            <a:spLocks noGrp="1"/>
          </p:cNvSpPr>
          <p:nvPr>
            <p:ph type="dt" sz="half" idx="10"/>
          </p:nvPr>
        </p:nvSpPr>
        <p:spPr/>
        <p:txBody>
          <a:bodyPr/>
          <a:lstStyle/>
          <a:p>
            <a:fld id="{B4C71EC6-210F-42DE-9C53-41977AD35B3D}" type="datetimeFigureOut">
              <a:rPr lang="ru-RU" smtClean="0"/>
              <a:t>19.02.2023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229600" y="6477000"/>
            <a:ext cx="762000" cy="246888"/>
          </a:xfrm>
        </p:spPr>
        <p:txBody>
          <a:bodyPr/>
          <a:lstStyle/>
          <a:p>
            <a:fld id="{B19B0651-EE4F-4900-A07F-96A6BFA9D0F0}" type="slidenum">
              <a:rPr lang="ru-RU" smtClean="0"/>
              <a:t>‹#›</a:t>
            </a:fld>
            <a:endParaRPr lang="ru-RU"/>
          </a:p>
        </p:txBody>
      </p:sp>
      <p:sp>
        <p:nvSpPr>
          <p:cNvPr id="11" name="Прямая соединительная линия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0" name="Заголовок 2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2" name="Дата 11"/>
          <p:cNvSpPr>
            <a:spLocks noGrp="1"/>
          </p:cNvSpPr>
          <p:nvPr>
            <p:ph type="dt" sz="half" idx="10"/>
          </p:nvPr>
        </p:nvSpPr>
        <p:spPr/>
        <p:txBody>
          <a:bodyPr/>
          <a:lstStyle/>
          <a:p>
            <a:fld id="{B4C71EC6-210F-42DE-9C53-41977AD35B3D}" type="datetimeFigureOut">
              <a:rPr lang="ru-RU" smtClean="0"/>
              <a:t>19.02.2023</a:t>
            </a:fld>
            <a:endParaRPr lang="ru-RU"/>
          </a:p>
        </p:txBody>
      </p:sp>
      <p:sp>
        <p:nvSpPr>
          <p:cNvPr id="21" name="Нижний колонтитул 20"/>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B4C71EC6-210F-42DE-9C53-41977AD35B3D}" type="datetimeFigureOut">
              <a:rPr lang="ru-RU" smtClean="0"/>
              <a:t>19.02.2023</a:t>
            </a:fld>
            <a:endParaRPr lang="ru-RU"/>
          </a:p>
        </p:txBody>
      </p:sp>
      <p:sp>
        <p:nvSpPr>
          <p:cNvPr id="24" name="Нижний колонтитул 23"/>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Прямая соединительная линия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Заголовок 11"/>
          <p:cNvSpPr>
            <a:spLocks noGrp="1"/>
          </p:cNvSpPr>
          <p:nvPr>
            <p:ph type="title"/>
          </p:nvPr>
        </p:nvSpPr>
        <p:spPr>
          <a:xfrm>
            <a:off x="457200" y="5486400"/>
            <a:ext cx="8458200" cy="520700"/>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14" name="Объект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B4C71EC6-210F-42DE-9C53-41977AD35B3D}" type="datetimeFigureOut">
              <a:rPr lang="ru-RU" smtClean="0"/>
              <a:t>19.02.2023</a:t>
            </a:fld>
            <a:endParaRPr lang="ru-RU"/>
          </a:p>
        </p:txBody>
      </p:sp>
      <p:sp>
        <p:nvSpPr>
          <p:cNvPr id="29" name="Нижний колонтитул 28"/>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3" name="Рисунок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ru-RU" smtClean="0"/>
              <a:t>Вставка рисунка</a:t>
            </a:r>
            <a:endParaRPr kumimoji="0" lang="en-US" dirty="0"/>
          </a:p>
        </p:txBody>
      </p:sp>
      <p:sp>
        <p:nvSpPr>
          <p:cNvPr id="7" name="Дата 6"/>
          <p:cNvSpPr>
            <a:spLocks noGrp="1"/>
          </p:cNvSpPr>
          <p:nvPr>
            <p:ph type="dt" sz="half" idx="10"/>
          </p:nvPr>
        </p:nvSpPr>
        <p:spPr/>
        <p:txBody>
          <a:bodyPr/>
          <a:lstStyle/>
          <a:p>
            <a:fld id="{B4C71EC6-210F-42DE-9C53-41977AD35B3D}" type="datetimeFigureOut">
              <a:rPr lang="ru-RU" smtClean="0"/>
              <a:t>19.02.2023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B19B0651-EE4F-4900-A07F-96A6BFA9D0F0}" type="slidenum">
              <a:rPr lang="ru-RU" smtClean="0"/>
              <a:t>‹#›</a:t>
            </a:fld>
            <a:endParaRPr lang="ru-RU"/>
          </a:p>
        </p:txBody>
      </p:sp>
      <p:sp>
        <p:nvSpPr>
          <p:cNvPr id="17" name="Заголовок 16"/>
          <p:cNvSpPr>
            <a:spLocks noGrp="1"/>
          </p:cNvSpPr>
          <p:nvPr>
            <p:ph type="title"/>
          </p:nvPr>
        </p:nvSpPr>
        <p:spPr>
          <a:xfrm>
            <a:off x="381000" y="4993760"/>
            <a:ext cx="5867400" cy="522288"/>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Текст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1" name="Дата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B4C71EC6-210F-42DE-9C53-41977AD35B3D}" type="datetimeFigureOut">
              <a:rPr lang="ru-RU" smtClean="0"/>
              <a:t>19.02.2023</a:t>
            </a:fld>
            <a:endParaRPr lang="ru-RU"/>
          </a:p>
        </p:txBody>
      </p:sp>
      <p:sp>
        <p:nvSpPr>
          <p:cNvPr id="28" name="Нижний колонтитул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ru-RU"/>
          </a:p>
        </p:txBody>
      </p:sp>
      <p:sp>
        <p:nvSpPr>
          <p:cNvPr id="5" name="Номер слайда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B19B0651-EE4F-4900-A07F-96A6BFA9D0F0}" type="slidenum">
              <a:rPr lang="ru-RU" smtClean="0"/>
              <a:t>‹#›</a:t>
            </a:fld>
            <a:endParaRPr lang="ru-RU"/>
          </a:p>
        </p:txBody>
      </p:sp>
      <p:sp>
        <p:nvSpPr>
          <p:cNvPr id="10" name="Заголовок 9"/>
          <p:cNvSpPr>
            <a:spLocks noGrp="1"/>
          </p:cNvSpPr>
          <p:nvPr>
            <p:ph type="title"/>
          </p:nvPr>
        </p:nvSpPr>
        <p:spPr>
          <a:xfrm>
            <a:off x="304800" y="457200"/>
            <a:ext cx="8686800" cy="838200"/>
          </a:xfrm>
          <a:prstGeom prst="rect">
            <a:avLst/>
          </a:prstGeom>
        </p:spPr>
        <p:txBody>
          <a:bodyPr vert="horz" anchor="ctr">
            <a:normAutofit/>
          </a:bodyPr>
          <a:lstStyle/>
          <a:p>
            <a:r>
              <a:rPr kumimoji="0" lang="ru-RU" smtClean="0"/>
              <a:t>Образец заголовка</a:t>
            </a:r>
            <a:endParaRPr kumimoji="0" lang="en-US"/>
          </a:p>
        </p:txBody>
      </p:sp>
      <p:sp>
        <p:nvSpPr>
          <p:cNvPr id="9" name="Прямая соединительная линия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ая соединительная линия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81000" y="1988841"/>
            <a:ext cx="8458200" cy="4086946"/>
          </a:xfrm>
        </p:spPr>
        <p:txBody>
          <a:bodyPr>
            <a:normAutofit fontScale="90000"/>
          </a:bodyPr>
          <a:lstStyle/>
          <a:p>
            <a:pPr algn="ctr"/>
            <a:r>
              <a:rPr lang="ru-RU" dirty="0" smtClean="0"/>
              <a:t>Ученые педагоги рассматривающие отношение к природе как к развивающему фактору дошкольника</a:t>
            </a:r>
            <a:br>
              <a:rPr lang="ru-RU" dirty="0" smtClean="0"/>
            </a:br>
            <a:r>
              <a:rPr lang="ru-RU" dirty="0"/>
              <a:t/>
            </a:r>
            <a:br>
              <a:rPr lang="ru-RU" dirty="0"/>
            </a:br>
            <a:r>
              <a:rPr lang="ru-RU" dirty="0" smtClean="0"/>
              <a:t>                                           </a:t>
            </a:r>
            <a:r>
              <a:rPr lang="ru-RU" sz="2000" dirty="0" smtClean="0">
                <a:latin typeface="Arial" panose="020B0604020202020204" pitchFamily="34" charset="0"/>
                <a:cs typeface="Arial" panose="020B0604020202020204" pitchFamily="34" charset="0"/>
              </a:rPr>
              <a:t>Выполнила</a:t>
            </a:r>
            <a:r>
              <a:rPr lang="ru-RU" sz="2000" dirty="0">
                <a:latin typeface="Arial" panose="020B0604020202020204" pitchFamily="34" charset="0"/>
                <a:cs typeface="Arial" panose="020B0604020202020204" pitchFamily="34" charset="0"/>
              </a:rPr>
              <a:t>: Буранова Н.А</a:t>
            </a:r>
            <a:br>
              <a:rPr lang="ru-RU" sz="2000" dirty="0">
                <a:latin typeface="Arial" panose="020B0604020202020204" pitchFamily="34" charset="0"/>
                <a:cs typeface="Arial" panose="020B0604020202020204" pitchFamily="34" charset="0"/>
              </a:rPr>
            </a:br>
            <a:r>
              <a:rPr lang="ru-RU" sz="2000" dirty="0">
                <a:latin typeface="Arial" panose="020B0604020202020204" pitchFamily="34" charset="0"/>
                <a:cs typeface="Arial" panose="020B0604020202020204" pitchFamily="34" charset="0"/>
              </a:rPr>
              <a:t>                                                                                              группа 210 ОЗО</a:t>
            </a:r>
            <a:br>
              <a:rPr lang="ru-RU" sz="2000" dirty="0">
                <a:latin typeface="Arial" panose="020B0604020202020204" pitchFamily="34" charset="0"/>
                <a:cs typeface="Arial" panose="020B0604020202020204" pitchFamily="34" charset="0"/>
              </a:rPr>
            </a:br>
            <a:endParaRPr lang="ru-RU" sz="2000" dirty="0"/>
          </a:p>
        </p:txBody>
      </p:sp>
      <p:sp>
        <p:nvSpPr>
          <p:cNvPr id="3" name="Подзаголовок 2"/>
          <p:cNvSpPr>
            <a:spLocks noGrp="1"/>
          </p:cNvSpPr>
          <p:nvPr>
            <p:ph type="subTitle" idx="1"/>
          </p:nvPr>
        </p:nvSpPr>
        <p:spPr>
          <a:xfrm>
            <a:off x="381000" y="692696"/>
            <a:ext cx="8458200" cy="1368152"/>
          </a:xfrm>
        </p:spPr>
        <p:txBody>
          <a:bodyPr>
            <a:normAutofit/>
          </a:bodyPr>
          <a:lstStyle/>
          <a:p>
            <a:pPr algn="ctr"/>
            <a:r>
              <a:rPr lang="ru-RU" dirty="0">
                <a:latin typeface="Arial" panose="020B0604020202020204" pitchFamily="34" charset="0"/>
                <a:cs typeface="Arial" panose="020B0604020202020204" pitchFamily="34" charset="0"/>
              </a:rPr>
              <a:t>ГБПОУ «</a:t>
            </a:r>
            <a:r>
              <a:rPr lang="ru-RU" dirty="0" err="1">
                <a:latin typeface="Arial" panose="020B0604020202020204" pitchFamily="34" charset="0"/>
                <a:cs typeface="Arial" panose="020B0604020202020204" pitchFamily="34" charset="0"/>
              </a:rPr>
              <a:t>Миасский</a:t>
            </a:r>
            <a:r>
              <a:rPr lang="ru-RU" dirty="0">
                <a:latin typeface="Arial" panose="020B0604020202020204" pitchFamily="34" charset="0"/>
                <a:cs typeface="Arial" panose="020B0604020202020204" pitchFamily="34" charset="0"/>
              </a:rPr>
              <a:t> Педагогический Колледж»</a:t>
            </a:r>
            <a:br>
              <a:rPr lang="ru-RU" dirty="0">
                <a:latin typeface="Arial" panose="020B0604020202020204" pitchFamily="34" charset="0"/>
                <a:cs typeface="Arial" panose="020B0604020202020204" pitchFamily="34" charset="0"/>
              </a:rPr>
            </a:br>
            <a:r>
              <a:rPr lang="ru-RU" dirty="0">
                <a:latin typeface="Arial" panose="020B0604020202020204" pitchFamily="34" charset="0"/>
                <a:cs typeface="Arial" panose="020B0604020202020204" pitchFamily="34" charset="0"/>
              </a:rPr>
              <a:t>«Общешкольный канал»</a:t>
            </a:r>
            <a:br>
              <a:rPr lang="ru-RU" dirty="0">
                <a:latin typeface="Arial" panose="020B0604020202020204" pitchFamily="34" charset="0"/>
                <a:cs typeface="Arial" panose="020B0604020202020204" pitchFamily="34" charset="0"/>
              </a:rPr>
            </a:br>
            <a:endParaRPr lang="ru-RU" dirty="0"/>
          </a:p>
        </p:txBody>
      </p:sp>
    </p:spTree>
    <p:extLst>
      <p:ext uri="{BB962C8B-B14F-4D97-AF65-F5344CB8AC3E}">
        <p14:creationId xmlns:p14="http://schemas.microsoft.com/office/powerpoint/2010/main" val="40106121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2800" dirty="0" err="1" smtClean="0">
                <a:latin typeface="Cambria" panose="02040503050406030204" pitchFamily="18" charset="0"/>
                <a:ea typeface="Cambria" panose="02040503050406030204" pitchFamily="18" charset="0"/>
              </a:rPr>
              <a:t>А.Я.Герд</a:t>
            </a:r>
            <a:endParaRPr lang="ru-RU" sz="2800" dirty="0">
              <a:latin typeface="Cambria" panose="02040503050406030204" pitchFamily="18" charset="0"/>
              <a:ea typeface="Cambria" panose="02040503050406030204" pitchFamily="18" charset="0"/>
            </a:endParaRPr>
          </a:p>
        </p:txBody>
      </p:sp>
      <p:sp>
        <p:nvSpPr>
          <p:cNvPr id="3" name="Объект 2"/>
          <p:cNvSpPr>
            <a:spLocks noGrp="1"/>
          </p:cNvSpPr>
          <p:nvPr>
            <p:ph idx="1"/>
          </p:nvPr>
        </p:nvSpPr>
        <p:spPr>
          <a:xfrm>
            <a:off x="304800" y="1988840"/>
            <a:ext cx="8686800" cy="4091285"/>
          </a:xfrm>
        </p:spPr>
        <p:txBody>
          <a:bodyPr>
            <a:normAutofit/>
          </a:bodyPr>
          <a:lstStyle/>
          <a:p>
            <a:pPr algn="just"/>
            <a:r>
              <a:rPr lang="ru-RU" sz="1900" dirty="0">
                <a:latin typeface="Cambria" panose="02040503050406030204" pitchFamily="18" charset="0"/>
                <a:ea typeface="Cambria" panose="02040503050406030204" pitchFamily="18" charset="0"/>
              </a:rPr>
              <a:t>А.Я. Герд осуждал схоластическое преподавание естествознания и требовал наглядного и развивающего изучения природы в школах. Характерной особенностью педагогической деятельности А.Я. Герда является действенный практический подход к развиваемым идеям, разумное сочетание рассказа с показом, которые вводили учащихся начальной школы в понимание исторического развития органического мира.</a:t>
            </a:r>
          </a:p>
          <a:p>
            <a:pPr algn="just"/>
            <a:r>
              <a:rPr lang="ru-RU" sz="1900" dirty="0">
                <a:latin typeface="Cambria" panose="02040503050406030204" pitchFamily="18" charset="0"/>
                <a:ea typeface="Cambria" panose="02040503050406030204" pitchFamily="18" charset="0"/>
              </a:rPr>
              <a:t>А.Я. Герд -- первый по времени эволюционист в методике учебного естествознания. Им были введены лабораторные работы по живой и неживой природе, написаны определители для школ по минералам, растениям и животным. Ряд его статей посвящен разработке доступных экскурсионных тем по ботанике, зоологии,</a:t>
            </a:r>
          </a:p>
          <a:p>
            <a:pPr algn="just"/>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88224" y="-99392"/>
            <a:ext cx="2376264" cy="2160240"/>
          </a:xfrm>
          <a:prstGeom prst="ellipse">
            <a:avLst/>
          </a:prstGeom>
          <a:ln>
            <a:noFill/>
          </a:ln>
          <a:effectLst>
            <a:softEdge rad="112500"/>
          </a:effectLst>
        </p:spPr>
      </p:pic>
    </p:spTree>
    <p:extLst>
      <p:ext uri="{BB962C8B-B14F-4D97-AF65-F5344CB8AC3E}">
        <p14:creationId xmlns:p14="http://schemas.microsoft.com/office/powerpoint/2010/main" val="39052430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2800" dirty="0" smtClean="0">
                <a:latin typeface="Cambria" panose="02040503050406030204" pitchFamily="18" charset="0"/>
                <a:ea typeface="Cambria" panose="02040503050406030204" pitchFamily="18" charset="0"/>
              </a:rPr>
              <a:t>Взгляды </a:t>
            </a:r>
            <a:r>
              <a:rPr lang="ru-RU" sz="2800" dirty="0" err="1" smtClean="0">
                <a:latin typeface="Cambria" panose="02040503050406030204" pitchFamily="18" charset="0"/>
                <a:ea typeface="Cambria" panose="02040503050406030204" pitchFamily="18" charset="0"/>
              </a:rPr>
              <a:t>А.Я.Герда</a:t>
            </a:r>
            <a:endParaRPr lang="ru-RU" sz="2800" dirty="0">
              <a:latin typeface="Cambria" panose="02040503050406030204" pitchFamily="18" charset="0"/>
              <a:ea typeface="Cambria" panose="02040503050406030204" pitchFamily="18" charset="0"/>
            </a:endParaRPr>
          </a:p>
        </p:txBody>
      </p:sp>
      <p:sp>
        <p:nvSpPr>
          <p:cNvPr id="3" name="Объект 2"/>
          <p:cNvSpPr>
            <a:spLocks noGrp="1"/>
          </p:cNvSpPr>
          <p:nvPr>
            <p:ph idx="1"/>
          </p:nvPr>
        </p:nvSpPr>
        <p:spPr/>
        <p:txBody>
          <a:bodyPr>
            <a:normAutofit/>
          </a:bodyPr>
          <a:lstStyle/>
          <a:p>
            <a:pPr algn="just"/>
            <a:r>
              <a:rPr lang="ru-RU" sz="1800" dirty="0" smtClean="0">
                <a:latin typeface="Cambria" panose="02040503050406030204" pitchFamily="18" charset="0"/>
                <a:ea typeface="Cambria" panose="02040503050406030204" pitchFamily="18" charset="0"/>
              </a:rPr>
              <a:t>А.Я</a:t>
            </a:r>
            <a:r>
              <a:rPr lang="ru-RU" sz="1800" dirty="0">
                <a:latin typeface="Cambria" panose="02040503050406030204" pitchFamily="18" charset="0"/>
                <a:ea typeface="Cambria" panose="02040503050406030204" pitchFamily="18" charset="0"/>
              </a:rPr>
              <a:t>. Герд призывал педагогов заниматься изучением самой природы, а не книг о ней. Наряду с живым словом педагога наглядность должна занять основное место при преподавании естествознания. Сравнение предметов и объектов является также необходимым для понимания изучаемого.</a:t>
            </a:r>
          </a:p>
          <a:p>
            <a:pPr algn="just"/>
            <a:r>
              <a:rPr lang="ru-RU" sz="1800" dirty="0">
                <a:latin typeface="Cambria" panose="02040503050406030204" pitchFamily="18" charset="0"/>
                <a:ea typeface="Cambria" panose="02040503050406030204" pitchFamily="18" charset="0"/>
              </a:rPr>
              <a:t>А.Я. Герд подчеркивает, что необходимо постоянно разбираться в вопросе о зависимости организмов от различных условий жизни: "Он (ребенок) должен понимать полную зависимость растений от света, тепла, почвы, влаги, воздуха. Он должен знать, как разнообразны формы животных и как замечательно приспособлены они к условиям окружающей среды. Он должен понимать связи животного царства с растительным. Наконец, он должен знать строение и жизнь человеческого тела и сознавать связь человека с окружающей его </a:t>
            </a:r>
            <a:r>
              <a:rPr lang="ru-RU" sz="1800" dirty="0" smtClean="0">
                <a:latin typeface="Cambria" panose="02040503050406030204" pitchFamily="18" charset="0"/>
                <a:ea typeface="Cambria" panose="02040503050406030204" pitchFamily="18" charset="0"/>
              </a:rPr>
              <a:t>природой.</a:t>
            </a:r>
            <a:endParaRPr lang="ru-RU" sz="1800" dirty="0">
              <a:latin typeface="Cambria" panose="02040503050406030204" pitchFamily="18" charset="0"/>
              <a:ea typeface="Cambria" panose="02040503050406030204" pitchFamily="18" charset="0"/>
            </a:endParaRPr>
          </a:p>
          <a:p>
            <a:endParaRPr lang="ru-RU" dirty="0"/>
          </a:p>
        </p:txBody>
      </p:sp>
    </p:spTree>
    <p:extLst>
      <p:ext uri="{BB962C8B-B14F-4D97-AF65-F5344CB8AC3E}">
        <p14:creationId xmlns:p14="http://schemas.microsoft.com/office/powerpoint/2010/main" val="16010928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a:p>
        </p:txBody>
      </p:sp>
    </p:spTree>
    <p:extLst>
      <p:ext uri="{BB962C8B-B14F-4D97-AF65-F5344CB8AC3E}">
        <p14:creationId xmlns:p14="http://schemas.microsoft.com/office/powerpoint/2010/main" val="39874623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latin typeface="Arial" panose="020B0604020202020204" pitchFamily="34" charset="0"/>
                <a:cs typeface="Arial" panose="020B0604020202020204" pitchFamily="34" charset="0"/>
              </a:rPr>
              <a:t>Введение</a:t>
            </a:r>
            <a:endParaRPr lang="ru-RU" dirty="0">
              <a:latin typeface="Arial" panose="020B0604020202020204" pitchFamily="34" charset="0"/>
              <a:cs typeface="Arial" panose="020B0604020202020204" pitchFamily="34" charset="0"/>
            </a:endParaRPr>
          </a:p>
        </p:txBody>
      </p:sp>
      <p:sp>
        <p:nvSpPr>
          <p:cNvPr id="3" name="Объект 2"/>
          <p:cNvSpPr>
            <a:spLocks noGrp="1"/>
          </p:cNvSpPr>
          <p:nvPr>
            <p:ph idx="1"/>
          </p:nvPr>
        </p:nvSpPr>
        <p:spPr/>
        <p:txBody>
          <a:bodyPr>
            <a:normAutofit fontScale="62500" lnSpcReduction="20000"/>
          </a:bodyPr>
          <a:lstStyle/>
          <a:p>
            <a:pPr algn="just"/>
            <a:r>
              <a:rPr lang="ru-RU" dirty="0" smtClean="0">
                <a:latin typeface="Arial" panose="020B0604020202020204" pitchFamily="34" charset="0"/>
                <a:cs typeface="Arial" panose="020B0604020202020204" pitchFamily="34" charset="0"/>
              </a:rPr>
              <a:t>  История </a:t>
            </a:r>
            <a:r>
              <a:rPr lang="ru-RU" dirty="0">
                <a:latin typeface="Arial" panose="020B0604020202020204" pitchFamily="34" charset="0"/>
                <a:cs typeface="Arial" panose="020B0604020202020204" pitchFamily="34" charset="0"/>
              </a:rPr>
              <a:t>человечества неразрывно связана с историей природы. На </a:t>
            </a:r>
            <a:r>
              <a:rPr lang="ru-RU" dirty="0" smtClean="0">
                <a:latin typeface="Arial" panose="020B0604020202020204" pitchFamily="34" charset="0"/>
                <a:cs typeface="Arial" panose="020B0604020202020204" pitchFamily="34" charset="0"/>
              </a:rPr>
              <a:t>современном этапе </a:t>
            </a:r>
            <a:r>
              <a:rPr lang="ru-RU" dirty="0">
                <a:latin typeface="Arial" panose="020B0604020202020204" pitchFamily="34" charset="0"/>
                <a:cs typeface="Arial" panose="020B0604020202020204" pitchFamily="34" charset="0"/>
              </a:rPr>
              <a:t>вопросы традиционного взаимодействия ее с человеком выросли в </a:t>
            </a:r>
            <a:r>
              <a:rPr lang="ru-RU" dirty="0" smtClean="0">
                <a:latin typeface="Arial" panose="020B0604020202020204" pitchFamily="34" charset="0"/>
                <a:cs typeface="Arial" panose="020B0604020202020204" pitchFamily="34" charset="0"/>
              </a:rPr>
              <a:t>глобальную экологическую </a:t>
            </a:r>
            <a:r>
              <a:rPr lang="ru-RU" dirty="0">
                <a:latin typeface="Arial" panose="020B0604020202020204" pitchFamily="34" charset="0"/>
                <a:cs typeface="Arial" panose="020B0604020202020204" pitchFamily="34" charset="0"/>
              </a:rPr>
              <a:t>проблему. Если люди в ближайшем будущем не научатся </a:t>
            </a:r>
            <a:r>
              <a:rPr lang="ru-RU" dirty="0" smtClean="0">
                <a:latin typeface="Arial" panose="020B0604020202020204" pitchFamily="34" charset="0"/>
                <a:cs typeface="Arial" panose="020B0604020202020204" pitchFamily="34" charset="0"/>
              </a:rPr>
              <a:t>бережно относиться </a:t>
            </a:r>
            <a:r>
              <a:rPr lang="ru-RU" dirty="0">
                <a:latin typeface="Arial" panose="020B0604020202020204" pitchFamily="34" charset="0"/>
                <a:cs typeface="Arial" panose="020B0604020202020204" pitchFamily="34" charset="0"/>
              </a:rPr>
              <a:t>к природе они погубят себя. А для этого надо воспитывать </a:t>
            </a:r>
            <a:r>
              <a:rPr lang="ru-RU" dirty="0" smtClean="0">
                <a:latin typeface="Arial" panose="020B0604020202020204" pitchFamily="34" charset="0"/>
                <a:cs typeface="Arial" panose="020B0604020202020204" pitchFamily="34" charset="0"/>
              </a:rPr>
              <a:t>экологическую культуру </a:t>
            </a:r>
            <a:r>
              <a:rPr lang="ru-RU" dirty="0">
                <a:latin typeface="Arial" panose="020B0604020202020204" pitchFamily="34" charset="0"/>
                <a:cs typeface="Arial" panose="020B0604020202020204" pitchFamily="34" charset="0"/>
              </a:rPr>
              <a:t>и ответственность. И начинать экологическое воспитание надо с дошкольного возраста, так как в это время приобретенные знания могут в </a:t>
            </a:r>
            <a:r>
              <a:rPr lang="ru-RU" dirty="0" smtClean="0">
                <a:latin typeface="Arial" panose="020B0604020202020204" pitchFamily="34" charset="0"/>
                <a:cs typeface="Arial" panose="020B0604020202020204" pitchFamily="34" charset="0"/>
              </a:rPr>
              <a:t>дальнейшем преобразоваться </a:t>
            </a:r>
            <a:r>
              <a:rPr lang="ru-RU" dirty="0">
                <a:latin typeface="Arial" panose="020B0604020202020204" pitchFamily="34" charset="0"/>
                <a:cs typeface="Arial" panose="020B0604020202020204" pitchFamily="34" charset="0"/>
              </a:rPr>
              <a:t>в прочные убеждения.</a:t>
            </a:r>
          </a:p>
          <a:p>
            <a:pPr algn="just"/>
            <a:r>
              <a:rPr lang="ru-RU" dirty="0" smtClean="0">
                <a:latin typeface="Arial" panose="020B0604020202020204" pitchFamily="34" charset="0"/>
                <a:cs typeface="Arial" panose="020B0604020202020204" pitchFamily="34" charset="0"/>
              </a:rPr>
              <a:t>  </a:t>
            </a:r>
            <a:r>
              <a:rPr lang="ru-RU" dirty="0">
                <a:latin typeface="Arial" panose="020B0604020202020204" pitchFamily="34" charset="0"/>
                <a:cs typeface="Arial" panose="020B0604020202020204" pitchFamily="34" charset="0"/>
              </a:rPr>
              <a:t>Э</a:t>
            </a:r>
            <a:r>
              <a:rPr lang="ru-RU" dirty="0" smtClean="0">
                <a:latin typeface="Arial" panose="020B0604020202020204" pitchFamily="34" charset="0"/>
                <a:cs typeface="Arial" panose="020B0604020202020204" pitchFamily="34" charset="0"/>
              </a:rPr>
              <a:t>кологическое </a:t>
            </a:r>
            <a:r>
              <a:rPr lang="ru-RU" dirty="0">
                <a:latin typeface="Arial" panose="020B0604020202020204" pitchFamily="34" charset="0"/>
                <a:cs typeface="Arial" panose="020B0604020202020204" pitchFamily="34" charset="0"/>
              </a:rPr>
              <a:t>воспитание - самое важное в наше время. </a:t>
            </a:r>
            <a:r>
              <a:rPr lang="ru-RU" dirty="0" smtClean="0">
                <a:latin typeface="Arial" panose="020B0604020202020204" pitchFamily="34" charset="0"/>
                <a:cs typeface="Arial" panose="020B0604020202020204" pitchFamily="34" charset="0"/>
              </a:rPr>
              <a:t>Дошкольники, получившие </a:t>
            </a:r>
            <a:r>
              <a:rPr lang="ru-RU" dirty="0">
                <a:latin typeface="Arial" panose="020B0604020202020204" pitchFamily="34" charset="0"/>
                <a:cs typeface="Arial" panose="020B0604020202020204" pitchFamily="34" charset="0"/>
              </a:rPr>
              <a:t>определенные экологические представления, будут бережней относится </a:t>
            </a:r>
            <a:r>
              <a:rPr lang="ru-RU" dirty="0" smtClean="0">
                <a:latin typeface="Arial" panose="020B0604020202020204" pitchFamily="34" charset="0"/>
                <a:cs typeface="Arial" panose="020B0604020202020204" pitchFamily="34" charset="0"/>
              </a:rPr>
              <a:t>к природе</a:t>
            </a:r>
            <a:r>
              <a:rPr lang="ru-RU" dirty="0">
                <a:latin typeface="Arial" panose="020B0604020202020204" pitchFamily="34" charset="0"/>
                <a:cs typeface="Arial" panose="020B0604020202020204" pitchFamily="34" charset="0"/>
              </a:rPr>
              <a:t>. В будущем это может повлиять на оздоровление экологической обстановки </a:t>
            </a:r>
            <a:r>
              <a:rPr lang="ru-RU" dirty="0" smtClean="0">
                <a:latin typeface="Arial" panose="020B0604020202020204" pitchFamily="34" charset="0"/>
                <a:cs typeface="Arial" panose="020B0604020202020204" pitchFamily="34" charset="0"/>
              </a:rPr>
              <a:t>в нашем </a:t>
            </a:r>
            <a:r>
              <a:rPr lang="ru-RU" dirty="0">
                <a:latin typeface="Arial" panose="020B0604020202020204" pitchFamily="34" charset="0"/>
                <a:cs typeface="Arial" panose="020B0604020202020204" pitchFamily="34" charset="0"/>
              </a:rPr>
              <a:t>крае и в стране</a:t>
            </a:r>
            <a:r>
              <a:rPr lang="ru-RU" dirty="0" smtClean="0">
                <a:latin typeface="Arial" panose="020B0604020202020204" pitchFamily="34" charset="0"/>
                <a:cs typeface="Arial" panose="020B0604020202020204" pitchFamily="34" charset="0"/>
              </a:rPr>
              <a:t>.</a:t>
            </a:r>
          </a:p>
          <a:p>
            <a:pPr algn="just"/>
            <a:r>
              <a:rPr lang="ru-RU" dirty="0" smtClean="0">
                <a:latin typeface="Arial" panose="020B0604020202020204" pitchFamily="34" charset="0"/>
                <a:cs typeface="Arial" panose="020B0604020202020204" pitchFamily="34" charset="0"/>
              </a:rPr>
              <a:t>   Рассмотрим педагогов ученых, которые рассматривали отношение к природе, как к развивающему фактору для дошкольников.</a:t>
            </a:r>
            <a:endParaRPr lang="ru-RU" dirty="0">
              <a:latin typeface="Arial" panose="020B0604020202020204" pitchFamily="34" charset="0"/>
              <a:cs typeface="Arial" panose="020B0604020202020204" pitchFamily="34" charset="0"/>
            </a:endParaRPr>
          </a:p>
          <a:p>
            <a:pPr algn="just"/>
            <a:endParaRPr lang="ru-RU" dirty="0"/>
          </a:p>
        </p:txBody>
      </p:sp>
    </p:spTree>
    <p:extLst>
      <p:ext uri="{BB962C8B-B14F-4D97-AF65-F5344CB8AC3E}">
        <p14:creationId xmlns:p14="http://schemas.microsoft.com/office/powerpoint/2010/main" val="7834339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4408" y="404664"/>
            <a:ext cx="8686800" cy="838200"/>
          </a:xfrm>
        </p:spPr>
        <p:txBody>
          <a:bodyPr/>
          <a:lstStyle/>
          <a:p>
            <a:pPr algn="ctr"/>
            <a:r>
              <a:rPr lang="ru-RU" dirty="0" err="1" smtClean="0"/>
              <a:t>К.Д.Ушинский</a:t>
            </a:r>
            <a:endParaRPr lang="ru-RU" dirty="0"/>
          </a:p>
        </p:txBody>
      </p:sp>
      <p:sp>
        <p:nvSpPr>
          <p:cNvPr id="3" name="Объект 2"/>
          <p:cNvSpPr>
            <a:spLocks noGrp="1"/>
          </p:cNvSpPr>
          <p:nvPr>
            <p:ph idx="1"/>
          </p:nvPr>
        </p:nvSpPr>
        <p:spPr>
          <a:xfrm>
            <a:off x="304800" y="1772816"/>
            <a:ext cx="8686800" cy="4307309"/>
          </a:xfrm>
        </p:spPr>
        <p:txBody>
          <a:bodyPr>
            <a:normAutofit fontScale="55000" lnSpcReduction="20000"/>
          </a:bodyPr>
          <a:lstStyle/>
          <a:p>
            <a:pPr algn="just"/>
            <a:endParaRPr lang="ru-RU" dirty="0" smtClean="0">
              <a:latin typeface="Arial" panose="020B0604020202020204" pitchFamily="34" charset="0"/>
              <a:cs typeface="Arial" panose="020B0604020202020204" pitchFamily="34" charset="0"/>
            </a:endParaRPr>
          </a:p>
          <a:p>
            <a:pPr algn="just"/>
            <a:endParaRPr lang="ru-RU" dirty="0" smtClean="0">
              <a:latin typeface="Arial" panose="020B0604020202020204" pitchFamily="34" charset="0"/>
              <a:cs typeface="Arial" panose="020B0604020202020204" pitchFamily="34" charset="0"/>
            </a:endParaRPr>
          </a:p>
          <a:p>
            <a:pPr algn="just"/>
            <a:r>
              <a:rPr lang="ru-RU" dirty="0" smtClean="0">
                <a:latin typeface="Arial" panose="020B0604020202020204" pitchFamily="34" charset="0"/>
                <a:cs typeface="Arial" panose="020B0604020202020204" pitchFamily="34" charset="0"/>
              </a:rPr>
              <a:t>К.Д</a:t>
            </a:r>
            <a:r>
              <a:rPr lang="ru-RU" dirty="0">
                <a:latin typeface="Arial" panose="020B0604020202020204" pitchFamily="34" charset="0"/>
                <a:cs typeface="Arial" panose="020B0604020202020204" pitchFamily="34" charset="0"/>
              </a:rPr>
              <a:t>. Ушинский (1824-1870 гг.) вошел в историю русской педагогической мысли как основоположник педагогической психологии, создатель оригинальной педагогической системы первоначального обучения детей, а также основ естествознания дошкольников. К.Д. Ушинский справедливо считал природу важным фактором воспитания ребенка. Многие его положения не потеряли своей актуальности и сегодня.</a:t>
            </a:r>
          </a:p>
          <a:p>
            <a:pPr algn="just"/>
            <a:r>
              <a:rPr lang="ru-RU" dirty="0">
                <a:latin typeface="Arial" panose="020B0604020202020204" pitchFamily="34" charset="0"/>
                <a:cs typeface="Arial" panose="020B0604020202020204" pitchFamily="34" charset="0"/>
              </a:rPr>
              <a:t>К.Д. Ушинский определял природу как один из "могущественных агентов в воспитании человека</a:t>
            </a:r>
            <a:r>
              <a:rPr lang="ru-RU" dirty="0" smtClean="0">
                <a:latin typeface="Arial" panose="020B0604020202020204" pitchFamily="34" charset="0"/>
                <a:cs typeface="Arial" panose="020B0604020202020204" pitchFamily="34" charset="0"/>
              </a:rPr>
              <a:t>". </a:t>
            </a:r>
            <a:r>
              <a:rPr lang="ru-RU" dirty="0">
                <a:latin typeface="Arial" panose="020B0604020202020204" pitchFamily="34" charset="0"/>
                <a:cs typeface="Arial" panose="020B0604020202020204" pitchFamily="34" charset="0"/>
              </a:rPr>
              <a:t>К.Д. Ушинский считает, что современная ему педагогика мало учитывает воспитательное воздействие природы. Между тем воспитывающих душу впечатлений природы ничто не может заменить.</a:t>
            </a:r>
          </a:p>
          <a:p>
            <a:pPr algn="just"/>
            <a:r>
              <a:rPr lang="ru-RU" dirty="0">
                <a:latin typeface="Arial" panose="020B0604020202020204" pitchFamily="34" charset="0"/>
                <a:cs typeface="Arial" panose="020B0604020202020204" pitchFamily="34" charset="0"/>
              </a:rPr>
              <a:t>Использование природы в воспитании детей, а в более старшем возрасте использование естествознания как науки о природе связано у К.Д. Ушинского с идеей народности. Воспитание, построенное на народности, должно углублять высокое чувство любви к Отечеству. Необходимо хорошо знать свою родину, ее язык, ее историю, ее </a:t>
            </a:r>
            <a:r>
              <a:rPr lang="ru-RU" dirty="0" smtClean="0">
                <a:latin typeface="Arial" panose="020B0604020202020204" pitchFamily="34" charset="0"/>
                <a:cs typeface="Arial" panose="020B0604020202020204" pitchFamily="34" charset="0"/>
              </a:rPr>
              <a:t>природу- говорил великий педагог.</a:t>
            </a:r>
            <a:endParaRPr lang="ru-RU" dirty="0">
              <a:latin typeface="Arial" panose="020B0604020202020204" pitchFamily="34" charset="0"/>
              <a:cs typeface="Arial" panose="020B0604020202020204" pitchFamily="34" charset="0"/>
            </a:endParaRPr>
          </a:p>
          <a:p>
            <a:pPr algn="just"/>
            <a:endParaRPr lang="ru-RU"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04248" y="116633"/>
            <a:ext cx="2088232" cy="2160239"/>
          </a:xfrm>
          <a:prstGeom prst="ellipse">
            <a:avLst/>
          </a:prstGeom>
          <a:ln>
            <a:noFill/>
          </a:ln>
          <a:effectLst>
            <a:softEdge rad="112500"/>
          </a:effectLst>
        </p:spPr>
      </p:pic>
    </p:spTree>
    <p:extLst>
      <p:ext uri="{BB962C8B-B14F-4D97-AF65-F5344CB8AC3E}">
        <p14:creationId xmlns:p14="http://schemas.microsoft.com/office/powerpoint/2010/main" val="18411604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2800" dirty="0" smtClean="0"/>
              <a:t>Научные труды </a:t>
            </a:r>
            <a:r>
              <a:rPr lang="ru-RU" sz="2800" dirty="0" err="1" smtClean="0"/>
              <a:t>К.Д.Ушинского</a:t>
            </a:r>
            <a:endParaRPr lang="ru-RU" sz="2800" dirty="0"/>
          </a:p>
        </p:txBody>
      </p:sp>
      <p:sp>
        <p:nvSpPr>
          <p:cNvPr id="3" name="Объект 2"/>
          <p:cNvSpPr>
            <a:spLocks noGrp="1"/>
          </p:cNvSpPr>
          <p:nvPr>
            <p:ph idx="1"/>
          </p:nvPr>
        </p:nvSpPr>
        <p:spPr>
          <a:xfrm>
            <a:off x="304800" y="1340768"/>
            <a:ext cx="8686800" cy="4739357"/>
          </a:xfrm>
        </p:spPr>
        <p:txBody>
          <a:bodyPr>
            <a:noAutofit/>
          </a:bodyPr>
          <a:lstStyle/>
          <a:p>
            <a:pPr algn="just"/>
            <a:r>
              <a:rPr lang="ru-RU" sz="1800" dirty="0">
                <a:latin typeface="Cambria" panose="02040503050406030204" pitchFamily="18" charset="0"/>
                <a:ea typeface="Cambria" panose="02040503050406030204" pitchFamily="18" charset="0"/>
                <a:cs typeface="Arial" panose="020B0604020202020204" pitchFamily="34" charset="0"/>
              </a:rPr>
              <a:t>К.Д. Ушинский неоднократно возвращается к мысли о том, что развитие ума ребенка легче и успешнее всего осуществляется при изучении естествознания. Таким образом, К.Д. Ушинский отводил природе одно из основных мест в первоначальном обучении детей, видя в ней средство развития наблюдательности и логики ума.</a:t>
            </a:r>
          </a:p>
          <a:p>
            <a:pPr algn="just"/>
            <a:r>
              <a:rPr lang="ru-RU" sz="1800" dirty="0">
                <a:latin typeface="Cambria" panose="02040503050406030204" pitchFamily="18" charset="0"/>
                <a:ea typeface="Cambria" panose="02040503050406030204" pitchFamily="18" charset="0"/>
                <a:cs typeface="Arial" panose="020B0604020202020204" pitchFamily="34" charset="0"/>
              </a:rPr>
              <a:t>Считая, что ум - это система хорошо организованных знаний, К.Д. Ушинский уже первое ознакомление детей с предметами и явлениями окружающей жизни осуществляет как процесс формирования системы знаний, ведя ребенка от близкого и понятного к более далекому и сложному для него материалу. Он категорически утверждает, что излагать предмет без связи - значит утомлять и засорять детскую память. Знания должны даваться на основе ясной для ребенка систематики. "…Рассмотрев с детьми какой-нибудь предмет, не должно, переходя к другому предмету, оставлять тот, который уже рассмотрен… Идя все дальше и дальше, не оставлять то, что уже приобрели… Приучать дитя рассуждать… живыми и верными образами - значит положить прочные основания его логике… Вот на каком основании было предпочитаемо систематическое изложение природных явлений и всякого рода наглядных предметов". Это требование системности первоначальных знаний представляет большую ценность в наше время.</a:t>
            </a:r>
          </a:p>
          <a:p>
            <a:pPr algn="just"/>
            <a:r>
              <a:rPr lang="ru-RU" sz="1800" dirty="0" smtClean="0">
                <a:latin typeface="Cambria" panose="02040503050406030204" pitchFamily="18" charset="0"/>
                <a:ea typeface="Cambria" panose="02040503050406030204" pitchFamily="18" charset="0"/>
                <a:cs typeface="Arial" panose="020B0604020202020204" pitchFamily="34" charset="0"/>
              </a:rPr>
              <a:t> </a:t>
            </a:r>
            <a:endParaRPr lang="ru-RU" sz="1800" dirty="0">
              <a:latin typeface="Cambria" panose="02040503050406030204" pitchFamily="18" charset="0"/>
              <a:ea typeface="Cambria" panose="02040503050406030204" pitchFamily="18" charset="0"/>
              <a:cs typeface="Arial" panose="020B0604020202020204" pitchFamily="34" charset="0"/>
            </a:endParaRPr>
          </a:p>
        </p:txBody>
      </p:sp>
    </p:spTree>
    <p:extLst>
      <p:ext uri="{BB962C8B-B14F-4D97-AF65-F5344CB8AC3E}">
        <p14:creationId xmlns:p14="http://schemas.microsoft.com/office/powerpoint/2010/main" val="36401694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2800" dirty="0" err="1" smtClean="0"/>
              <a:t>Е.Н.Водовозова</a:t>
            </a:r>
            <a:endParaRPr lang="ru-RU" sz="2800" dirty="0"/>
          </a:p>
        </p:txBody>
      </p:sp>
      <p:sp>
        <p:nvSpPr>
          <p:cNvPr id="3" name="Объект 2"/>
          <p:cNvSpPr>
            <a:spLocks noGrp="1"/>
          </p:cNvSpPr>
          <p:nvPr>
            <p:ph idx="1"/>
          </p:nvPr>
        </p:nvSpPr>
        <p:spPr>
          <a:xfrm>
            <a:off x="304800" y="1988840"/>
            <a:ext cx="8686800" cy="4091285"/>
          </a:xfrm>
        </p:spPr>
        <p:txBody>
          <a:bodyPr>
            <a:normAutofit fontScale="70000" lnSpcReduction="20000"/>
          </a:bodyPr>
          <a:lstStyle/>
          <a:p>
            <a:pPr algn="just"/>
            <a:r>
              <a:rPr lang="ru-RU" dirty="0">
                <a:latin typeface="Cambria" panose="02040503050406030204" pitchFamily="18" charset="0"/>
                <a:ea typeface="Cambria" panose="02040503050406030204" pitchFamily="18" charset="0"/>
              </a:rPr>
              <a:t>В славной плеяде последователей К.Д. Ушинского почетное место принадлежит Е.Н. </a:t>
            </a:r>
            <a:r>
              <a:rPr lang="ru-RU" dirty="0" err="1" smtClean="0">
                <a:latin typeface="Cambria" panose="02040503050406030204" pitchFamily="18" charset="0"/>
                <a:ea typeface="Cambria" panose="02040503050406030204" pitchFamily="18" charset="0"/>
              </a:rPr>
              <a:t>Водовозовой</a:t>
            </a:r>
            <a:r>
              <a:rPr lang="ru-RU" dirty="0" smtClean="0">
                <a:latin typeface="Cambria" panose="02040503050406030204" pitchFamily="18" charset="0"/>
                <a:ea typeface="Cambria" panose="02040503050406030204" pitchFamily="18" charset="0"/>
              </a:rPr>
              <a:t> </a:t>
            </a:r>
            <a:r>
              <a:rPr lang="ru-RU" dirty="0">
                <a:latin typeface="Cambria" panose="02040503050406030204" pitchFamily="18" charset="0"/>
                <a:ea typeface="Cambria" panose="02040503050406030204" pitchFamily="18" charset="0"/>
              </a:rPr>
              <a:t>(1844-1923</a:t>
            </a:r>
            <a:r>
              <a:rPr lang="ru-RU" dirty="0" smtClean="0">
                <a:latin typeface="Cambria" panose="02040503050406030204" pitchFamily="18" charset="0"/>
                <a:ea typeface="Cambria" panose="02040503050406030204" pitchFamily="18" charset="0"/>
              </a:rPr>
              <a:t>).</a:t>
            </a:r>
          </a:p>
          <a:p>
            <a:pPr algn="just"/>
            <a:r>
              <a:rPr lang="ru-RU" dirty="0" smtClean="0">
                <a:latin typeface="Cambria" panose="02040503050406030204" pitchFamily="18" charset="0"/>
                <a:ea typeface="Cambria" panose="02040503050406030204" pitchFamily="18" charset="0"/>
              </a:rPr>
              <a:t>Е.Н</a:t>
            </a:r>
            <a:r>
              <a:rPr lang="ru-RU" dirty="0">
                <a:latin typeface="Cambria" panose="02040503050406030204" pitchFamily="18" charset="0"/>
                <a:ea typeface="Cambria" panose="02040503050406030204" pitchFamily="18" charset="0"/>
              </a:rPr>
              <a:t>. </a:t>
            </a:r>
            <a:r>
              <a:rPr lang="ru-RU" dirty="0" err="1">
                <a:latin typeface="Cambria" panose="02040503050406030204" pitchFamily="18" charset="0"/>
                <a:ea typeface="Cambria" panose="02040503050406030204" pitchFamily="18" charset="0"/>
              </a:rPr>
              <a:t>Водовозова</a:t>
            </a:r>
            <a:r>
              <a:rPr lang="ru-RU" dirty="0">
                <a:latin typeface="Cambria" panose="02040503050406030204" pitchFamily="18" charset="0"/>
                <a:ea typeface="Cambria" panose="02040503050406030204" pitchFamily="18" charset="0"/>
              </a:rPr>
              <a:t> предупреждала, что детям необходимо показывать живые, характерные стороны предмета, искусно закрывая в то же время то, что понять им не под силу. Она считала огромной ошибкой со стороны воспитателя указывать младшему дошкольнику на детали предмета или рассказывать о том из жизни животных или птиц, чего в данную минуту нет перед глазами.</a:t>
            </a:r>
          </a:p>
          <a:p>
            <a:pPr algn="just"/>
            <a:r>
              <a:rPr lang="ru-RU" dirty="0">
                <a:latin typeface="Cambria" panose="02040503050406030204" pitchFamily="18" charset="0"/>
                <a:ea typeface="Cambria" panose="02040503050406030204" pitchFamily="18" charset="0"/>
              </a:rPr>
              <a:t>Е.Н. </a:t>
            </a:r>
            <a:r>
              <a:rPr lang="ru-RU" dirty="0" err="1">
                <a:latin typeface="Cambria" panose="02040503050406030204" pitchFamily="18" charset="0"/>
                <a:ea typeface="Cambria" panose="02040503050406030204" pitchFamily="18" charset="0"/>
              </a:rPr>
              <a:t>Водовозова</a:t>
            </a:r>
            <a:r>
              <a:rPr lang="ru-RU" dirty="0">
                <a:latin typeface="Cambria" panose="02040503050406030204" pitchFamily="18" charset="0"/>
                <a:ea typeface="Cambria" panose="02040503050406030204" pitchFamily="18" charset="0"/>
              </a:rPr>
              <a:t> указывала, что ребенку надо дать живой конкретный видимый образ или ему останется чуждой та жизнь природы, при наблюдении которой мало-помалу развивались бы в нем ум, находчивость, сочувствие к окружающему его миру.</a:t>
            </a:r>
          </a:p>
          <a:p>
            <a:pPr algn="just"/>
            <a:endParaRPr lang="ru-RU" dirty="0">
              <a:latin typeface="Cambria" panose="02040503050406030204" pitchFamily="18" charset="0"/>
              <a:ea typeface="Cambria" panose="02040503050406030204" pitchFamily="18" charset="0"/>
            </a:endParaRP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64288" y="171638"/>
            <a:ext cx="1552575" cy="1817202"/>
          </a:xfrm>
          <a:prstGeom prst="rect">
            <a:avLst/>
          </a:prstGeom>
        </p:spPr>
      </p:pic>
    </p:spTree>
    <p:extLst>
      <p:ext uri="{BB962C8B-B14F-4D97-AF65-F5344CB8AC3E}">
        <p14:creationId xmlns:p14="http://schemas.microsoft.com/office/powerpoint/2010/main" val="12051980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2800" dirty="0">
                <a:latin typeface="Cambria" panose="02040503050406030204" pitchFamily="18" charset="0"/>
                <a:ea typeface="Cambria" panose="02040503050406030204" pitchFamily="18" charset="0"/>
              </a:rPr>
              <a:t>Научные труды </a:t>
            </a:r>
            <a:r>
              <a:rPr lang="ru-RU" sz="2800" dirty="0" err="1" smtClean="0">
                <a:latin typeface="Cambria" panose="02040503050406030204" pitchFamily="18" charset="0"/>
                <a:ea typeface="Cambria" panose="02040503050406030204" pitchFamily="18" charset="0"/>
              </a:rPr>
              <a:t>Е.Н.Водовозовой</a:t>
            </a:r>
            <a:endParaRPr lang="ru-RU" sz="2800" dirty="0">
              <a:latin typeface="Cambria" panose="02040503050406030204" pitchFamily="18" charset="0"/>
              <a:ea typeface="Cambria" panose="02040503050406030204" pitchFamily="18" charset="0"/>
            </a:endParaRPr>
          </a:p>
        </p:txBody>
      </p:sp>
      <p:sp>
        <p:nvSpPr>
          <p:cNvPr id="3" name="Объект 2"/>
          <p:cNvSpPr>
            <a:spLocks noGrp="1"/>
          </p:cNvSpPr>
          <p:nvPr>
            <p:ph idx="1"/>
          </p:nvPr>
        </p:nvSpPr>
        <p:spPr/>
        <p:txBody>
          <a:bodyPr>
            <a:normAutofit fontScale="62500" lnSpcReduction="20000"/>
          </a:bodyPr>
          <a:lstStyle/>
          <a:p>
            <a:pPr algn="just"/>
            <a:r>
              <a:rPr lang="ru-RU" dirty="0" smtClean="0"/>
              <a:t>По </a:t>
            </a:r>
            <a:r>
              <a:rPr lang="ru-RU" dirty="0"/>
              <a:t>мнению Е.Н. </a:t>
            </a:r>
            <a:r>
              <a:rPr lang="ru-RU" dirty="0" err="1"/>
              <a:t>Водовозовой</a:t>
            </a:r>
            <a:r>
              <a:rPr lang="ru-RU" dirty="0"/>
              <a:t>, пусть ребенок осматривает гнезда птиц, замечает их форму, материал, из которого они сделаны, где они свиты и какой птицей. Пусть прислушивается к писку птенчиков, смотрит, как мать кормит их. Необходимо воспитывать заботливое отношение к каждой птичке, зайчику, белке, кролику, а также и к домашним животным, показать, как нужно приручать животных.</a:t>
            </a:r>
          </a:p>
          <a:p>
            <a:pPr algn="just"/>
            <a:r>
              <a:rPr lang="ru-RU" dirty="0"/>
              <a:t>Желательно посещать скотный двор, птичник, рыбную ловлю… на берегу реки, озера или моря ребенок должен наблюдать течение воды, ее цвет, волны, собирать камешки, ракушки. Детей следует познакомить с тем, что растет в поле, на лугу, посмотреть сельскохозяйственные работы. Наблюдения в природе следует проводить в разное время года и обращать внимание на происходящие сезонные изменения.</a:t>
            </a:r>
          </a:p>
          <a:p>
            <a:pPr algn="just"/>
            <a:r>
              <a:rPr lang="ru-RU" dirty="0"/>
              <a:t>Е.Н. </a:t>
            </a:r>
            <a:r>
              <a:rPr lang="ru-RU" dirty="0" err="1"/>
              <a:t>Водовозова</a:t>
            </a:r>
            <a:r>
              <a:rPr lang="ru-RU" dirty="0"/>
              <a:t> показывала детям явления природы в статике и динамике: знакомила с развитием насекомых, земноводных, растений. Она рекомендовала педагогам осуществлять это наглядным путем в естественных и специально созданных условиях.</a:t>
            </a:r>
          </a:p>
          <a:p>
            <a:endParaRPr lang="ru-RU" dirty="0"/>
          </a:p>
        </p:txBody>
      </p:sp>
    </p:spTree>
    <p:extLst>
      <p:ext uri="{BB962C8B-B14F-4D97-AF65-F5344CB8AC3E}">
        <p14:creationId xmlns:p14="http://schemas.microsoft.com/office/powerpoint/2010/main" val="12040662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4800" y="457200"/>
            <a:ext cx="8686800" cy="1387624"/>
          </a:xfrm>
        </p:spPr>
        <p:txBody>
          <a:bodyPr>
            <a:normAutofit/>
          </a:bodyPr>
          <a:lstStyle/>
          <a:p>
            <a:pPr algn="ctr"/>
            <a:r>
              <a:rPr lang="ru-RU" sz="2800" dirty="0" err="1" smtClean="0">
                <a:latin typeface="Cambria" panose="02040503050406030204" pitchFamily="18" charset="0"/>
                <a:ea typeface="Cambria" panose="02040503050406030204" pitchFamily="18" charset="0"/>
              </a:rPr>
              <a:t>Е.И.Тихеева</a:t>
            </a:r>
            <a:endParaRPr lang="ru-RU" sz="2800" dirty="0">
              <a:latin typeface="Cambria" panose="02040503050406030204" pitchFamily="18" charset="0"/>
              <a:ea typeface="Cambria" panose="02040503050406030204" pitchFamily="18" charset="0"/>
            </a:endParaRPr>
          </a:p>
        </p:txBody>
      </p:sp>
      <p:sp>
        <p:nvSpPr>
          <p:cNvPr id="3" name="Объект 2"/>
          <p:cNvSpPr>
            <a:spLocks noGrp="1"/>
          </p:cNvSpPr>
          <p:nvPr>
            <p:ph idx="1"/>
          </p:nvPr>
        </p:nvSpPr>
        <p:spPr>
          <a:xfrm>
            <a:off x="304800" y="1844824"/>
            <a:ext cx="8686800" cy="4235301"/>
          </a:xfrm>
        </p:spPr>
        <p:txBody>
          <a:bodyPr>
            <a:normAutofit fontScale="85000" lnSpcReduction="20000"/>
          </a:bodyPr>
          <a:lstStyle/>
          <a:p>
            <a:pPr algn="just"/>
            <a:r>
              <a:rPr lang="ru-RU" sz="2600" dirty="0">
                <a:latin typeface="Cambria" panose="02040503050406030204" pitchFamily="18" charset="0"/>
                <a:ea typeface="Cambria" panose="02040503050406030204" pitchFamily="18" charset="0"/>
              </a:rPr>
              <a:t>Е.И. Тихеева (1866-1944) была талантливым педагогом и крупным общественным деятелем по дошкольному воспитанию. Она активно участвовала в разработке теории дошкольного воспитания, творчески используя классическое педагогическое наследство К.Д. Ушинского и др. педагогов.</a:t>
            </a:r>
          </a:p>
          <a:p>
            <a:pPr algn="just"/>
            <a:r>
              <a:rPr lang="ru-RU" sz="2600" dirty="0">
                <a:latin typeface="Cambria" panose="02040503050406030204" pitchFamily="18" charset="0"/>
                <a:ea typeface="Cambria" panose="02040503050406030204" pitchFamily="18" charset="0"/>
              </a:rPr>
              <a:t>Е.И. Тихеева в работе "Дошкольное воспитание и детский сад" предлагает осуществлять одно из требований Ж. Руссо и К.Д. Ушинского - воспитывать детей среди природы, причем необходимо учить их наблюдать эту природу. Очень важным вопросом является выбор помещения для детского сада. Оно, по мнению Е.И. Тихеевой, должно быть возможно ближе к природе, среди которой нужно отыскать тот уголок, который соответствует психофизическим интересам маленького ребенка. В деревне, в условиях маленького городка это вполне достижимо.</a:t>
            </a:r>
          </a:p>
          <a:p>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52320" y="188639"/>
            <a:ext cx="1691680" cy="1728193"/>
          </a:xfrm>
          <a:prstGeom prst="rect">
            <a:avLst/>
          </a:prstGeom>
        </p:spPr>
      </p:pic>
    </p:spTree>
    <p:extLst>
      <p:ext uri="{BB962C8B-B14F-4D97-AF65-F5344CB8AC3E}">
        <p14:creationId xmlns:p14="http://schemas.microsoft.com/office/powerpoint/2010/main" val="32943147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2800" dirty="0" smtClean="0">
                <a:latin typeface="Cambria" panose="02040503050406030204" pitchFamily="18" charset="0"/>
                <a:ea typeface="Cambria" panose="02040503050406030204" pitchFamily="18" charset="0"/>
              </a:rPr>
              <a:t>Взгляды </a:t>
            </a:r>
            <a:r>
              <a:rPr lang="ru-RU" sz="2800" dirty="0" err="1" smtClean="0">
                <a:latin typeface="Cambria" panose="02040503050406030204" pitchFamily="18" charset="0"/>
                <a:ea typeface="Cambria" panose="02040503050406030204" pitchFamily="18" charset="0"/>
              </a:rPr>
              <a:t>Е.И.Тихеевой</a:t>
            </a:r>
            <a:endParaRPr lang="ru-RU" sz="2800" dirty="0">
              <a:latin typeface="Cambria" panose="02040503050406030204" pitchFamily="18" charset="0"/>
              <a:ea typeface="Cambria" panose="02040503050406030204" pitchFamily="18" charset="0"/>
            </a:endParaRPr>
          </a:p>
        </p:txBody>
      </p:sp>
      <p:sp>
        <p:nvSpPr>
          <p:cNvPr id="3" name="Объект 2"/>
          <p:cNvSpPr>
            <a:spLocks noGrp="1"/>
          </p:cNvSpPr>
          <p:nvPr>
            <p:ph idx="1"/>
          </p:nvPr>
        </p:nvSpPr>
        <p:spPr>
          <a:xfrm>
            <a:off x="304800" y="1052736"/>
            <a:ext cx="8686800" cy="5328592"/>
          </a:xfrm>
        </p:spPr>
        <p:txBody>
          <a:bodyPr>
            <a:noAutofit/>
          </a:bodyPr>
          <a:lstStyle/>
          <a:p>
            <a:pPr algn="just"/>
            <a:r>
              <a:rPr lang="ru-RU" sz="1800" dirty="0">
                <a:latin typeface="Cambria" panose="02040503050406030204" pitchFamily="18" charset="0"/>
                <a:ea typeface="Cambria" panose="02040503050406030204" pitchFamily="18" charset="0"/>
              </a:rPr>
              <a:t>Основную задачу детского сада Е.И. Тихеева видела в том, чтобы дать возможность детям действовать, занять их работой, которую они любили бы, пользу и значение которой понимали бы и чувствовали сами. Уже в дошкольном возрасте дети могут самостоятельно ухаживать за животными, птицами, живущими в саду, за грядками цветов и комнатных растений, то есть могут производить массу работ, неразрывно связанных с их преобладающими интересами. Активно участвуя во всем этом попутно дети расширяют круг своих знаний, представлений, упражняться в суждениях, мышлении и речи.</a:t>
            </a:r>
          </a:p>
          <a:p>
            <a:pPr algn="just"/>
            <a:r>
              <a:rPr lang="ru-RU" sz="1800" dirty="0">
                <a:latin typeface="Cambria" panose="02040503050406030204" pitchFamily="18" charset="0"/>
                <a:ea typeface="Cambria" panose="02040503050406030204" pitchFamily="18" charset="0"/>
              </a:rPr>
              <a:t>Большое внимание уделяла Е.И. Тихеева подбору обитателей для живого уголка природы в детском саду. "Мы должны позаботиться, -- писала она, -- о том, чтобы предоставить возможность ребенку общаться с природой. Наша основная педагогическая обязанность - создать в комнатах обстановку, которая предоставит детям по возможности то, что они не могут черпать из открытой природы, внести природу в дом. Объекты живой природы должны быть сосредоточены не только в одном уголке природы, а должны рассыпаться по всему учреждению, быть представлены в каждой комнате.</a:t>
            </a:r>
          </a:p>
          <a:p>
            <a:pPr algn="just"/>
            <a:r>
              <a:rPr lang="ru-RU" sz="1800" dirty="0">
                <a:latin typeface="Cambria" panose="02040503050406030204" pitchFamily="18" charset="0"/>
                <a:ea typeface="Cambria" panose="02040503050406030204" pitchFamily="18" charset="0"/>
              </a:rPr>
              <a:t>Дети больше всего любят все живое, движущееся. Воспитателю нужно сделать все от него зависящее, чтобы создать у природы в стенах детского сада жилья</a:t>
            </a:r>
            <a:r>
              <a:rPr lang="ru-RU" sz="1800" dirty="0"/>
              <a:t>.</a:t>
            </a:r>
          </a:p>
          <a:p>
            <a:endParaRPr lang="ru-RU" sz="1800" dirty="0"/>
          </a:p>
        </p:txBody>
      </p:sp>
    </p:spTree>
    <p:extLst>
      <p:ext uri="{BB962C8B-B14F-4D97-AF65-F5344CB8AC3E}">
        <p14:creationId xmlns:p14="http://schemas.microsoft.com/office/powerpoint/2010/main" val="3980073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2800" dirty="0" err="1" smtClean="0">
                <a:latin typeface="Cambria" panose="02040503050406030204" pitchFamily="18" charset="0"/>
                <a:ea typeface="Cambria" panose="02040503050406030204" pitchFamily="18" charset="0"/>
              </a:rPr>
              <a:t>Л.К.Шлегер</a:t>
            </a:r>
            <a:endParaRPr lang="ru-RU" sz="2800" dirty="0">
              <a:latin typeface="Cambria" panose="02040503050406030204" pitchFamily="18" charset="0"/>
              <a:ea typeface="Cambria" panose="02040503050406030204" pitchFamily="18" charset="0"/>
            </a:endParaRPr>
          </a:p>
        </p:txBody>
      </p:sp>
      <p:sp>
        <p:nvSpPr>
          <p:cNvPr id="3" name="Объект 2"/>
          <p:cNvSpPr>
            <a:spLocks noGrp="1"/>
          </p:cNvSpPr>
          <p:nvPr>
            <p:ph idx="1"/>
          </p:nvPr>
        </p:nvSpPr>
        <p:spPr>
          <a:xfrm>
            <a:off x="304800" y="1772816"/>
            <a:ext cx="8686800" cy="4968552"/>
          </a:xfrm>
        </p:spPr>
        <p:txBody>
          <a:bodyPr>
            <a:normAutofit fontScale="62500" lnSpcReduction="20000"/>
          </a:bodyPr>
          <a:lstStyle/>
          <a:p>
            <a:endParaRPr lang="ru-RU" sz="2900" dirty="0" smtClean="0">
              <a:latin typeface="Cambria" panose="02040503050406030204" pitchFamily="18" charset="0"/>
              <a:ea typeface="Cambria" panose="02040503050406030204" pitchFamily="18" charset="0"/>
            </a:endParaRPr>
          </a:p>
          <a:p>
            <a:endParaRPr lang="ru-RU" sz="2900" dirty="0">
              <a:latin typeface="Cambria" panose="02040503050406030204" pitchFamily="18" charset="0"/>
              <a:ea typeface="Cambria" panose="02040503050406030204" pitchFamily="18" charset="0"/>
            </a:endParaRPr>
          </a:p>
          <a:p>
            <a:pPr algn="just"/>
            <a:r>
              <a:rPr lang="ru-RU" sz="2900" dirty="0" smtClean="0">
                <a:latin typeface="Cambria" panose="02040503050406030204" pitchFamily="18" charset="0"/>
                <a:ea typeface="Cambria" panose="02040503050406030204" pitchFamily="18" charset="0"/>
              </a:rPr>
              <a:t>Л.К</a:t>
            </a:r>
            <a:r>
              <a:rPr lang="ru-RU" sz="2900" dirty="0">
                <a:latin typeface="Cambria" panose="02040503050406030204" pitchFamily="18" charset="0"/>
                <a:ea typeface="Cambria" panose="02040503050406030204" pitchFamily="18" charset="0"/>
              </a:rPr>
              <a:t>. </a:t>
            </a:r>
            <a:r>
              <a:rPr lang="ru-RU" sz="2900" dirty="0" err="1">
                <a:latin typeface="Cambria" panose="02040503050406030204" pitchFamily="18" charset="0"/>
                <a:ea typeface="Cambria" panose="02040503050406030204" pitchFamily="18" charset="0"/>
              </a:rPr>
              <a:t>Шлегер</a:t>
            </a:r>
            <a:r>
              <a:rPr lang="ru-RU" sz="2900" dirty="0">
                <a:latin typeface="Cambria" panose="02040503050406030204" pitchFamily="18" charset="0"/>
                <a:ea typeface="Cambria" panose="02040503050406030204" pitchFamily="18" charset="0"/>
              </a:rPr>
              <a:t> (1863-1942) была известным деятелем дошкольного воспитания в дореволюционные годы и в первые годы советской власти</a:t>
            </a:r>
            <a:r>
              <a:rPr lang="ru-RU" sz="2900" dirty="0" smtClean="0">
                <a:latin typeface="Cambria" panose="02040503050406030204" pitchFamily="18" charset="0"/>
                <a:ea typeface="Cambria" panose="02040503050406030204" pitchFamily="18" charset="0"/>
              </a:rPr>
              <a:t>.</a:t>
            </a:r>
          </a:p>
          <a:p>
            <a:pPr algn="just"/>
            <a:r>
              <a:rPr lang="ru-RU" sz="2900" dirty="0">
                <a:latin typeface="Cambria" panose="02040503050406030204" pitchFamily="18" charset="0"/>
                <a:ea typeface="Cambria" panose="02040503050406030204" pitchFamily="18" charset="0"/>
              </a:rPr>
              <a:t>Заслугой Л.К. </a:t>
            </a:r>
            <a:r>
              <a:rPr lang="ru-RU" sz="2900" dirty="0" err="1">
                <a:latin typeface="Cambria" panose="02040503050406030204" pitchFamily="18" charset="0"/>
                <a:ea typeface="Cambria" panose="02040503050406030204" pitchFamily="18" charset="0"/>
              </a:rPr>
              <a:t>Шлегер</a:t>
            </a:r>
            <a:r>
              <a:rPr lang="ru-RU" sz="2900" dirty="0">
                <a:latin typeface="Cambria" panose="02040503050406030204" pitchFamily="18" charset="0"/>
                <a:ea typeface="Cambria" panose="02040503050406030204" pitchFamily="18" charset="0"/>
              </a:rPr>
              <a:t> является то, что она разработала материал для бесед с дошкольниками природоведческого содержания. Беседы помогают ребенку разобраться в том материале, который у него уже накоплен. Любой ребенок охотно говорит о том, что он знает и чем интересуется. Нужно только уметь привлечь его внимание к предмету разговора. Беседами о животных, растениях направляется мысль ребенка, они дают возможность ему отобрать путем припоминания и воображения те факты из своего запаса, которые имеют связь с предметом разговора, и сосредоточить на нем свое внимание.</a:t>
            </a:r>
          </a:p>
          <a:p>
            <a:pPr algn="just"/>
            <a:r>
              <a:rPr lang="ru-RU" sz="2900" dirty="0">
                <a:latin typeface="Cambria" panose="02040503050406030204" pitchFamily="18" charset="0"/>
                <a:ea typeface="Cambria" panose="02040503050406030204" pitchFamily="18" charset="0"/>
              </a:rPr>
              <a:t>Беседы с дошкольниками Л.К. </a:t>
            </a:r>
            <a:r>
              <a:rPr lang="ru-RU" sz="2900" dirty="0" err="1">
                <a:latin typeface="Cambria" panose="02040503050406030204" pitchFamily="18" charset="0"/>
                <a:ea typeface="Cambria" panose="02040503050406030204" pitchFamily="18" charset="0"/>
              </a:rPr>
              <a:t>Шлегер</a:t>
            </a:r>
            <a:r>
              <a:rPr lang="ru-RU" sz="2900" dirty="0">
                <a:latin typeface="Cambria" panose="02040503050406030204" pitchFamily="18" charset="0"/>
                <a:ea typeface="Cambria" panose="02040503050406030204" pitchFamily="18" charset="0"/>
              </a:rPr>
              <a:t> рекомендует проводить везде, но методика их проведения разная. Если хотят детям дать определенные заранее системные знания, то намечают целый ряд последовательных бесед на определенные темы. Эти беседы должны носить программный характер, а не вытекать из интересов ребенка в данный момент, из его работы или игры, переживаний, наблюдений. В этом случае больше говорить придется воспитателю. Иногда беседы возникают и по инициативе детей, что надо всячески приветствовать.</a:t>
            </a:r>
          </a:p>
          <a:p>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60232" y="-171400"/>
            <a:ext cx="2376265" cy="2736304"/>
          </a:xfrm>
          <a:prstGeom prst="ellipse">
            <a:avLst/>
          </a:prstGeom>
          <a:ln>
            <a:noFill/>
          </a:ln>
          <a:effectLst>
            <a:softEdge rad="112500"/>
          </a:effectLst>
        </p:spPr>
      </p:pic>
    </p:spTree>
    <p:extLst>
      <p:ext uri="{BB962C8B-B14F-4D97-AF65-F5344CB8AC3E}">
        <p14:creationId xmlns:p14="http://schemas.microsoft.com/office/powerpoint/2010/main" val="233096949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Трек">
  <a:themeElements>
    <a:clrScheme name="Модульная">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Трек">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Трек">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53</TotalTime>
  <Words>1577</Words>
  <Application>Microsoft Office PowerPoint</Application>
  <PresentationFormat>Экран (4:3)</PresentationFormat>
  <Paragraphs>44</Paragraphs>
  <Slides>12</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Трек</vt:lpstr>
      <vt:lpstr>Ученые педагоги рассматривающие отношение к природе как к развивающему фактору дошкольника                                             Выполнила: Буранова Н.А                                                                                               группа 210 ОЗО </vt:lpstr>
      <vt:lpstr>Введение</vt:lpstr>
      <vt:lpstr>К.Д.Ушинский</vt:lpstr>
      <vt:lpstr>Научные труды К.Д.Ушинского</vt:lpstr>
      <vt:lpstr>Е.Н.Водовозова</vt:lpstr>
      <vt:lpstr>Научные труды Е.Н.Водовозовой</vt:lpstr>
      <vt:lpstr>Е.И.Тихеева</vt:lpstr>
      <vt:lpstr>Взгляды Е.И.Тихеевой</vt:lpstr>
      <vt:lpstr>Л.К.Шлегер</vt:lpstr>
      <vt:lpstr>А.Я.Герд</vt:lpstr>
      <vt:lpstr>Взгляды А.Я.Герда</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Ученые педагоги рассматривающие отношение к природе как к развивающему фактору                                              Выполнила: Буранова Н.А                                                                                               группа 210 ОЗО </dc:title>
  <dc:creator>user</dc:creator>
  <cp:lastModifiedBy>user</cp:lastModifiedBy>
  <cp:revision>6</cp:revision>
  <dcterms:created xsi:type="dcterms:W3CDTF">2023-02-19T09:08:01Z</dcterms:created>
  <dcterms:modified xsi:type="dcterms:W3CDTF">2023-02-19T10:11:52Z</dcterms:modified>
</cp:coreProperties>
</file>