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77" r:id="rId3"/>
    <p:sldId id="293" r:id="rId4"/>
    <p:sldId id="278" r:id="rId5"/>
    <p:sldId id="279" r:id="rId6"/>
    <p:sldId id="280" r:id="rId7"/>
    <p:sldId id="291" r:id="rId8"/>
    <p:sldId id="288" r:id="rId9"/>
    <p:sldId id="281" r:id="rId10"/>
    <p:sldId id="282" r:id="rId11"/>
    <p:sldId id="284" r:id="rId12"/>
    <p:sldId id="260" r:id="rId13"/>
    <p:sldId id="261" r:id="rId14"/>
    <p:sldId id="267" r:id="rId15"/>
    <p:sldId id="285" r:id="rId16"/>
    <p:sldId id="289" r:id="rId17"/>
    <p:sldId id="290" r:id="rId18"/>
    <p:sldId id="286" r:id="rId19"/>
    <p:sldId id="266" r:id="rId20"/>
    <p:sldId id="292" r:id="rId21"/>
    <p:sldId id="272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92D050"/>
    <a:srgbClr val="75FB8B"/>
    <a:srgbClr val="03F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1" autoAdjust="0"/>
    <p:restoredTop sz="86429" autoAdjust="0"/>
  </p:normalViewPr>
  <p:slideViewPr>
    <p:cSldViewPr>
      <p:cViewPr varScale="1">
        <p:scale>
          <a:sx n="63" d="100"/>
          <a:sy n="63" d="100"/>
        </p:scale>
        <p:origin x="9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222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D23377-C91D-494B-AB21-E721E0DA28A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BFBC05-6E58-414A-9118-2F3E4F14D663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Запишите цепочку квадратных единиц по возрастанию.</a:t>
          </a:r>
          <a:endParaRPr lang="ru-RU" sz="2400" b="1" dirty="0">
            <a:solidFill>
              <a:srgbClr val="002060"/>
            </a:solidFill>
          </a:endParaRPr>
        </a:p>
      </dgm:t>
    </dgm:pt>
    <dgm:pt modelId="{11871BBF-F3E0-4DDC-9C1E-3245B48BA8E8}" type="sibTrans" cxnId="{9513D258-63CE-4842-B24E-2FE382000954}">
      <dgm:prSet/>
      <dgm:spPr/>
      <dgm:t>
        <a:bodyPr/>
        <a:lstStyle/>
        <a:p>
          <a:endParaRPr lang="ru-RU"/>
        </a:p>
      </dgm:t>
    </dgm:pt>
    <dgm:pt modelId="{749A46AD-16D5-4EDF-8438-2829155A4839}" type="parTrans" cxnId="{9513D258-63CE-4842-B24E-2FE382000954}">
      <dgm:prSet/>
      <dgm:spPr/>
      <dgm:t>
        <a:bodyPr/>
        <a:lstStyle/>
        <a:p>
          <a:endParaRPr lang="ru-RU"/>
        </a:p>
      </dgm:t>
    </dgm:pt>
    <dgm:pt modelId="{1ED91C76-1621-4028-BED5-40EC10E9704B}" type="pres">
      <dgm:prSet presAssocID="{12D23377-C91D-494B-AB21-E721E0DA28A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292DDB-A28B-4998-82B0-2F51A7B9D887}" type="pres">
      <dgm:prSet presAssocID="{96BFBC05-6E58-414A-9118-2F3E4F14D663}" presName="node" presStyleLbl="node1" presStyleIdx="0" presStyleCnt="1" custScaleX="148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ED6AB2-AFEE-4525-B7D3-85EF44DEAC33}" type="presOf" srcId="{12D23377-C91D-494B-AB21-E721E0DA28AD}" destId="{1ED91C76-1621-4028-BED5-40EC10E9704B}" srcOrd="0" destOrd="0" presId="urn:microsoft.com/office/officeart/2005/8/layout/default"/>
    <dgm:cxn modelId="{9513D258-63CE-4842-B24E-2FE382000954}" srcId="{12D23377-C91D-494B-AB21-E721E0DA28AD}" destId="{96BFBC05-6E58-414A-9118-2F3E4F14D663}" srcOrd="0" destOrd="0" parTransId="{749A46AD-16D5-4EDF-8438-2829155A4839}" sibTransId="{11871BBF-F3E0-4DDC-9C1E-3245B48BA8E8}"/>
    <dgm:cxn modelId="{87C684F8-64E4-47C9-8FC4-2975396B655D}" type="presOf" srcId="{96BFBC05-6E58-414A-9118-2F3E4F14D663}" destId="{88292DDB-A28B-4998-82B0-2F51A7B9D887}" srcOrd="0" destOrd="0" presId="urn:microsoft.com/office/officeart/2005/8/layout/default"/>
    <dgm:cxn modelId="{FE68557E-9695-4BA2-9FF8-3F16672E2FD7}" type="presParOf" srcId="{1ED91C76-1621-4028-BED5-40EC10E9704B}" destId="{88292DDB-A28B-4998-82B0-2F51A7B9D887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292DDB-A28B-4998-82B0-2F51A7B9D887}">
      <dsp:nvSpPr>
        <dsp:cNvPr id="0" name=""/>
        <dsp:cNvSpPr/>
      </dsp:nvSpPr>
      <dsp:spPr>
        <a:xfrm>
          <a:off x="619110" y="1587"/>
          <a:ext cx="4857779" cy="1957387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Запишите цепочку квадратных единиц по возрастанию.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619110" y="1587"/>
        <a:ext cx="4857779" cy="19573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3A626-9A46-46D7-9467-9C159FD1185F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2ABAD-FFC9-4A72-BA62-2AFE939F53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2ABAD-FFC9-4A72-BA62-2AFE939F5347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B424E60-4462-4A59-8FAD-485C9C929901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AC57DAC-5142-4F5F-8AE9-69548D649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png"/><Relationship Id="rId4" Type="http://schemas.openxmlformats.org/officeDocument/2006/relationships/image" Target="../media/image11.wmf"/><Relationship Id="rId9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package" Target="../embeddings/_____Microsoft_Excel.xls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857232"/>
            <a:ext cx="7406640" cy="147218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      Единицы  измерения 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                площадей.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357562"/>
            <a:ext cx="35766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786050" y="0"/>
            <a:ext cx="4511675" cy="7318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Единицы площадей: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24000" y="2428868"/>
            <a:ext cx="7620000" cy="373380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/>
          <a:p>
            <a:pPr marL="2425700" marR="0" lvl="0" indent="-24257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1ар(а)(сотка)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–площадь квадрата со стороной 10м</a:t>
            </a:r>
          </a:p>
          <a:p>
            <a:pPr marL="2425700" marR="0" lvl="0" indent="-24257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1гектар (га)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- площадь квадрата со стороной 100м</a:t>
            </a:r>
          </a:p>
          <a:p>
            <a:pPr marL="2425700" marR="0" lvl="0" indent="-24257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</a:t>
            </a:r>
            <a:r>
              <a:rPr kumimoji="0" lang="ru-RU" sz="32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а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= 100</a:t>
            </a:r>
            <a:r>
              <a:rPr kumimoji="0" lang="ru-RU" sz="32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м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ru-RU" sz="3200" b="1" i="1" u="none" strike="noStrike" kern="1200" cap="none" spc="0" normalizeH="0" baseline="3000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2</a:t>
            </a:r>
          </a:p>
          <a:p>
            <a:pPr marL="2425700" marR="0" lvl="0" indent="-24257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 </a:t>
            </a:r>
            <a:r>
              <a:rPr kumimoji="0" lang="ru-RU" sz="32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га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= 10 000 </a:t>
            </a:r>
            <a:r>
              <a:rPr kumimoji="0" lang="ru-RU" sz="32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м</a:t>
            </a: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ru-RU" sz="3200" b="1" i="1" u="none" strike="noStrike" kern="1200" cap="none" spc="0" normalizeH="0" baseline="3000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05000" y="1362068"/>
            <a:ext cx="2057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600" b="1">
                <a:solidFill>
                  <a:srgbClr val="CC0000"/>
                </a:solidFill>
                <a:latin typeface="Times New Roman" pitchFamily="18" charset="0"/>
              </a:rPr>
              <a:t>Сотка?</a:t>
            </a:r>
            <a:r>
              <a:rPr lang="ru-RU" sz="3600">
                <a:solidFill>
                  <a:srgbClr val="CC00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lum bright="-5000" contrast="30000"/>
          </a:blip>
          <a:srcRect/>
          <a:stretch>
            <a:fillRect/>
          </a:stretch>
        </p:blipFill>
        <p:spPr bwMode="auto">
          <a:xfrm>
            <a:off x="357158" y="1071546"/>
            <a:ext cx="8429684" cy="301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524000" y="1397000"/>
          <a:ext cx="6096000" cy="1960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7" y="3357562"/>
            <a:ext cx="2857521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6" y="3643314"/>
            <a:ext cx="2928957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>
          <a:xfrm>
            <a:off x="4357686" y="4714884"/>
            <a:ext cx="1407036" cy="484632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            Проверь себя: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1500166" y="1357298"/>
            <a:ext cx="1285884" cy="914400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ММ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786050" y="1714488"/>
            <a:ext cx="785818" cy="7143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3571868" y="1357298"/>
            <a:ext cx="1214446" cy="857256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СМ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5643570" y="1357298"/>
            <a:ext cx="1143008" cy="857256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00FF"/>
                </a:solidFill>
              </a:rPr>
              <a:t>Д</a:t>
            </a:r>
            <a:r>
              <a:rPr lang="ru-RU" sz="2800" b="1" dirty="0" smtClean="0">
                <a:solidFill>
                  <a:srgbClr val="0000FF"/>
                </a:solidFill>
              </a:rPr>
              <a:t>М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786314" y="1714488"/>
            <a:ext cx="857256" cy="7143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17" name="Содержимое 16"/>
          <p:cNvGraphicFramePr>
            <a:graphicFrameLocks noGrp="1" noChangeAspect="1"/>
          </p:cNvGraphicFramePr>
          <p:nvPr>
            <p:ph idx="1"/>
          </p:nvPr>
        </p:nvGraphicFramePr>
        <p:xfrm>
          <a:off x="2357422" y="1428736"/>
          <a:ext cx="500066" cy="400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Формула" r:id="rId3" imgW="101520" imgH="190440" progId="Equation.3">
                  <p:embed/>
                </p:oleObj>
              </mc:Choice>
              <mc:Fallback>
                <p:oleObj name="Формула" r:id="rId3" imgW="101520" imgH="190440" progId="Equation.3">
                  <p:embed/>
                  <p:pic>
                    <p:nvPicPr>
                      <p:cNvPr id="0" name="Содержимое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1428736"/>
                        <a:ext cx="500066" cy="4000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Содержимое 16"/>
          <p:cNvGraphicFramePr>
            <a:graphicFrameLocks noChangeAspect="1"/>
          </p:cNvGraphicFramePr>
          <p:nvPr/>
        </p:nvGraphicFramePr>
        <p:xfrm>
          <a:off x="4357686" y="1500174"/>
          <a:ext cx="571504" cy="457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name="Формула" r:id="rId5" imgW="101520" imgH="190440" progId="Equation.3">
                  <p:embed/>
                </p:oleObj>
              </mc:Choice>
              <mc:Fallback>
                <p:oleObj name="Формула" r:id="rId5" imgW="101520" imgH="1904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6" y="1500174"/>
                        <a:ext cx="571504" cy="4572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Содержимое 16"/>
          <p:cNvGraphicFramePr>
            <a:graphicFrameLocks noChangeAspect="1"/>
          </p:cNvGraphicFramePr>
          <p:nvPr/>
        </p:nvGraphicFramePr>
        <p:xfrm>
          <a:off x="6357950" y="1357298"/>
          <a:ext cx="500066" cy="625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Формула" r:id="rId7" imgW="101520" imgH="190440" progId="Equation.3">
                  <p:embed/>
                </p:oleObj>
              </mc:Choice>
              <mc:Fallback>
                <p:oleObj name="Формула" r:id="rId7" imgW="101520" imgH="1904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1357298"/>
                        <a:ext cx="500066" cy="6250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Стрелка вправо 19"/>
          <p:cNvSpPr/>
          <p:nvPr/>
        </p:nvSpPr>
        <p:spPr>
          <a:xfrm>
            <a:off x="6786578" y="1785926"/>
            <a:ext cx="857256" cy="71437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21" name="Рамка 20"/>
          <p:cNvSpPr/>
          <p:nvPr/>
        </p:nvSpPr>
        <p:spPr>
          <a:xfrm>
            <a:off x="6500826" y="3786190"/>
            <a:ext cx="1428760" cy="1214446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22" name="Рамка 21"/>
          <p:cNvSpPr/>
          <p:nvPr/>
        </p:nvSpPr>
        <p:spPr>
          <a:xfrm>
            <a:off x="4000496" y="3786190"/>
            <a:ext cx="1428760" cy="1214446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га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23" name="Рамка 22"/>
          <p:cNvSpPr/>
          <p:nvPr/>
        </p:nvSpPr>
        <p:spPr>
          <a:xfrm>
            <a:off x="1571604" y="3786190"/>
            <a:ext cx="1428760" cy="1214446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КМ</a:t>
            </a:r>
            <a:endParaRPr lang="ru-RU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5125" name="Содержимое 16"/>
          <p:cNvGraphicFramePr>
            <a:graphicFrameLocks noChangeAspect="1"/>
          </p:cNvGraphicFramePr>
          <p:nvPr/>
        </p:nvGraphicFramePr>
        <p:xfrm>
          <a:off x="2428859" y="4071942"/>
          <a:ext cx="642943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Формула" r:id="rId8" imgW="101520" imgH="190440" progId="Equation.3">
                  <p:embed/>
                </p:oleObj>
              </mc:Choice>
              <mc:Fallback>
                <p:oleObj name="Формула" r:id="rId8" imgW="101520" imgH="1904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59" y="4071942"/>
                        <a:ext cx="642943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Стрелка вправо 24"/>
          <p:cNvSpPr/>
          <p:nvPr/>
        </p:nvSpPr>
        <p:spPr>
          <a:xfrm rot="10800000">
            <a:off x="5429256" y="4383411"/>
            <a:ext cx="1071570" cy="4572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26" name="Стрелка влево 25"/>
          <p:cNvSpPr/>
          <p:nvPr/>
        </p:nvSpPr>
        <p:spPr>
          <a:xfrm>
            <a:off x="3000364" y="4357694"/>
            <a:ext cx="1000132" cy="71438"/>
          </a:xfrm>
          <a:prstGeom prst="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00892" y="5214950"/>
            <a:ext cx="1785950" cy="15001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9" name="Рамка 28"/>
          <p:cNvSpPr/>
          <p:nvPr/>
        </p:nvSpPr>
        <p:spPr>
          <a:xfrm>
            <a:off x="7643834" y="1357298"/>
            <a:ext cx="1071570" cy="857256"/>
          </a:xfrm>
          <a:prstGeom prst="fra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8143900" y="1500174"/>
          <a:ext cx="500066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Формула" r:id="rId11" imgW="101520" imgH="190440" progId="Equation.3">
                  <p:embed/>
                </p:oleObj>
              </mc:Choice>
              <mc:Fallback>
                <p:oleObj name="Формула" r:id="rId11" imgW="101520" imgH="1904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900" y="1500174"/>
                        <a:ext cx="500066" cy="5000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Стрелка вправо 34"/>
          <p:cNvSpPr/>
          <p:nvPr/>
        </p:nvSpPr>
        <p:spPr>
          <a:xfrm rot="7450294" flipV="1">
            <a:off x="6833099" y="2993354"/>
            <a:ext cx="1902177" cy="59107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58148" y="164305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  <p:bldP spid="15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9" grpId="0" animBg="1"/>
      <p:bldP spid="35" grpId="0" animBg="1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800000"/>
                </a:solidFill>
              </a:rPr>
              <a:t>Формулы площадей прямоугольника и квадрата.</a:t>
            </a:r>
            <a:endParaRPr lang="ru-RU" sz="3200" b="1" dirty="0">
              <a:solidFill>
                <a:srgbClr val="800000"/>
              </a:solidFill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2000232" y="2571744"/>
            <a:ext cx="2786082" cy="1428760"/>
          </a:xfrm>
          <a:prstGeom prst="flowChartProcess">
            <a:avLst/>
          </a:prstGeom>
          <a:solidFill>
            <a:srgbClr val="75FB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S  =  </a:t>
            </a:r>
            <a:r>
              <a:rPr lang="en-US" sz="3200" b="1" dirty="0" smtClean="0">
                <a:solidFill>
                  <a:srgbClr val="0000FF"/>
                </a:solidFill>
              </a:rPr>
              <a:t>a</a:t>
            </a:r>
            <a:r>
              <a:rPr lang="ru-RU" sz="3200" b="1" dirty="0" smtClean="0">
                <a:solidFill>
                  <a:srgbClr val="0000FF"/>
                </a:solidFill>
              </a:rPr>
              <a:t> · </a:t>
            </a:r>
            <a:r>
              <a:rPr lang="en-US" sz="3200" b="1" dirty="0" smtClean="0">
                <a:solidFill>
                  <a:srgbClr val="0000FF"/>
                </a:solidFill>
              </a:rPr>
              <a:t>b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6143636" y="2786058"/>
            <a:ext cx="1143008" cy="1071570"/>
          </a:xfrm>
          <a:prstGeom prst="flowChartProcess">
            <a:avLst/>
          </a:prstGeom>
          <a:solidFill>
            <a:srgbClr val="03F7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S  =  </a:t>
            </a:r>
            <a:r>
              <a:rPr lang="en-US" sz="2400" dirty="0" smtClean="0">
                <a:solidFill>
                  <a:srgbClr val="0000FF"/>
                </a:solidFill>
              </a:rPr>
              <a:t>a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929454" y="3000371"/>
          <a:ext cx="500066" cy="41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Формула" r:id="rId3" imgW="101520" imgH="190440" progId="Equation.3">
                  <p:embed/>
                </p:oleObj>
              </mc:Choice>
              <mc:Fallback>
                <p:oleObj name="Формула" r:id="rId3" imgW="10152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54" y="3000371"/>
                        <a:ext cx="500066" cy="41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5572140"/>
            <a:ext cx="1571636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057400" y="285728"/>
            <a:ext cx="7086600" cy="731838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Не забудь</a:t>
            </a: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!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142976" y="1500174"/>
            <a:ext cx="7620000" cy="3733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79500" indent="-88900" eaLnBrk="0" hangingPunct="0">
              <a:spcBef>
                <a:spcPct val="20000"/>
              </a:spcBef>
            </a:pP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При нахождении площади прямоугольника </a:t>
            </a:r>
            <a:r>
              <a:rPr lang="ru-RU" sz="3600" b="1" dirty="0">
                <a:solidFill>
                  <a:srgbClr val="CC0000"/>
                </a:solidFill>
                <a:latin typeface="Times New Roman" pitchFamily="18" charset="0"/>
              </a:rPr>
              <a:t>со сторонами  в разных единицах измерения –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переведите  их в одни единицы</a:t>
            </a:r>
            <a:r>
              <a:rPr lang="ru-RU" sz="3600" b="1" dirty="0">
                <a:solidFill>
                  <a:srgbClr val="CC0000"/>
                </a:solidFill>
                <a:latin typeface="Times New Roman" pitchFamily="18" charset="0"/>
              </a:rPr>
              <a:t>, а затем выполните вычисление.</a:t>
            </a:r>
            <a:endParaRPr lang="ru-RU" sz="3600" dirty="0">
              <a:solidFill>
                <a:srgbClr val="CC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411413" y="2420938"/>
            <a:ext cx="433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D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411413" y="188913"/>
            <a:ext cx="433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A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737475" y="188913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B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810500" y="2420938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C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2914650" y="620713"/>
            <a:ext cx="4897438" cy="1871662"/>
          </a:xfrm>
          <a:prstGeom prst="rect">
            <a:avLst/>
          </a:prstGeom>
          <a:solidFill>
            <a:srgbClr val="CC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16"/>
          <p:cNvSpPr>
            <a:spLocks/>
          </p:cNvSpPr>
          <p:nvPr/>
        </p:nvSpPr>
        <p:spPr bwMode="auto">
          <a:xfrm>
            <a:off x="2557463" y="620713"/>
            <a:ext cx="214312" cy="1871662"/>
          </a:xfrm>
          <a:prstGeom prst="leftBrace">
            <a:avLst>
              <a:gd name="adj1" fmla="val 75083"/>
              <a:gd name="adj2" fmla="val 50000"/>
            </a:avLst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547813" y="126841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latin typeface="Times New Roman" pitchFamily="18" charset="0"/>
              </a:rPr>
              <a:t>14 см</a:t>
            </a:r>
          </a:p>
        </p:txBody>
      </p:sp>
      <p:sp>
        <p:nvSpPr>
          <p:cNvPr id="11" name="AutoShape 18"/>
          <p:cNvSpPr>
            <a:spLocks/>
          </p:cNvSpPr>
          <p:nvPr/>
        </p:nvSpPr>
        <p:spPr bwMode="auto">
          <a:xfrm rot="16200000">
            <a:off x="5148263" y="404813"/>
            <a:ext cx="431800" cy="4895850"/>
          </a:xfrm>
          <a:prstGeom prst="leftBrace">
            <a:avLst>
              <a:gd name="adj1" fmla="val 94485"/>
              <a:gd name="adj2" fmla="val 50000"/>
            </a:avLst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4643438" y="29718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latin typeface="Times New Roman" pitchFamily="18" charset="0"/>
              </a:rPr>
              <a:t>8 м 30 см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2767018" y="3992571"/>
            <a:ext cx="5552759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8 м 30см </a:t>
            </a:r>
            <a:r>
              <a:rPr lang="en-US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830 см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 </a:t>
            </a:r>
            <a:endParaRPr lang="en-US" sz="3200" b="1" i="1" dirty="0">
              <a:solidFill>
                <a:srgbClr val="80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928794" y="4786322"/>
            <a:ext cx="65976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830 см </a:t>
            </a:r>
            <a:r>
              <a:rPr lang="en-US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·</a:t>
            </a:r>
            <a:r>
              <a:rPr lang="ru-RU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14 см = 11620 см</a:t>
            </a:r>
            <a:r>
              <a:rPr lang="ru-RU" sz="3200" b="1" i="1" baseline="30000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2</a:t>
            </a:r>
            <a:endParaRPr lang="en-US" sz="3200" b="1" i="1" dirty="0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5715008" y="4786322"/>
            <a:ext cx="2575913" cy="6477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/>
      <p:bldP spid="14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411413" y="2420938"/>
            <a:ext cx="433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D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11413" y="188913"/>
            <a:ext cx="433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A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737475" y="188913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B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10500" y="2420938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66FF"/>
                </a:solidFill>
              </a:rPr>
              <a:t>C</a:t>
            </a:r>
            <a:endParaRPr lang="ru-RU" sz="3200" b="1">
              <a:solidFill>
                <a:srgbClr val="0066FF"/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914650" y="620713"/>
            <a:ext cx="4897438" cy="1871662"/>
          </a:xfrm>
          <a:prstGeom prst="rect">
            <a:avLst/>
          </a:prstGeom>
          <a:solidFill>
            <a:srgbClr val="CC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2557463" y="620713"/>
            <a:ext cx="285750" cy="1871662"/>
          </a:xfrm>
          <a:prstGeom prst="leftBrace">
            <a:avLst>
              <a:gd name="adj1" fmla="val 75204"/>
              <a:gd name="adj2" fmla="val 50000"/>
            </a:avLst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547813" y="126841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latin typeface="Times New Roman" pitchFamily="18" charset="0"/>
              </a:rPr>
              <a:t>30 см</a:t>
            </a: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 rot="16200000">
            <a:off x="5148263" y="404813"/>
            <a:ext cx="431800" cy="4895850"/>
          </a:xfrm>
          <a:prstGeom prst="leftBrace">
            <a:avLst>
              <a:gd name="adj1" fmla="val 94485"/>
              <a:gd name="adj2" fmla="val 50000"/>
            </a:avLst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930775" y="29718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latin typeface="Times New Roman" pitchFamily="18" charset="0"/>
              </a:rPr>
              <a:t>6 дм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490913" y="3570288"/>
            <a:ext cx="4968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30см </a:t>
            </a:r>
            <a:r>
              <a:rPr lang="en-US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3 дм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 </a:t>
            </a:r>
            <a:endParaRPr lang="en-US" sz="3200" b="1" i="1" dirty="0">
              <a:solidFill>
                <a:srgbClr val="80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2714612" y="4572008"/>
            <a:ext cx="5545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6 дм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·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3 дм = 18 дм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2</a:t>
            </a:r>
            <a:endParaRPr lang="en-US" sz="3200" b="1" i="1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5715008" y="4572008"/>
            <a:ext cx="1584325" cy="6477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/>
      <p:bldP spid="14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r="50755" b="18965"/>
          <a:stretch>
            <a:fillRect/>
          </a:stretch>
        </p:blipFill>
        <p:spPr bwMode="auto">
          <a:xfrm>
            <a:off x="1357290" y="1000108"/>
            <a:ext cx="371477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l="53033" b="17241"/>
          <a:stretch>
            <a:fillRect/>
          </a:stretch>
        </p:blipFill>
        <p:spPr bwMode="auto">
          <a:xfrm>
            <a:off x="5357818" y="1000108"/>
            <a:ext cx="354287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00430" y="5000636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Рис. 70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                   Задача.</a:t>
            </a:r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552700"/>
            <a:ext cx="4714908" cy="301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43042" y="1285860"/>
            <a:ext cx="6858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Площади   каких   фигур   на   данном  рисунке    можно   вычислить   с   помощью   формул   площади   квадрата   и  прямоугольника?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2928934"/>
            <a:ext cx="500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①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563" y="2857496"/>
            <a:ext cx="428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②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3000372"/>
            <a:ext cx="500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③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3244334"/>
            <a:ext cx="428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④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3571876"/>
            <a:ext cx="500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⑤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9123" y="3857628"/>
            <a:ext cx="500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⑥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4721662"/>
            <a:ext cx="500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⑦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9124" y="4721662"/>
            <a:ext cx="500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⑧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0695" y="4721662"/>
            <a:ext cx="500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⑨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00826" y="4500570"/>
            <a:ext cx="500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⑩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t="3827" r="83391" b="-3317"/>
          <a:stretch>
            <a:fillRect/>
          </a:stretch>
        </p:blipFill>
        <p:spPr bwMode="auto">
          <a:xfrm>
            <a:off x="1497402" y="1052736"/>
            <a:ext cx="193157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 l="22000" t="6225" r="66000" b="-2530"/>
          <a:stretch>
            <a:fillRect/>
          </a:stretch>
        </p:blipFill>
        <p:spPr bwMode="auto">
          <a:xfrm>
            <a:off x="5652120" y="1052736"/>
            <a:ext cx="140278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286116" y="0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800000"/>
                </a:solidFill>
              </a:rPr>
              <a:t>Вычисли устно:</a:t>
            </a:r>
            <a:endParaRPr lang="ru-RU" sz="2800" b="1" u="sng" dirty="0">
              <a:solidFill>
                <a:srgbClr val="8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643050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00034" y="714356"/>
            <a:ext cx="814393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Согласны ли вы с утверждением: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31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а)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равные фигуры имеют равные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lang="ru-RU" sz="3200" b="1" dirty="0" smtClean="0">
                <a:latin typeface="Cambria" pitchFamily="18" charset="0"/>
                <a:ea typeface="Times New Roman" pitchFamily="18" charset="0"/>
                <a:cs typeface="Cambria" pitchFamily="18" charset="0"/>
              </a:rPr>
              <a:t>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 площади;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б)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неравные фигуры имеют различные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lang="ru-RU" sz="3200" b="1" dirty="0" smtClean="0">
                <a:latin typeface="Cambria" pitchFamily="18" charset="0"/>
                <a:ea typeface="Times New Roman" pitchFamily="18" charset="0"/>
                <a:cs typeface="Cambria" pitchFamily="18" charset="0"/>
              </a:rPr>
              <a:t>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 площади;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в)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любой квадрат есть прямоугольник;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г)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некоторые прямоугольники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lang="ru-RU" sz="3200" b="1" dirty="0" smtClean="0">
                <a:latin typeface="Cambria" pitchFamily="18" charset="0"/>
                <a:ea typeface="Times New Roman" pitchFamily="18" charset="0"/>
                <a:cs typeface="Cambria" pitchFamily="18" charset="0"/>
              </a:rPr>
              <a:t>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 являются квадратами;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если периметры прямоугольников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lang="ru-RU" sz="3200" b="1" dirty="0" smtClean="0">
                <a:latin typeface="Cambria" pitchFamily="18" charset="0"/>
                <a:ea typeface="Times New Roman" pitchFamily="18" charset="0"/>
                <a:cs typeface="Cambria" pitchFamily="18" charset="0"/>
              </a:rPr>
              <a:t>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 равны, то равны и эти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lang="ru-RU" sz="3200" b="1" dirty="0" smtClean="0">
                <a:latin typeface="Cambria" pitchFamily="18" charset="0"/>
                <a:ea typeface="Times New Roman" pitchFamily="18" charset="0"/>
                <a:cs typeface="Cambria" pitchFamily="18" charset="0"/>
              </a:rPr>
              <a:t>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Cambria" pitchFamily="18" charset="0"/>
              </a:rPr>
              <a:t>прямоугольники?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№ 767</a:t>
            </a:r>
            <a:endParaRPr lang="ru-RU" sz="3200" b="1" u="sng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7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   Практическая   работа.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4279400" cy="4800600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>
                <a:cs typeface="Times New Roman" pitchFamily="18" charset="0"/>
              </a:rPr>
              <a:t>Измерьте площадь одной страницы учебника.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cs typeface="Times New Roman" pitchFamily="18" charset="0"/>
              </a:rPr>
              <a:t>Какова площадь всей бумаги, из которой изготовлен один учебник</a:t>
            </a:r>
            <a:r>
              <a:rPr lang="en-US" dirty="0" smtClean="0">
                <a:cs typeface="Times New Roman" pitchFamily="18" charset="0"/>
              </a:rPr>
              <a:t>?</a:t>
            </a:r>
            <a:endParaRPr lang="ru-RU" dirty="0" smtClean="0"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cs typeface="Times New Roman" pitchFamily="18" charset="0"/>
              </a:rPr>
              <a:t>Посмотрите, каков тираж учебника, и  вычислите, сколько квадратных километров бумаги израсходовано на изготовление всех экземпляров учебника.</a:t>
            </a:r>
          </a:p>
          <a:p>
            <a:pPr marL="514350" indent="-514350" algn="ctr">
              <a:buNone/>
            </a:pP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Для производства 1000м</a:t>
            </a:r>
            <a:r>
              <a:rPr lang="ru-RU" b="1" baseline="30000" dirty="0" smtClean="0">
                <a:solidFill>
                  <a:srgbClr val="FF0066"/>
                </a:solidFill>
                <a:cs typeface="Times New Roman" pitchFamily="18" charset="0"/>
              </a:rPr>
              <a:t>2  </a:t>
            </a:r>
          </a:p>
          <a:p>
            <a:pPr marL="514350" indent="-514350" algn="ctr">
              <a:buNone/>
            </a:pPr>
            <a:r>
              <a:rPr lang="ru-RU" b="1" baseline="30000" dirty="0" smtClean="0">
                <a:solidFill>
                  <a:srgbClr val="FF0066"/>
                </a:solidFill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бумаги требуется вырубить 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лес </a:t>
            </a: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 25 ар</a:t>
            </a:r>
          </a:p>
          <a:p>
            <a:pPr marL="514350" indent="-514350">
              <a:buNone/>
            </a:pPr>
            <a:r>
              <a:rPr lang="ru-RU" dirty="0" smtClean="0">
                <a:cs typeface="Times New Roman" pitchFamily="18" charset="0"/>
              </a:rPr>
              <a:t>   С какой площади потребовалось вырубить лес, чтобы выпустить весь тираж учебника</a:t>
            </a:r>
            <a:r>
              <a:rPr lang="en-US" dirty="0" smtClean="0">
                <a:cs typeface="Times New Roman" pitchFamily="18" charset="0"/>
              </a:rPr>
              <a:t>?</a:t>
            </a:r>
            <a:endParaRPr lang="ru-RU" dirty="0" smtClean="0"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928802"/>
            <a:ext cx="3357586" cy="400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       Работа в парах.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2707764" cy="4663440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539496" indent="-45720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       </a:t>
            </a:r>
            <a:r>
              <a:rPr lang="ru-RU" sz="1600" dirty="0" smtClean="0">
                <a:solidFill>
                  <a:srgbClr val="C00000"/>
                </a:solidFill>
              </a:rPr>
              <a:t>1 вариант.</a:t>
            </a:r>
          </a:p>
          <a:p>
            <a:pPr marL="539496" indent="-45720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1.   Площадь листа бумаги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- 600см</a:t>
            </a:r>
            <a:r>
              <a:rPr lang="ru-RU" sz="16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dirty="0" smtClean="0">
                <a:solidFill>
                  <a:srgbClr val="002060"/>
                </a:solidFill>
              </a:rPr>
              <a:t>С какой площади потребуется вырубить лес, чтобы изготовить 100 пачек ( в каждой пачке 100 листов), если с 1а получается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40м</a:t>
            </a:r>
            <a:r>
              <a:rPr lang="ru-RU" sz="16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бумаги?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2. Размеры оконного стекла -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100см · 150см. </a:t>
            </a:r>
            <a:r>
              <a:rPr lang="ru-RU" sz="1600" dirty="0" smtClean="0">
                <a:solidFill>
                  <a:srgbClr val="002060"/>
                </a:solidFill>
              </a:rPr>
              <a:t>Сколько потребуется денег для установки 12 пластиковых окон, если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solidFill>
                  <a:srgbClr val="002060"/>
                </a:solidFill>
              </a:rPr>
              <a:t>м</a:t>
            </a:r>
            <a:r>
              <a:rPr lang="ru-RU" sz="1600" baseline="30000" dirty="0" smtClean="0">
                <a:solidFill>
                  <a:srgbClr val="002060"/>
                </a:solidFill>
              </a:rPr>
              <a:t>2</a:t>
            </a:r>
            <a:r>
              <a:rPr lang="ru-RU" sz="1600" dirty="0" smtClean="0">
                <a:solidFill>
                  <a:srgbClr val="002060"/>
                </a:solidFill>
              </a:rPr>
              <a:t> пластиковых окон стоит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6000 руб</a:t>
            </a:r>
            <a:r>
              <a:rPr lang="ru-RU" sz="1600" dirty="0" smtClean="0">
                <a:solidFill>
                  <a:srgbClr val="002060"/>
                </a:solidFill>
              </a:rPr>
              <a:t>.?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524000"/>
            <a:ext cx="2571768" cy="4663440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>
            <a:normAutofit fontScale="40000" lnSpcReduction="20000"/>
          </a:bodyPr>
          <a:lstStyle/>
          <a:p>
            <a:pPr marL="596646" indent="-51435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             </a:t>
            </a:r>
            <a:r>
              <a:rPr lang="ru-RU" sz="4000" dirty="0" smtClean="0">
                <a:solidFill>
                  <a:srgbClr val="C00000"/>
                </a:solidFill>
              </a:rPr>
              <a:t>2  вариант.</a:t>
            </a:r>
          </a:p>
          <a:p>
            <a:pPr marL="596646" indent="-51435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1.    Площадь тетрадного листа -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300см</a:t>
            </a:r>
            <a:r>
              <a:rPr lang="ru-RU" sz="40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solidFill>
                  <a:srgbClr val="002060"/>
                </a:solidFill>
              </a:rPr>
              <a:t>. С какой площади потребуется вырубить лес, чтобы изготовить 500 тетрадей  ( в каждой тетради 40 листов), если с 1а получается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40м</a:t>
            </a:r>
            <a:r>
              <a:rPr lang="ru-RU" sz="40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бумаги?</a:t>
            </a:r>
          </a:p>
          <a:p>
            <a:pPr marL="596646" indent="-514350">
              <a:buNone/>
            </a:pPr>
            <a:endParaRPr lang="ru-RU" sz="4000" dirty="0" smtClean="0"/>
          </a:p>
          <a:p>
            <a:pPr marL="596646" indent="-51435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2. Размеры оконного стекла -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100см · 150см. </a:t>
            </a:r>
            <a:r>
              <a:rPr lang="ru-RU" sz="4000" dirty="0" smtClean="0">
                <a:solidFill>
                  <a:srgbClr val="002060"/>
                </a:solidFill>
              </a:rPr>
              <a:t>Сколько потребуется денег для установки 24 простых окон, если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dirty="0" smtClean="0">
                <a:solidFill>
                  <a:srgbClr val="002060"/>
                </a:solidFill>
              </a:rPr>
              <a:t>м</a:t>
            </a:r>
            <a:r>
              <a:rPr lang="ru-RU" sz="4000" baseline="30000" dirty="0" smtClean="0">
                <a:solidFill>
                  <a:srgbClr val="002060"/>
                </a:solidFill>
              </a:rPr>
              <a:t>2</a:t>
            </a:r>
            <a:r>
              <a:rPr lang="ru-RU" sz="4000" dirty="0" smtClean="0">
                <a:solidFill>
                  <a:srgbClr val="002060"/>
                </a:solidFill>
              </a:rPr>
              <a:t> стекольного полотна стоит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3000 руб.?</a:t>
            </a:r>
          </a:p>
          <a:p>
            <a:pPr marL="596646" indent="-514350">
              <a:buAutoNum type="arabicPeriod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1643050"/>
            <a:ext cx="171451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000505"/>
            <a:ext cx="171451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       Проверим  ответы: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  15 а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2. 108000руб.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169068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 15 а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2.  108000руб.</a:t>
            </a:r>
            <a:endParaRPr lang="ru-RU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3357562"/>
            <a:ext cx="31623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Подумай  и  ответь: 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 нового  ты  узнал сегодня  на уроке?</a:t>
            </a:r>
          </a:p>
          <a:p>
            <a:r>
              <a:rPr lang="ru-RU" dirty="0" smtClean="0"/>
              <a:t>Какие  задания  вызвали  затруднения?</a:t>
            </a:r>
          </a:p>
          <a:p>
            <a:r>
              <a:rPr lang="ru-RU" dirty="0" smtClean="0"/>
              <a:t>Какие  задания  ты  предложил  бы  решить  дома  брату (сестре)?</a:t>
            </a:r>
          </a:p>
          <a:p>
            <a:r>
              <a:rPr lang="ru-RU" dirty="0" smtClean="0"/>
              <a:t>Какие  задачи  показались  легкими, как  ты  думаешь  почему?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          Блиц – опрос: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/>
              <a:t>Чему  равна площадь прямоугольника?</a:t>
            </a:r>
          </a:p>
          <a:p>
            <a:r>
              <a:rPr lang="ru-RU" smtClean="0"/>
              <a:t>Чему  </a:t>
            </a:r>
            <a:r>
              <a:rPr lang="ru-RU" dirty="0" smtClean="0"/>
              <a:t>равна площадь квадрата?</a:t>
            </a:r>
          </a:p>
          <a:p>
            <a:r>
              <a:rPr lang="ru-RU" dirty="0" smtClean="0"/>
              <a:t>Какие </a:t>
            </a:r>
            <a:r>
              <a:rPr lang="ru-RU" dirty="0"/>
              <a:t>две фигуры называются  равными</a:t>
            </a:r>
            <a:r>
              <a:rPr lang="ru-RU" dirty="0" smtClean="0"/>
              <a:t>?</a:t>
            </a:r>
          </a:p>
          <a:p>
            <a:r>
              <a:rPr lang="ru-RU" dirty="0"/>
              <a:t>Какие  свойства площадей вы  знаете?</a:t>
            </a:r>
          </a:p>
          <a:p>
            <a:pPr marL="82296" indent="0">
              <a:buNone/>
            </a:pPr>
            <a:endParaRPr lang="ru-RU" dirty="0" smtClean="0"/>
          </a:p>
          <a:p>
            <a:endParaRPr lang="ru-RU" dirty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520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3429000"/>
            <a:ext cx="1714512" cy="17145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4214818"/>
            <a:ext cx="357190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5" name="Прямоугольник 4"/>
          <p:cNvSpPr/>
          <p:nvPr/>
        </p:nvSpPr>
        <p:spPr>
          <a:xfrm>
            <a:off x="6286480" y="2857496"/>
            <a:ext cx="1714512" cy="22860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1428696" y="285749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дм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1481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дм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08" y="242886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дм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72430" y="392906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 дм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02" y="371475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8дм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428604"/>
            <a:ext cx="58579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800000"/>
                </a:solidFill>
              </a:rPr>
              <a:t>Вычислить площадь фигуры </a:t>
            </a:r>
            <a:endParaRPr lang="ru-RU" sz="3200" b="1" dirty="0">
              <a:solidFill>
                <a:srgbClr val="8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442913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дм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57158" y="642918"/>
          <a:ext cx="8515350" cy="3714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Лист" r:id="rId4" imgW="9677292" imgH="3086154" progId="Excel.Sheet.12">
                  <p:embed/>
                </p:oleObj>
              </mc:Choice>
              <mc:Fallback>
                <p:oleObj name="Лист" r:id="rId4" imgW="9677292" imgH="3086154" progId="Excel.Shee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642918"/>
                        <a:ext cx="8515350" cy="37147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786190"/>
            <a:ext cx="7143800" cy="1018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572008"/>
            <a:ext cx="78017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857752" y="3857628"/>
            <a:ext cx="242889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4214818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5072074"/>
            <a:ext cx="25003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5429264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5715016"/>
            <a:ext cx="157163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15206" y="2857496"/>
            <a:ext cx="1928794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500042"/>
            <a:ext cx="2714612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714620"/>
            <a:ext cx="1000132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328612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1357298"/>
            <a:ext cx="157163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571480"/>
            <a:ext cx="6143668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1357298"/>
            <a:ext cx="207170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29124" y="2714620"/>
            <a:ext cx="414340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785918" y="1785926"/>
            <a:ext cx="64294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643314"/>
            <a:ext cx="28575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858016" y="2928934"/>
            <a:ext cx="42862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8644760" y="2356636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85984" y="0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14414" y="3571876"/>
            <a:ext cx="857256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62000" y="381000"/>
            <a:ext cx="7772400" cy="579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723900" indent="-723900" eaLnBrk="0" hangingPunct="0"/>
            <a:r>
              <a:rPr lang="ru-RU" sz="24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62000" y="533400"/>
            <a:ext cx="3886200" cy="914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Единичный квадрат</a:t>
            </a:r>
            <a:endParaRPr kumimoji="0" lang="ru-RU" sz="2800" b="1" i="1" u="none" strike="noStrike" kern="1200" cap="none" spc="0" normalizeH="0" baseline="0" noProof="0" smtClean="0">
              <a:ln>
                <a:noFill/>
              </a:ln>
              <a:solidFill>
                <a:srgbClr val="CC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990600" y="1905000"/>
            <a:ext cx="1549400" cy="1524000"/>
            <a:chOff x="624" y="1200"/>
            <a:chExt cx="976" cy="960"/>
          </a:xfrm>
        </p:grpSpPr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1112" y="1200"/>
              <a:ext cx="244" cy="960"/>
              <a:chOff x="4065" y="6060"/>
              <a:chExt cx="285" cy="1200"/>
            </a:xfrm>
          </p:grpSpPr>
          <p:sp>
            <p:nvSpPr>
              <p:cNvPr id="23" name="Rectangle 6"/>
              <p:cNvSpPr>
                <a:spLocks noChangeArrowheads="1"/>
              </p:cNvSpPr>
              <p:nvPr/>
            </p:nvSpPr>
            <p:spPr bwMode="auto">
              <a:xfrm>
                <a:off x="4065" y="60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Rectangle 7"/>
              <p:cNvSpPr>
                <a:spLocks noChangeArrowheads="1"/>
              </p:cNvSpPr>
              <p:nvPr/>
            </p:nvSpPr>
            <p:spPr bwMode="auto">
              <a:xfrm>
                <a:off x="4065" y="63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Rectangle 8"/>
              <p:cNvSpPr>
                <a:spLocks noChangeArrowheads="1"/>
              </p:cNvSpPr>
              <p:nvPr/>
            </p:nvSpPr>
            <p:spPr bwMode="auto">
              <a:xfrm>
                <a:off x="4065" y="66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4065" y="69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1356" y="1200"/>
              <a:ext cx="244" cy="960"/>
              <a:chOff x="4065" y="6060"/>
              <a:chExt cx="285" cy="1200"/>
            </a:xfrm>
          </p:grpSpPr>
          <p:sp>
            <p:nvSpPr>
              <p:cNvPr id="19" name="Rectangle 11"/>
              <p:cNvSpPr>
                <a:spLocks noChangeArrowheads="1"/>
              </p:cNvSpPr>
              <p:nvPr/>
            </p:nvSpPr>
            <p:spPr bwMode="auto">
              <a:xfrm>
                <a:off x="4065" y="60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Rectangle 12"/>
              <p:cNvSpPr>
                <a:spLocks noChangeArrowheads="1"/>
              </p:cNvSpPr>
              <p:nvPr/>
            </p:nvSpPr>
            <p:spPr bwMode="auto">
              <a:xfrm>
                <a:off x="4065" y="63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Rectangle 13"/>
              <p:cNvSpPr>
                <a:spLocks noChangeArrowheads="1"/>
              </p:cNvSpPr>
              <p:nvPr/>
            </p:nvSpPr>
            <p:spPr bwMode="auto">
              <a:xfrm>
                <a:off x="4065" y="66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Rectangle 14"/>
              <p:cNvSpPr>
                <a:spLocks noChangeArrowheads="1"/>
              </p:cNvSpPr>
              <p:nvPr/>
            </p:nvSpPr>
            <p:spPr bwMode="auto">
              <a:xfrm>
                <a:off x="4065" y="69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868" y="1200"/>
              <a:ext cx="244" cy="960"/>
              <a:chOff x="4065" y="6060"/>
              <a:chExt cx="285" cy="1200"/>
            </a:xfrm>
          </p:grpSpPr>
          <p:sp>
            <p:nvSpPr>
              <p:cNvPr id="15" name="Rectangle 16"/>
              <p:cNvSpPr>
                <a:spLocks noChangeArrowheads="1"/>
              </p:cNvSpPr>
              <p:nvPr/>
            </p:nvSpPr>
            <p:spPr bwMode="auto">
              <a:xfrm>
                <a:off x="4065" y="60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Rectangle 17"/>
              <p:cNvSpPr>
                <a:spLocks noChangeArrowheads="1"/>
              </p:cNvSpPr>
              <p:nvPr/>
            </p:nvSpPr>
            <p:spPr bwMode="auto">
              <a:xfrm>
                <a:off x="4065" y="63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Rectangle 18"/>
              <p:cNvSpPr>
                <a:spLocks noChangeArrowheads="1"/>
              </p:cNvSpPr>
              <p:nvPr/>
            </p:nvSpPr>
            <p:spPr bwMode="auto">
              <a:xfrm>
                <a:off x="4065" y="66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Rectangle 19"/>
              <p:cNvSpPr>
                <a:spLocks noChangeArrowheads="1"/>
              </p:cNvSpPr>
              <p:nvPr/>
            </p:nvSpPr>
            <p:spPr bwMode="auto">
              <a:xfrm>
                <a:off x="4065" y="69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>
              <a:off x="624" y="1200"/>
              <a:ext cx="244" cy="960"/>
              <a:chOff x="4065" y="6060"/>
              <a:chExt cx="285" cy="1200"/>
            </a:xfrm>
          </p:grpSpPr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4065" y="60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22"/>
              <p:cNvSpPr>
                <a:spLocks noChangeArrowheads="1"/>
              </p:cNvSpPr>
              <p:nvPr/>
            </p:nvSpPr>
            <p:spPr bwMode="auto">
              <a:xfrm>
                <a:off x="4065" y="63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23"/>
              <p:cNvSpPr>
                <a:spLocks noChangeArrowheads="1"/>
              </p:cNvSpPr>
              <p:nvPr/>
            </p:nvSpPr>
            <p:spPr bwMode="auto">
              <a:xfrm>
                <a:off x="4065" y="66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Rectangle 24"/>
              <p:cNvSpPr>
                <a:spLocks noChangeArrowheads="1"/>
              </p:cNvSpPr>
              <p:nvPr/>
            </p:nvSpPr>
            <p:spPr bwMode="auto">
              <a:xfrm>
                <a:off x="4065" y="6960"/>
                <a:ext cx="285" cy="300"/>
              </a:xfrm>
              <a:prstGeom prst="rect">
                <a:avLst/>
              </a:prstGeom>
              <a:solidFill>
                <a:srgbClr val="FF33CC"/>
              </a:solidFill>
              <a:ln w="3175">
                <a:solidFill>
                  <a:srgbClr val="1F497D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838200" y="3657600"/>
            <a:ext cx="708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</a:rPr>
              <a:t>Чему равна площадь квадрата?</a:t>
            </a: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2743200" y="2286000"/>
            <a:ext cx="609600" cy="533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 i="1">
                <a:solidFill>
                  <a:srgbClr val="CC0000"/>
                </a:solidFill>
                <a:latin typeface="Times New Roman" pitchFamily="18" charset="0"/>
              </a:rPr>
              <a:t>1 </a:t>
            </a:r>
            <a:endParaRPr lang="ru-RU" sz="3200" b="1" i="1">
              <a:solidFill>
                <a:srgbClr val="CC0000"/>
              </a:solidFill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1447800" y="1295400"/>
            <a:ext cx="609600" cy="533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 i="1">
                <a:solidFill>
                  <a:srgbClr val="CC0000"/>
                </a:solidFill>
                <a:latin typeface="Times New Roman" pitchFamily="18" charset="0"/>
              </a:rPr>
              <a:t>1 </a:t>
            </a:r>
            <a:endParaRPr lang="ru-RU" sz="3200" b="1" i="1">
              <a:solidFill>
                <a:srgbClr val="CC0000"/>
              </a:solidFill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219200" y="4267200"/>
            <a:ext cx="1828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2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S = a </a:t>
            </a:r>
            <a:r>
              <a:rPr lang="en-US" sz="3200" b="1" i="1" baseline="3000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baseline="-2500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3"/>
          <p:cNvSpPr>
            <a:spLocks noChangeArrowheads="1"/>
          </p:cNvSpPr>
          <p:nvPr/>
        </p:nvSpPr>
        <p:spPr bwMode="auto">
          <a:xfrm>
            <a:off x="990600" y="4343400"/>
            <a:ext cx="1828800" cy="7620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4495800" y="685800"/>
            <a:ext cx="441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4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квадрат, у которого длина стороны равна 1</a:t>
            </a:r>
            <a:endParaRPr lang="ru-RU" sz="2400" b="1" i="1" dirty="0">
              <a:latin typeface="Times New Roman" pitchFamily="18" charset="0"/>
            </a:endParaRPr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4191000" y="533400"/>
            <a:ext cx="60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2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ru-RU" sz="3200" b="1" i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685800" y="541020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Чему равна площадь единичного квадрата с длиной стороны 1см?</a:t>
            </a: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685800" y="541020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Чему равна площадь единичного квадрата с длиной стороны 1 м?</a:t>
            </a: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685800" y="541020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</a:rPr>
              <a:t>Чему равна площадь единичного квадрата с длиной стороны 1дм?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 animBg="1"/>
      <p:bldP spid="29" grpId="0" animBg="1"/>
      <p:bldP spid="30" grpId="0"/>
      <p:bldP spid="31" grpId="0" animBg="1"/>
      <p:bldP spid="32" grpId="0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1346217" y="630232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 dirty="0"/>
              <a:t>КВАДРАТНЫЙ МИЛЛИМЕТР</a:t>
            </a: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0" y="34290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800000"/>
                </a:solidFill>
              </a:rPr>
              <a:t>КВАДРАТНЫЙ МЕТР </a:t>
            </a:r>
            <a:r>
              <a:rPr lang="ru-RU" sz="3200" b="1" dirty="0">
                <a:solidFill>
                  <a:srgbClr val="0066FF"/>
                </a:solidFill>
              </a:rPr>
              <a:t>– </a:t>
            </a:r>
            <a:r>
              <a:rPr lang="ru-RU" sz="3200" b="1" dirty="0">
                <a:solidFill>
                  <a:srgbClr val="0000FF"/>
                </a:solidFill>
              </a:rPr>
              <a:t>это площадь квадрата со стороной </a:t>
            </a:r>
            <a:r>
              <a:rPr lang="ru-RU" sz="3200" b="1" i="1" dirty="0">
                <a:solidFill>
                  <a:srgbClr val="0000FF"/>
                </a:solidFill>
              </a:rPr>
              <a:t>1 </a:t>
            </a:r>
            <a:r>
              <a:rPr lang="ru-RU" sz="3200" b="1" i="1" dirty="0">
                <a:solidFill>
                  <a:srgbClr val="0000FF"/>
                </a:solidFill>
                <a:latin typeface="Bookman Old Style" pitchFamily="18" charset="0"/>
              </a:rPr>
              <a:t>м</a:t>
            </a:r>
            <a:endParaRPr lang="ru-RU" sz="3200" b="1" i="1" baseline="30000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1346217" y="1181094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 dirty="0"/>
              <a:t>КВАДРАТНЫЙ САНТИМЕТР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1346217" y="2185982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/>
              <a:t>КВАДРАТНЫЙ МЕТР</a:t>
            </a:r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1346217" y="2689219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/>
              <a:t>КВАДРАТНЫЙ КИЛОМЕТР</a:t>
            </a: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6999304" y="558794"/>
            <a:ext cx="1081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FF0000"/>
                </a:solidFill>
                <a:latin typeface="Bookman Old Style" pitchFamily="18" charset="0"/>
              </a:rPr>
              <a:t>мм</a:t>
            </a:r>
            <a:r>
              <a:rPr lang="ru-RU" sz="3200" b="1" i="1" baseline="30000">
                <a:solidFill>
                  <a:srgbClr val="FF0000"/>
                </a:solidFill>
                <a:latin typeface="Bookman Old Style" pitchFamily="18" charset="0"/>
              </a:rPr>
              <a:t>2</a:t>
            </a:r>
            <a:endParaRPr lang="ru-RU" sz="2800" i="1">
              <a:solidFill>
                <a:srgbClr val="6720C6"/>
              </a:solidFill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00892" y="1130294"/>
            <a:ext cx="1081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FF0000"/>
                </a:solidFill>
                <a:latin typeface="Bookman Old Style" pitchFamily="18" charset="0"/>
              </a:rPr>
              <a:t>см</a:t>
            </a:r>
            <a:r>
              <a:rPr lang="ru-RU" sz="3200" b="1" i="1" baseline="30000">
                <a:solidFill>
                  <a:srgbClr val="FF0000"/>
                </a:solidFill>
                <a:latin typeface="Bookman Old Style" pitchFamily="18" charset="0"/>
              </a:rPr>
              <a:t>2</a:t>
            </a:r>
            <a:endParaRPr lang="ru-RU" sz="2800" i="1">
              <a:solidFill>
                <a:srgbClr val="6720C6"/>
              </a:solidFill>
            </a:endParaRPr>
          </a:p>
        </p:txBody>
      </p:sp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7070742" y="2135182"/>
            <a:ext cx="1081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FF0000"/>
                </a:solidFill>
                <a:latin typeface="Bookman Old Style" pitchFamily="18" charset="0"/>
              </a:rPr>
              <a:t>м</a:t>
            </a:r>
            <a:r>
              <a:rPr lang="ru-RU" sz="3200" b="1" i="1" baseline="30000">
                <a:solidFill>
                  <a:srgbClr val="FF0000"/>
                </a:solidFill>
                <a:latin typeface="Bookman Old Style" pitchFamily="18" charset="0"/>
              </a:rPr>
              <a:t>2</a:t>
            </a:r>
            <a:endParaRPr lang="ru-RU" sz="2800" i="1">
              <a:solidFill>
                <a:srgbClr val="6720C6"/>
              </a:solidFill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7000892" y="2571744"/>
            <a:ext cx="1081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FF0000"/>
                </a:solidFill>
                <a:latin typeface="Bookman Old Style" pitchFamily="18" charset="0"/>
              </a:rPr>
              <a:t>км</a:t>
            </a:r>
            <a:r>
              <a:rPr lang="ru-RU" sz="3200" b="1" i="1" baseline="30000">
                <a:solidFill>
                  <a:srgbClr val="FF0000"/>
                </a:solidFill>
                <a:latin typeface="Bookman Old Style" pitchFamily="18" charset="0"/>
              </a:rPr>
              <a:t>2</a:t>
            </a:r>
            <a:endParaRPr lang="ru-RU" sz="2800" i="1">
              <a:solidFill>
                <a:srgbClr val="6720C6"/>
              </a:solidFill>
            </a:endParaRP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3635375" y="4579938"/>
            <a:ext cx="1943100" cy="1943100"/>
          </a:xfrm>
          <a:prstGeom prst="rect">
            <a:avLst/>
          </a:prstGeom>
          <a:solidFill>
            <a:srgbClr val="CC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28"/>
          <p:cNvSpPr>
            <a:spLocks/>
          </p:cNvSpPr>
          <p:nvPr/>
        </p:nvSpPr>
        <p:spPr bwMode="auto">
          <a:xfrm>
            <a:off x="3276600" y="4579938"/>
            <a:ext cx="215900" cy="1944687"/>
          </a:xfrm>
          <a:prstGeom prst="leftBrace">
            <a:avLst>
              <a:gd name="adj1" fmla="val 75061"/>
              <a:gd name="adj2" fmla="val 50000"/>
            </a:avLst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2554288" y="5300663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800000"/>
                </a:solidFill>
              </a:rPr>
              <a:t>1 </a:t>
            </a:r>
            <a:r>
              <a:rPr lang="ru-RU" sz="2400" b="1" i="1" dirty="0">
                <a:solidFill>
                  <a:srgbClr val="800000"/>
                </a:solidFill>
                <a:latin typeface="Bookman Old Style" pitchFamily="18" charset="0"/>
              </a:rPr>
              <a:t>м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343042" y="1685919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/>
              <a:t>КВАДРАТНЫЙ ДЕЦИМЕТР</a:t>
            </a: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6997717" y="1635119"/>
            <a:ext cx="1081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FF0000"/>
                </a:solidFill>
                <a:latin typeface="Bookman Old Style" pitchFamily="18" charset="0"/>
              </a:rPr>
              <a:t>дм</a:t>
            </a:r>
            <a:r>
              <a:rPr lang="ru-RU" sz="3200" b="1" i="1" baseline="30000">
                <a:solidFill>
                  <a:srgbClr val="FF0000"/>
                </a:solidFill>
                <a:latin typeface="Bookman Old Style" pitchFamily="18" charset="0"/>
              </a:rPr>
              <a:t>2</a:t>
            </a:r>
            <a:endParaRPr lang="ru-RU" sz="2800" i="1">
              <a:solidFill>
                <a:srgbClr val="6720C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2051050" y="97790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 дм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10 см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·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10 см</a:t>
            </a:r>
            <a:endParaRPr lang="en-US" sz="3200" b="1" i="1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484438" y="1554163"/>
            <a:ext cx="4968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1 дм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100 см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2 </a:t>
            </a:r>
            <a:endParaRPr lang="en-US" sz="3200" b="1" i="1" dirty="0">
              <a:solidFill>
                <a:srgbClr val="80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411413" y="47625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 дм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10 см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endParaRPr lang="en-US" sz="3200" b="1" i="1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978025" y="4794250"/>
            <a:ext cx="60229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 м</a:t>
            </a:r>
            <a:r>
              <a:rPr lang="ru-RU" sz="3200" b="1" i="1" baseline="30000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100 см</a:t>
            </a:r>
            <a:r>
              <a:rPr lang="ru-RU" sz="3200" b="1" i="1" baseline="30000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·</a:t>
            </a:r>
            <a:r>
              <a:rPr lang="ru-RU" sz="3200" b="1" i="1" dirty="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100 </a:t>
            </a:r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charset="0"/>
              </a:rPr>
              <a:t>см</a:t>
            </a:r>
            <a:endParaRPr lang="en-US" sz="3200" b="1" i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2285984" y="5643578"/>
            <a:ext cx="4968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1 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10000 см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2 </a:t>
            </a:r>
            <a:endParaRPr lang="en-US" sz="3200" b="1" i="1" dirty="0">
              <a:solidFill>
                <a:srgbClr val="80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2338388" y="429260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 м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100 см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endParaRPr lang="en-US" sz="3200" b="1" i="1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35150" y="285115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 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10 дм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·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10 дм</a:t>
            </a:r>
            <a:endParaRPr lang="en-US" sz="3200" b="1" i="1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2268538" y="3427413"/>
            <a:ext cx="4968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1 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en-US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100 дм</a:t>
            </a:r>
            <a:r>
              <a:rPr lang="ru-RU" sz="3200" b="1" i="1" baseline="30000" dirty="0">
                <a:solidFill>
                  <a:srgbClr val="800000"/>
                </a:solidFill>
                <a:latin typeface="Bookman Old Style" pitchFamily="18" charset="0"/>
                <a:cs typeface="Arial" charset="0"/>
              </a:rPr>
              <a:t>2 </a:t>
            </a:r>
            <a:endParaRPr lang="en-US" sz="3200" b="1" i="1" dirty="0">
              <a:solidFill>
                <a:srgbClr val="80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2195513" y="234950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 м </a:t>
            </a:r>
            <a:r>
              <a:rPr lang="en-US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= </a:t>
            </a:r>
            <a:r>
              <a:rPr lang="ru-RU" sz="3200" b="1" i="1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10 дм</a:t>
            </a:r>
            <a:r>
              <a:rPr lang="ru-RU" sz="3200" b="1" i="1" baseline="30000">
                <a:solidFill>
                  <a:srgbClr val="006C31"/>
                </a:solidFill>
                <a:latin typeface="Bookman Old Style" pitchFamily="18" charset="0"/>
                <a:cs typeface="Arial" charset="0"/>
              </a:rPr>
              <a:t> </a:t>
            </a:r>
            <a:endParaRPr lang="en-US" sz="3200" b="1" i="1">
              <a:solidFill>
                <a:srgbClr val="006C31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2484438" y="1557338"/>
            <a:ext cx="3802074" cy="657216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/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2339975" y="3429000"/>
            <a:ext cx="3311525" cy="6477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/>
          </a:p>
        </p:txBody>
      </p:sp>
      <p:sp>
        <p:nvSpPr>
          <p:cNvPr id="13" name="Rectangle 23"/>
          <p:cNvSpPr>
            <a:spLocks noChangeArrowheads="1"/>
          </p:cNvSpPr>
          <p:nvPr/>
        </p:nvSpPr>
        <p:spPr bwMode="auto">
          <a:xfrm>
            <a:off x="2071670" y="5572140"/>
            <a:ext cx="4643470" cy="769956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33400" y="685800"/>
            <a:ext cx="8229600" cy="579120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/>
          </a:bodyPr>
          <a:lstStyle/>
          <a:p>
            <a:pPr marL="723900" marR="0" lvl="0" indent="-723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0" i="1" u="none" strike="noStrike" kern="1200" cap="none" spc="0" normalizeH="0" baseline="0" noProof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5" name="Rectangle 54"/>
          <p:cNvSpPr>
            <a:spLocks noChangeArrowheads="1"/>
          </p:cNvSpPr>
          <p:nvPr/>
        </p:nvSpPr>
        <p:spPr bwMode="auto">
          <a:xfrm>
            <a:off x="609600" y="428604"/>
            <a:ext cx="3319458" cy="124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eaLnBrk="0" hangingPunct="0"/>
            <a:r>
              <a:rPr lang="ru-RU" sz="3200" b="1" i="1" dirty="0">
                <a:solidFill>
                  <a:srgbClr val="800000"/>
                </a:solidFill>
                <a:latin typeface="Times New Roman" pitchFamily="18" charset="0"/>
              </a:rPr>
              <a:t>Единицы длины:</a:t>
            </a:r>
            <a:r>
              <a:rPr lang="ru-RU" sz="3200" b="1" i="1" dirty="0">
                <a:solidFill>
                  <a:srgbClr val="800000"/>
                </a:solidFill>
                <a:latin typeface="Century Gothic" pitchFamily="34" charset="0"/>
              </a:rPr>
              <a:t/>
            </a:r>
            <a:br>
              <a:rPr lang="ru-RU" sz="3200" b="1" i="1" dirty="0">
                <a:solidFill>
                  <a:srgbClr val="800000"/>
                </a:solidFill>
                <a:latin typeface="Century Gothic" pitchFamily="34" charset="0"/>
              </a:rPr>
            </a:br>
            <a:endParaRPr lang="ru-RU" sz="3200" dirty="0">
              <a:solidFill>
                <a:srgbClr val="800000"/>
              </a:solidFill>
              <a:latin typeface="Century Gothic" pitchFamily="34" charset="0"/>
            </a:endParaRPr>
          </a:p>
        </p:txBody>
      </p: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457200" y="1447800"/>
            <a:ext cx="4191000" cy="2881313"/>
            <a:chOff x="288" y="912"/>
            <a:chExt cx="3360" cy="1815"/>
          </a:xfrm>
        </p:grpSpPr>
        <p:sp>
          <p:nvSpPr>
            <p:cNvPr id="7" name="Rectangle 55"/>
            <p:cNvSpPr>
              <a:spLocks noChangeArrowheads="1"/>
            </p:cNvSpPr>
            <p:nvPr/>
          </p:nvSpPr>
          <p:spPr bwMode="auto">
            <a:xfrm>
              <a:off x="336" y="2016"/>
              <a:ext cx="3312" cy="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/>
              </a:r>
              <a:b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</a:br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/>
              </a:r>
              <a:b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</a:br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1 км</a:t>
              </a:r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=</a:t>
              </a:r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3300"/>
                  </a:solidFill>
                  <a:latin typeface="Times New Roman" pitchFamily="18" charset="0"/>
                </a:rPr>
                <a:t>1000 м</a:t>
              </a:r>
            </a:p>
          </p:txBody>
        </p:sp>
        <p:sp>
          <p:nvSpPr>
            <p:cNvPr id="8" name="Rectangle 56"/>
            <p:cNvSpPr>
              <a:spLocks noChangeArrowheads="1"/>
            </p:cNvSpPr>
            <p:nvPr/>
          </p:nvSpPr>
          <p:spPr bwMode="auto">
            <a:xfrm>
              <a:off x="336" y="912"/>
              <a:ext cx="24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1 см</a:t>
              </a:r>
              <a:r>
                <a:rPr kumimoji="1" lang="ru-RU" sz="3200" b="1" i="1">
                  <a:solidFill>
                    <a:srgbClr val="003300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= </a:t>
              </a:r>
              <a:r>
                <a:rPr kumimoji="1" lang="ru-RU" sz="3200" b="1" i="1">
                  <a:solidFill>
                    <a:srgbClr val="003300"/>
                  </a:solidFill>
                  <a:latin typeface="Times New Roman" pitchFamily="18" charset="0"/>
                </a:rPr>
                <a:t>10 мм</a:t>
              </a:r>
              <a:r>
                <a:rPr kumimoji="1" lang="ru-RU" sz="3200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9" name="Rectangle 57"/>
            <p:cNvSpPr>
              <a:spLocks noChangeArrowheads="1"/>
            </p:cNvSpPr>
            <p:nvPr/>
          </p:nvSpPr>
          <p:spPr bwMode="auto">
            <a:xfrm>
              <a:off x="288" y="1680"/>
              <a:ext cx="2889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/>
              </a:r>
              <a:b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</a:br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1м</a:t>
              </a:r>
              <a:r>
                <a:rPr kumimoji="1" lang="ru-RU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= 10 дм = </a:t>
              </a:r>
              <a:r>
                <a:rPr kumimoji="1" lang="ru-RU" sz="3200" b="1" i="1">
                  <a:solidFill>
                    <a:srgbClr val="003300"/>
                  </a:solidFill>
                  <a:latin typeface="Times New Roman" pitchFamily="18" charset="0"/>
                </a:rPr>
                <a:t>100см</a:t>
              </a:r>
            </a:p>
          </p:txBody>
        </p:sp>
        <p:sp>
          <p:nvSpPr>
            <p:cNvPr id="10" name="Rectangle 58"/>
            <p:cNvSpPr>
              <a:spLocks noChangeArrowheads="1"/>
            </p:cNvSpPr>
            <p:nvPr/>
          </p:nvSpPr>
          <p:spPr bwMode="auto">
            <a:xfrm>
              <a:off x="336" y="1344"/>
              <a:ext cx="198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1 дм</a:t>
              </a:r>
              <a:r>
                <a:rPr kumimoji="1" lang="ru-RU" sz="3200" b="1" i="1">
                  <a:solidFill>
                    <a:srgbClr val="003300"/>
                  </a:solidFill>
                  <a:latin typeface="Times New Roman" pitchFamily="18" charset="0"/>
                </a:rPr>
                <a:t> </a:t>
              </a:r>
              <a:r>
                <a:rPr kumimoji="1" lang="ru-RU" sz="3200" b="1" i="1">
                  <a:solidFill>
                    <a:srgbClr val="000066"/>
                  </a:solidFill>
                  <a:latin typeface="Times New Roman" pitchFamily="18" charset="0"/>
                </a:rPr>
                <a:t>= </a:t>
              </a:r>
              <a:r>
                <a:rPr kumimoji="1" lang="ru-RU" sz="3200" b="1" i="1">
                  <a:solidFill>
                    <a:srgbClr val="003300"/>
                  </a:solidFill>
                  <a:latin typeface="Times New Roman" pitchFamily="18" charset="0"/>
                </a:rPr>
                <a:t>10 см</a:t>
              </a:r>
              <a:r>
                <a:rPr kumimoji="1" lang="ru-RU" sz="3200" b="1" i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</a:p>
          </p:txBody>
        </p:sp>
      </p:grpSp>
      <p:sp>
        <p:nvSpPr>
          <p:cNvPr id="11" name="Rectangle 60"/>
          <p:cNvSpPr>
            <a:spLocks noChangeArrowheads="1"/>
          </p:cNvSpPr>
          <p:nvPr/>
        </p:nvSpPr>
        <p:spPr bwMode="auto">
          <a:xfrm>
            <a:off x="4953000" y="428604"/>
            <a:ext cx="4191000" cy="124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eaLnBrk="0" hangingPunct="0"/>
            <a:r>
              <a:rPr lang="ru-RU" sz="3200" b="1" i="1" dirty="0">
                <a:solidFill>
                  <a:srgbClr val="800000"/>
                </a:solidFill>
                <a:latin typeface="Times New Roman" pitchFamily="18" charset="0"/>
              </a:rPr>
              <a:t>Единицы площади?</a:t>
            </a:r>
            <a:r>
              <a:rPr lang="ru-RU" sz="3200" b="1" i="1" dirty="0">
                <a:solidFill>
                  <a:schemeClr val="tx2"/>
                </a:solidFill>
                <a:latin typeface="Century Gothic" pitchFamily="34" charset="0"/>
              </a:rPr>
              <a:t/>
            </a:r>
            <a:br>
              <a:rPr lang="ru-RU" sz="3200" b="1" i="1" dirty="0">
                <a:solidFill>
                  <a:schemeClr val="tx2"/>
                </a:solidFill>
                <a:latin typeface="Century Gothic" pitchFamily="34" charset="0"/>
              </a:rPr>
            </a:br>
            <a:endParaRPr lang="ru-RU" sz="3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2" name="Rectangle 62"/>
          <p:cNvSpPr>
            <a:spLocks noChangeArrowheads="1"/>
          </p:cNvSpPr>
          <p:nvPr/>
        </p:nvSpPr>
        <p:spPr bwMode="auto">
          <a:xfrm>
            <a:off x="4572000" y="37338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1 км</a:t>
            </a:r>
            <a:r>
              <a:rPr kumimoji="1" lang="ru-RU" sz="3200" b="1" i="1" baseline="3000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= 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1000 м</a:t>
            </a:r>
            <a:r>
              <a:rPr kumimoji="1" lang="ru-RU" sz="3200" b="1" i="1" baseline="30000">
                <a:solidFill>
                  <a:srgbClr val="003300"/>
                </a:solidFill>
                <a:latin typeface="Times New Roman" pitchFamily="18" charset="0"/>
              </a:rPr>
              <a:t>2</a:t>
            </a:r>
            <a:endParaRPr kumimoji="1" lang="ru-RU" sz="3200" b="1" i="1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13" name="Rectangle 63"/>
          <p:cNvSpPr>
            <a:spLocks noChangeArrowheads="1"/>
          </p:cNvSpPr>
          <p:nvPr/>
        </p:nvSpPr>
        <p:spPr bwMode="auto">
          <a:xfrm>
            <a:off x="4572000" y="1524000"/>
            <a:ext cx="2992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1 см</a:t>
            </a:r>
            <a:r>
              <a:rPr kumimoji="1" lang="ru-RU" sz="3200" b="1" i="1" baseline="3000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= 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100 мм</a:t>
            </a:r>
            <a:r>
              <a:rPr kumimoji="1" lang="ru-RU" sz="3200" b="1" i="1" baseline="30000">
                <a:solidFill>
                  <a:srgbClr val="003300"/>
                </a:solidFill>
                <a:latin typeface="Times New Roman" pitchFamily="18" charset="0"/>
              </a:rPr>
              <a:t>2</a:t>
            </a:r>
            <a:r>
              <a:rPr kumimoji="1" lang="ru-RU" sz="3200" b="1" i="1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4" name="Rectangle 64"/>
          <p:cNvSpPr>
            <a:spLocks noChangeArrowheads="1"/>
          </p:cNvSpPr>
          <p:nvPr/>
        </p:nvSpPr>
        <p:spPr bwMode="auto">
          <a:xfrm>
            <a:off x="4343400" y="2667000"/>
            <a:ext cx="2819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b="1" i="1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kumimoji="1" lang="ru-RU" b="1" i="1">
                <a:solidFill>
                  <a:schemeClr val="tx2"/>
                </a:solidFill>
                <a:latin typeface="Times New Roman" pitchFamily="18" charset="0"/>
              </a:rPr>
            </a:br>
            <a:r>
              <a:rPr kumimoji="1" lang="ru-RU" b="1" i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1м</a:t>
            </a:r>
            <a:r>
              <a:rPr kumimoji="1" lang="ru-RU" sz="3200" b="1" i="1" baseline="3000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kumimoji="1" lang="ru-RU" b="1" i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=</a:t>
            </a:r>
            <a:r>
              <a:rPr kumimoji="1" lang="ru-RU" b="1" i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100 дм</a:t>
            </a:r>
            <a:r>
              <a:rPr kumimoji="1" lang="ru-RU" sz="3200" b="1" i="1" baseline="30000">
                <a:solidFill>
                  <a:srgbClr val="000066"/>
                </a:solidFill>
                <a:latin typeface="Times New Roman" pitchFamily="18" charset="0"/>
              </a:rPr>
              <a:t>2</a:t>
            </a:r>
            <a:endParaRPr kumimoji="1" lang="ru-RU" sz="3200" b="1" i="1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15" name="Rectangle 65"/>
          <p:cNvSpPr>
            <a:spLocks noChangeArrowheads="1"/>
          </p:cNvSpPr>
          <p:nvPr/>
        </p:nvSpPr>
        <p:spPr bwMode="auto">
          <a:xfrm>
            <a:off x="4572000" y="2209800"/>
            <a:ext cx="2840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1 дм</a:t>
            </a:r>
            <a:r>
              <a:rPr kumimoji="1" lang="ru-RU" sz="3200" b="1" i="1" baseline="3000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=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 100 см</a:t>
            </a:r>
            <a:r>
              <a:rPr kumimoji="1" lang="ru-RU" sz="3200" b="1" i="1" baseline="30000">
                <a:solidFill>
                  <a:srgbClr val="003300"/>
                </a:solidFill>
                <a:latin typeface="Times New Roman" pitchFamily="18" charset="0"/>
              </a:rPr>
              <a:t>2</a:t>
            </a:r>
            <a:endParaRPr kumimoji="1" lang="ru-RU" sz="3200" b="1" i="1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16" name="Rectangle 66"/>
          <p:cNvSpPr>
            <a:spLocks noChangeArrowheads="1"/>
          </p:cNvSpPr>
          <p:nvPr/>
        </p:nvSpPr>
        <p:spPr bwMode="auto">
          <a:xfrm>
            <a:off x="6705600" y="2925763"/>
            <a:ext cx="275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3200" b="1" i="1" dirty="0">
                <a:solidFill>
                  <a:srgbClr val="000066"/>
                </a:solidFill>
                <a:latin typeface="Times New Roman" pitchFamily="18" charset="0"/>
              </a:rPr>
              <a:t>= 10 000 см</a:t>
            </a:r>
            <a:r>
              <a:rPr kumimoji="1" lang="ru-RU" sz="3200" b="1" i="1" baseline="30000" dirty="0">
                <a:solidFill>
                  <a:srgbClr val="000066"/>
                </a:solidFill>
                <a:latin typeface="Times New Roman" pitchFamily="18" charset="0"/>
              </a:rPr>
              <a:t>2</a:t>
            </a:r>
            <a:endParaRPr kumimoji="1" lang="ru-RU" sz="3200" b="1" i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7" name="Rectangle 67"/>
          <p:cNvSpPr>
            <a:spLocks noChangeArrowheads="1"/>
          </p:cNvSpPr>
          <p:nvPr/>
        </p:nvSpPr>
        <p:spPr bwMode="auto">
          <a:xfrm>
            <a:off x="4495800" y="37338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1 км</a:t>
            </a:r>
            <a:r>
              <a:rPr kumimoji="1" lang="ru-RU" sz="3200" b="1" i="1" baseline="3000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 </a:t>
            </a:r>
            <a:r>
              <a:rPr kumimoji="1" lang="ru-RU" sz="3200" b="1" i="1">
                <a:solidFill>
                  <a:srgbClr val="000066"/>
                </a:solidFill>
                <a:latin typeface="Times New Roman" pitchFamily="18" charset="0"/>
              </a:rPr>
              <a:t>= </a:t>
            </a:r>
            <a:r>
              <a:rPr kumimoji="1" lang="ru-RU" sz="3200" b="1" i="1">
                <a:solidFill>
                  <a:srgbClr val="003300"/>
                </a:solidFill>
                <a:latin typeface="Times New Roman" pitchFamily="18" charset="0"/>
              </a:rPr>
              <a:t>1000 000м</a:t>
            </a:r>
            <a:r>
              <a:rPr kumimoji="1" lang="ru-RU" sz="3200" b="1" i="1" baseline="30000">
                <a:solidFill>
                  <a:srgbClr val="003300"/>
                </a:solidFill>
                <a:latin typeface="Times New Roman" pitchFamily="18" charset="0"/>
              </a:rPr>
              <a:t>2</a:t>
            </a:r>
            <a:endParaRPr kumimoji="1" lang="ru-RU" sz="3200" b="1" i="1">
              <a:solidFill>
                <a:srgbClr val="00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2" grpId="1"/>
      <p:bldP spid="12" grpId="2"/>
      <p:bldP spid="13" grpId="0"/>
      <p:bldP spid="14" grpId="0"/>
      <p:bldP spid="15" grpId="0"/>
      <p:bldP spid="16" grpId="0"/>
      <p:bldP spid="17" grpId="0"/>
      <p:bldP spid="17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471</TotalTime>
  <Words>665</Words>
  <Application>Microsoft Office PowerPoint</Application>
  <PresentationFormat>Экран (4:3)</PresentationFormat>
  <Paragraphs>155</Paragraphs>
  <Slides>24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Bookman Old Style</vt:lpstr>
      <vt:lpstr>Calibri</vt:lpstr>
      <vt:lpstr>Cambria</vt:lpstr>
      <vt:lpstr>Century Gothic</vt:lpstr>
      <vt:lpstr>Constantia</vt:lpstr>
      <vt:lpstr>Times New Roman</vt:lpstr>
      <vt:lpstr>Verdana</vt:lpstr>
      <vt:lpstr>Wingdings 2</vt:lpstr>
      <vt:lpstr>Солнцестояние</vt:lpstr>
      <vt:lpstr>Лист</vt:lpstr>
      <vt:lpstr>Формула</vt:lpstr>
      <vt:lpstr>      Единицы  измерения                    площадей.</vt:lpstr>
      <vt:lpstr>Презентация PowerPoint</vt:lpstr>
      <vt:lpstr>          Блиц – опрос: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Проверь себя:</vt:lpstr>
      <vt:lpstr>Формулы площадей прямоугольника и квадрата.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Задача.</vt:lpstr>
      <vt:lpstr>Презентация PowerPoint</vt:lpstr>
      <vt:lpstr>   Практическая   работа.</vt:lpstr>
      <vt:lpstr>       Работа в парах.</vt:lpstr>
      <vt:lpstr>       Проверим  ответы:</vt:lpstr>
      <vt:lpstr>Подумай  и  ответь: 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Единицы  измерения                    площадей.</dc:title>
  <dc:creator>Александр</dc:creator>
  <cp:lastModifiedBy>Галина Клокова</cp:lastModifiedBy>
  <cp:revision>67</cp:revision>
  <dcterms:created xsi:type="dcterms:W3CDTF">2012-08-25T12:53:44Z</dcterms:created>
  <dcterms:modified xsi:type="dcterms:W3CDTF">2021-12-12T11:45:33Z</dcterms:modified>
</cp:coreProperties>
</file>