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  <a:srgbClr val="808000"/>
    <a:srgbClr val="0000CC"/>
    <a:srgbClr val="339966"/>
    <a:srgbClr val="A50021"/>
    <a:srgbClr val="006600"/>
    <a:srgbClr val="CC00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B2B04-D456-4C43-B47D-8B165E147D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5E84F-8D4B-468E-BE24-9ADA057612C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AF44E-22D0-41A2-8717-298F999575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965EB8-B325-43FA-AF96-295A6AA13E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1A0FA-AA69-4604-953B-760249FE3E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43533-E938-4832-9484-2DAE072437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09E90-0EF9-46BF-B47A-3AE01192CC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EFD4C-165B-473C-93E8-05CE1FDC81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4C8FB-FF25-4EAA-B920-0BC73F4966E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BE081-D3B5-44D3-9F55-D6F0A4C6BE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7D66B-E707-4097-972A-CB5BB97610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A7035-E441-4296-86C4-C2FC26148A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D6EFFA-EAAC-4D82-BE10-764AC351C41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-248580" y="475003"/>
            <a:ext cx="9505056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4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«Диалог </a:t>
            </a:r>
            <a:r>
              <a:rPr lang="ru-RU" sz="4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 народов </a:t>
            </a:r>
            <a:r>
              <a:rPr lang="ru-RU" sz="4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Амура»</a:t>
            </a:r>
          </a:p>
          <a:p>
            <a:pPr lvl="0" algn="ctr">
              <a:lnSpc>
                <a:spcPct val="150000"/>
              </a:lnSpc>
            </a:pPr>
            <a:r>
              <a:rPr lang="ru-RU" sz="4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Слово ЖЕНЬШЕНЬ</a:t>
            </a:r>
          </a:p>
          <a:p>
            <a:pPr lvl="0" algn="ctr">
              <a:lnSpc>
                <a:spcPct val="150000"/>
              </a:lnSpc>
            </a:pPr>
            <a:r>
              <a:rPr lang="ru-RU" sz="4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ХАТО-ОХТО</a:t>
            </a:r>
            <a:endParaRPr kumimoji="0" lang="ru-RU" sz="4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04" y="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средняя общеобразовательная школа № 24 имени Дмитрия </a:t>
            </a:r>
            <a:r>
              <a:rPr lang="ru-RU" b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Желудкова</a:t>
            </a:r>
            <a:endParaRPr lang="en-US" b="1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3988" y="4263685"/>
            <a:ext cx="4392488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ученица 5 «А» класса</a:t>
            </a:r>
          </a:p>
          <a:p>
            <a:pPr>
              <a:lnSpc>
                <a:spcPct val="150000"/>
              </a:lnSpc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Пацюк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Алексеевна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Горлова О. В.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русского языка и литературы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6177569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6" b="97500" l="20625" r="78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000" r="19288" b="2401"/>
          <a:stretch/>
        </p:blipFill>
        <p:spPr>
          <a:xfrm>
            <a:off x="179512" y="3071077"/>
            <a:ext cx="4104456" cy="3678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51520" y="441519"/>
            <a:ext cx="8770828" cy="5949280"/>
            <a:chOff x="251520" y="441519"/>
            <a:chExt cx="8770828" cy="594928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41519"/>
              <a:ext cx="4460669" cy="594928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73" t="1765" r="1882" b="2928"/>
            <a:stretch/>
          </p:blipFill>
          <p:spPr>
            <a:xfrm>
              <a:off x="4932040" y="441519"/>
              <a:ext cx="4090308" cy="5949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7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2" y="0"/>
            <a:ext cx="9155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2576"/>
            <a:ext cx="8888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9" y="0"/>
            <a:ext cx="8865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703599"/>
            <a:ext cx="9756576" cy="2420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в отдельно взятом слове отражаются жизнь и мировоззрение, быт и культура, нанайского народа, найти представителей носителей языка и познакомиться с правильным произношением слова</a:t>
            </a:r>
            <a:r>
              <a:rPr lang="ru-RU" sz="2600" dirty="0"/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0"/>
            <a:ext cx="2180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Цель:</a:t>
            </a:r>
            <a:endParaRPr lang="ru-RU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80975" y="2904530"/>
            <a:ext cx="2870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/>
              </a:rPr>
              <a:t>Задачи:</a:t>
            </a:r>
            <a:endParaRPr lang="ru-RU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3717032"/>
            <a:ext cx="921702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ыяснить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для нанайцев означает слово Женьшень?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людьми, носителями данного языка.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для использования его на уроках и для распространения информации на массовых мероприятиях.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9650"/>
            <a:ext cx="9144000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Гастродия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</a:t>
            </a:r>
          </a:p>
          <a:p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(нанайский </a:t>
            </a: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женьшень, </a:t>
            </a:r>
            <a:r>
              <a:rPr lang="ru-RU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пузатка</a:t>
            </a: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4800" b="1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Хато</a:t>
            </a:r>
            <a:r>
              <a:rPr lang="ru-RU" sz="48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4800" b="1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охто</a:t>
            </a:r>
            <a:endParaRPr lang="ru-RU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 t="3596" r="2993"/>
          <a:stretch/>
        </p:blipFill>
        <p:spPr>
          <a:xfrm>
            <a:off x="107504" y="2204864"/>
            <a:ext cx="324036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-180528" y="5733256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Михаил Михайлович Пришвин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 r="1882" b="2928"/>
          <a:stretch/>
        </p:blipFill>
        <p:spPr>
          <a:xfrm>
            <a:off x="3923928" y="3012603"/>
            <a:ext cx="5049425" cy="3678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59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6951"/>
          <a:stretch/>
        </p:blipFill>
        <p:spPr>
          <a:xfrm>
            <a:off x="3882930" y="2685156"/>
            <a:ext cx="5229200" cy="417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3029" y="3717032"/>
            <a:ext cx="3672408" cy="1300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8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Транскрипция:       [</a:t>
            </a:r>
            <a:r>
              <a:rPr lang="ru-RU" sz="3800" b="1" dirty="0" err="1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жыэн❜шэ́н</a:t>
            </a:r>
            <a:r>
              <a:rPr lang="ru-RU" sz="38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❜</a:t>
            </a:r>
            <a:r>
              <a:rPr lang="ru-RU" sz="38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-24634"/>
            <a:ext cx="69402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Происхождение </a:t>
            </a:r>
            <a:r>
              <a:rPr lang="ru-RU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</a:t>
            </a:r>
          </a:p>
          <a:p>
            <a:pPr algn="ctr"/>
            <a:r>
              <a:rPr lang="ru-RU" sz="54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«Женьшень</a:t>
            </a:r>
            <a:r>
              <a:rPr lang="ru-RU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  <a:endParaRPr lang="ru-RU" sz="54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670" y="1556792"/>
            <a:ext cx="9909929" cy="13805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китайского </a:t>
            </a:r>
            <a:r>
              <a:rPr lang="en-US" sz="3600" b="1" dirty="0" err="1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人參</a:t>
            </a:r>
            <a:r>
              <a:rPr lang="ru-RU" sz="36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600" b="1" dirty="0" err="1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rénshēn</a:t>
            </a:r>
            <a:r>
              <a:rPr lang="ru-RU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«женьшень</a:t>
            </a:r>
            <a:r>
              <a:rPr lang="ru-RU" sz="36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</a:t>
            </a:r>
            <a:r>
              <a:rPr lang="en-US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人</a:t>
            </a:r>
            <a:r>
              <a:rPr lang="ru-RU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rén</a:t>
            </a:r>
            <a:r>
              <a:rPr lang="ru-RU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«человек» + </a:t>
            </a:r>
            <a:r>
              <a:rPr lang="en-US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蔘</a:t>
            </a:r>
            <a:r>
              <a:rPr lang="ru-RU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sēn</a:t>
            </a:r>
            <a:r>
              <a:rPr lang="ru-RU" sz="3600" b="1" dirty="0">
                <a:ln w="0"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«корень»</a:t>
            </a:r>
            <a:endParaRPr lang="ru-RU" sz="3600" b="1" dirty="0">
              <a:ln w="0"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8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1061" y="1332777"/>
            <a:ext cx="2393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орень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36118" y="2432167"/>
            <a:ext cx="25669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имбирь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5618" r="15895" b="8053"/>
          <a:stretch/>
        </p:blipFill>
        <p:spPr>
          <a:xfrm>
            <a:off x="5070198" y="353021"/>
            <a:ext cx="3131841" cy="25295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67" y="3626644"/>
            <a:ext cx="3415266" cy="2748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6401" r="30313" b="12201"/>
          <a:stretch/>
        </p:blipFill>
        <p:spPr>
          <a:xfrm flipH="1">
            <a:off x="161579" y="3658277"/>
            <a:ext cx="2550760" cy="25137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2148" y="6151156"/>
            <a:ext cx="28296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Валерьяна</a:t>
            </a:r>
            <a:endParaRPr lang="ru-RU" sz="3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08919" y="6210659"/>
            <a:ext cx="3132589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Просвирник</a:t>
            </a:r>
            <a:endParaRPr lang="ru-RU" sz="3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50" y="3615618"/>
            <a:ext cx="3415266" cy="27482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16401" r="30313" b="12201"/>
          <a:stretch/>
        </p:blipFill>
        <p:spPr>
          <a:xfrm flipH="1">
            <a:off x="177962" y="3647251"/>
            <a:ext cx="2550760" cy="251379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8531" y="6140130"/>
            <a:ext cx="28296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Валерьяна</a:t>
            </a:r>
            <a:endParaRPr lang="ru-RU" sz="3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8531" y="159987"/>
            <a:ext cx="9135559" cy="6746958"/>
            <a:chOff x="38531" y="159987"/>
            <a:chExt cx="9135559" cy="674695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720494" y="2755028"/>
              <a:ext cx="396775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Синонимы: 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38531" y="3180712"/>
              <a:ext cx="8944560" cy="3726233"/>
              <a:chOff x="38531" y="3180712"/>
              <a:chExt cx="8944560" cy="3726233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0" r="17871"/>
              <a:stretch/>
            </p:blipFill>
            <p:spPr>
              <a:xfrm>
                <a:off x="7163414" y="3683035"/>
                <a:ext cx="1819677" cy="3174965"/>
              </a:xfrm>
              <a:prstGeom prst="rect">
                <a:avLst/>
              </a:prstGeom>
            </p:spPr>
          </p:pic>
          <p:sp>
            <p:nvSpPr>
              <p:cNvPr id="15" name="Прямоугольник 14"/>
              <p:cNvSpPr/>
              <p:nvPr/>
            </p:nvSpPr>
            <p:spPr>
              <a:xfrm>
                <a:off x="7078233" y="3180712"/>
                <a:ext cx="1887055" cy="67710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800" b="1" dirty="0" err="1" smtClean="0">
                    <a:ln w="22225">
                      <a:solidFill>
                        <a:schemeClr val="tx1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Левзея</a:t>
                </a:r>
                <a:endParaRPr lang="ru-RU" sz="3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3408919" y="6229837"/>
                <a:ext cx="3132589" cy="67710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800" b="1" dirty="0" smtClean="0">
                    <a:ln w="22225">
                      <a:solidFill>
                        <a:schemeClr val="tx1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Просвирник</a:t>
                </a:r>
                <a:endParaRPr lang="ru-RU" sz="3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150" y="3634796"/>
                <a:ext cx="3415266" cy="2748222"/>
              </a:xfrm>
              <a:prstGeom prst="rect">
                <a:avLst/>
              </a:prstGeom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51" t="16401" r="30313" b="12201"/>
              <a:stretch/>
            </p:blipFill>
            <p:spPr>
              <a:xfrm flipH="1">
                <a:off x="177962" y="3666429"/>
                <a:ext cx="2550760" cy="2513792"/>
              </a:xfrm>
              <a:prstGeom prst="rect">
                <a:avLst/>
              </a:prstGeom>
            </p:spPr>
          </p:pic>
          <p:sp>
            <p:nvSpPr>
              <p:cNvPr id="22" name="Прямоугольник 21"/>
              <p:cNvSpPr/>
              <p:nvPr/>
            </p:nvSpPr>
            <p:spPr>
              <a:xfrm>
                <a:off x="38531" y="6159308"/>
                <a:ext cx="2829621" cy="67710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3800" b="1" dirty="0" smtClean="0">
                    <a:ln w="22225">
                      <a:solidFill>
                        <a:schemeClr val="tx1"/>
                      </a:solidFill>
                      <a:prstDash val="solid"/>
                    </a:ln>
                    <a:solidFill>
                      <a:srgbClr val="FF0000"/>
                    </a:solidFill>
                  </a:rPr>
                  <a:t>Валерьяна</a:t>
                </a:r>
                <a:endParaRPr lang="ru-RU" sz="3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205554" y="159987"/>
              <a:ext cx="8968536" cy="3198314"/>
              <a:chOff x="205554" y="159987"/>
              <a:chExt cx="8968536" cy="319831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1848942" y="159987"/>
                <a:ext cx="444038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Ассоциация: </a:t>
                </a:r>
                <a:endPara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16" b="94412" l="33229" r="6619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88" r="31887"/>
              <a:stretch/>
            </p:blipFill>
            <p:spPr>
              <a:xfrm>
                <a:off x="205554" y="236195"/>
                <a:ext cx="2015015" cy="3007267"/>
              </a:xfrm>
              <a:prstGeom prst="rect">
                <a:avLst/>
              </a:prstGeom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1532048" y="1335581"/>
                <a:ext cx="239334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к</a:t>
                </a:r>
                <a:r>
                  <a:rPr lang="ru-RU" sz="5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орень</a:t>
                </a:r>
                <a:endPara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6607105" y="2434971"/>
                <a:ext cx="256698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имбирь</a:t>
                </a:r>
                <a:endParaRPr lang="ru-RU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24" t="5618" r="15895" b="8053"/>
              <a:stretch/>
            </p:blipFill>
            <p:spPr>
              <a:xfrm>
                <a:off x="5041185" y="355825"/>
                <a:ext cx="3131841" cy="25295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5064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9872" y="824258"/>
            <a:ext cx="5965204" cy="2668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err="1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Бельды</a:t>
            </a:r>
            <a:r>
              <a:rPr lang="ru-RU" sz="3600" b="1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Галина </a:t>
            </a:r>
            <a:r>
              <a:rPr lang="ru-RU" sz="3600" b="1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Ибовна</a:t>
            </a:r>
            <a:r>
              <a:rPr lang="ru-RU" sz="3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3600" b="1" dirty="0" smtClean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село </a:t>
            </a:r>
            <a:r>
              <a:rPr lang="ru-RU" sz="3600" b="1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Найхин</a:t>
            </a:r>
            <a:r>
              <a:rPr lang="ru-RU" sz="3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3600" b="1" dirty="0" smtClean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Нанайский </a:t>
            </a:r>
            <a:r>
              <a:rPr lang="ru-RU" sz="3600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район, Хабаровского края</a:t>
            </a:r>
            <a:endParaRPr lang="ru-RU" sz="3600" b="1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087" y="0"/>
            <a:ext cx="8328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 с носителем </a:t>
            </a:r>
            <a:r>
              <a:rPr lang="ru-RU" sz="5400" b="1" dirty="0">
                <a:ln w="22225">
                  <a:solidFill>
                    <a:schemeClr val="tx1"/>
                  </a:solidFill>
                  <a:prstDash val="solid"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</a:t>
            </a:r>
            <a:endParaRPr lang="ru-RU" sz="5400" b="1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0800" r="21651"/>
          <a:stretch/>
        </p:blipFill>
        <p:spPr>
          <a:xfrm>
            <a:off x="1069" y="836712"/>
            <a:ext cx="3706835" cy="3525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11509" b="7968"/>
          <a:stretch/>
        </p:blipFill>
        <p:spPr>
          <a:xfrm>
            <a:off x="5035744" y="3497862"/>
            <a:ext cx="1633327" cy="3360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20601" b="14301"/>
          <a:stretch/>
        </p:blipFill>
        <p:spPr>
          <a:xfrm>
            <a:off x="7071709" y="3457232"/>
            <a:ext cx="1910729" cy="334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0" y="4449245"/>
            <a:ext cx="3790725" cy="236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4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94048" y="362535"/>
            <a:ext cx="9145487" cy="6197074"/>
            <a:chOff x="394048" y="362535"/>
            <a:chExt cx="9145487" cy="619707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8" t="10800" r="21651"/>
            <a:stretch/>
          </p:blipFill>
          <p:spPr>
            <a:xfrm>
              <a:off x="394048" y="362535"/>
              <a:ext cx="3075758" cy="2924944"/>
            </a:xfrm>
            <a:prstGeom prst="rect">
              <a:avLst/>
            </a:prstGeom>
          </p:spPr>
        </p:pic>
        <p:pic>
          <p:nvPicPr>
            <p:cNvPr id="4" name="1 предложение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5292080" y="692696"/>
              <a:ext cx="2448272" cy="244827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95536" y="4005064"/>
              <a:ext cx="914399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Скажите, пожалуйста: «Корень женьшеня используют в пищевой промышленности, в тонизирующих напитках».</a:t>
              </a:r>
              <a:endPara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4211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504" y="362535"/>
            <a:ext cx="9036496" cy="5642496"/>
            <a:chOff x="107504" y="362535"/>
            <a:chExt cx="9036496" cy="564249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8" t="10800" r="21651"/>
            <a:stretch/>
          </p:blipFill>
          <p:spPr>
            <a:xfrm>
              <a:off x="394048" y="362535"/>
              <a:ext cx="3075758" cy="2924944"/>
            </a:xfrm>
            <a:prstGeom prst="rect">
              <a:avLst/>
            </a:prstGeom>
          </p:spPr>
        </p:pic>
        <p:pic>
          <p:nvPicPr>
            <p:cNvPr id="4" name="2 предложение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5292080" y="628491"/>
              <a:ext cx="2393032" cy="2393032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107504" y="3789040"/>
              <a:ext cx="9036496" cy="2215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46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Как </a:t>
              </a:r>
              <a:r>
                <a:rPr lang="ru-RU" sz="46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найти плантацию женьшеня, которую называют «корнем жизни»?</a:t>
              </a:r>
              <a:endParaRPr lang="ru-RU" sz="4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74261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504" y="362535"/>
            <a:ext cx="8784976" cy="6298119"/>
            <a:chOff x="107504" y="362535"/>
            <a:chExt cx="8784976" cy="629811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8" t="10800" r="21651"/>
            <a:stretch/>
          </p:blipFill>
          <p:spPr>
            <a:xfrm>
              <a:off x="394048" y="362535"/>
              <a:ext cx="3075758" cy="2924944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07504" y="3429000"/>
              <a:ext cx="8784976" cy="32316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Пожалуйста, подскажите, как в народе чаще всего называют женьшень? – (домашним женьшенем, дальневосточным усом, живым волосом, </a:t>
              </a:r>
              <a:r>
                <a:rPr lang="ru-RU" sz="34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кукурузкой</a:t>
              </a:r>
              <a:r>
                <a:rPr lang="ru-RU" sz="3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а также китайским усом, японским, растением-корзинкой и растением-пауком).</a:t>
              </a:r>
              <a:endParaRPr lang="ru-RU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3 предложение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5220072" y="362535"/>
              <a:ext cx="2609056" cy="2609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2323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257</Words>
  <Application>Microsoft Office PowerPoint</Application>
  <PresentationFormat>Экран (4:3)</PresentationFormat>
  <Paragraphs>45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Constantia</vt:lpstr>
      <vt:lpstr>Tahoma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505.ru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История, культура и обычаи коренных народов севера и Дальнего Востока</dc:title>
  <dc:creator>Б</dc:creator>
  <cp:lastModifiedBy>school</cp:lastModifiedBy>
  <cp:revision>84</cp:revision>
  <dcterms:created xsi:type="dcterms:W3CDTF">2008-02-20T16:28:14Z</dcterms:created>
  <dcterms:modified xsi:type="dcterms:W3CDTF">2023-03-28T13:03:12Z</dcterms:modified>
</cp:coreProperties>
</file>