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1128" y="-3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4EA5D9D-BFA4-4EC0-8A6C-614DA9F0D261}" type="datetimeFigureOut">
              <a:rPr lang="ru-RU" smtClean="0"/>
              <a:t>22.11.2023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9ACF6D-EE2C-4DFA-8951-EE4660F7E74C}"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62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4EA5D9D-BFA4-4EC0-8A6C-614DA9F0D261}" type="datetimeFigureOut">
              <a:rPr lang="ru-RU" smtClean="0"/>
              <a:t>22.11.2023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9ACF6D-EE2C-4DFA-8951-EE4660F7E74C}" type="slidenum">
              <a:rPr lang="ru-RU" smtClean="0"/>
              <a:t>‹#›</a:t>
            </a:fld>
            <a:endParaRPr lang="ru-RU"/>
          </a:p>
        </p:txBody>
      </p:sp>
    </p:spTree>
    <p:extLst>
      <p:ext uri="{BB962C8B-B14F-4D97-AF65-F5344CB8AC3E}">
        <p14:creationId xmlns:p14="http://schemas.microsoft.com/office/powerpoint/2010/main" val="2295495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4EA5D9D-BFA4-4EC0-8A6C-614DA9F0D261}" type="datetimeFigureOut">
              <a:rPr lang="ru-RU" smtClean="0"/>
              <a:t>22.11.2023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9ACF6D-EE2C-4DFA-8951-EE4660F7E74C}" type="slidenum">
              <a:rPr lang="ru-RU" smtClean="0"/>
              <a:t>‹#›</a:t>
            </a:fld>
            <a:endParaRPr lang="ru-RU"/>
          </a:p>
        </p:txBody>
      </p:sp>
    </p:spTree>
    <p:extLst>
      <p:ext uri="{BB962C8B-B14F-4D97-AF65-F5344CB8AC3E}">
        <p14:creationId xmlns:p14="http://schemas.microsoft.com/office/powerpoint/2010/main" val="282085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4EA5D9D-BFA4-4EC0-8A6C-614DA9F0D261}" type="datetimeFigureOut">
              <a:rPr lang="ru-RU" smtClean="0"/>
              <a:t>22.11.2023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9ACF6D-EE2C-4DFA-8951-EE4660F7E74C}" type="slidenum">
              <a:rPr lang="ru-RU" smtClean="0"/>
              <a:t>‹#›</a:t>
            </a:fld>
            <a:endParaRPr lang="ru-RU"/>
          </a:p>
        </p:txBody>
      </p:sp>
    </p:spTree>
    <p:extLst>
      <p:ext uri="{BB962C8B-B14F-4D97-AF65-F5344CB8AC3E}">
        <p14:creationId xmlns:p14="http://schemas.microsoft.com/office/powerpoint/2010/main" val="7245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4EA5D9D-BFA4-4EC0-8A6C-614DA9F0D261}" type="datetimeFigureOut">
              <a:rPr lang="ru-RU" smtClean="0"/>
              <a:t>22.11.2023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9ACF6D-EE2C-4DFA-8951-EE4660F7E74C}"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05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4EA5D9D-BFA4-4EC0-8A6C-614DA9F0D261}" type="datetimeFigureOut">
              <a:rPr lang="ru-RU" smtClean="0"/>
              <a:t>22.11.2023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9ACF6D-EE2C-4DFA-8951-EE4660F7E74C}" type="slidenum">
              <a:rPr lang="ru-RU" smtClean="0"/>
              <a:t>‹#›</a:t>
            </a:fld>
            <a:endParaRPr lang="ru-RU"/>
          </a:p>
        </p:txBody>
      </p:sp>
    </p:spTree>
    <p:extLst>
      <p:ext uri="{BB962C8B-B14F-4D97-AF65-F5344CB8AC3E}">
        <p14:creationId xmlns:p14="http://schemas.microsoft.com/office/powerpoint/2010/main" val="135502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4EA5D9D-BFA4-4EC0-8A6C-614DA9F0D261}" type="datetimeFigureOut">
              <a:rPr lang="ru-RU" smtClean="0"/>
              <a:t>22.11.2023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99ACF6D-EE2C-4DFA-8951-EE4660F7E74C}" type="slidenum">
              <a:rPr lang="ru-RU" smtClean="0"/>
              <a:t>‹#›</a:t>
            </a:fld>
            <a:endParaRPr lang="ru-RU"/>
          </a:p>
        </p:txBody>
      </p:sp>
    </p:spTree>
    <p:extLst>
      <p:ext uri="{BB962C8B-B14F-4D97-AF65-F5344CB8AC3E}">
        <p14:creationId xmlns:p14="http://schemas.microsoft.com/office/powerpoint/2010/main" val="193211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4EA5D9D-BFA4-4EC0-8A6C-614DA9F0D261}" type="datetimeFigureOut">
              <a:rPr lang="ru-RU" smtClean="0"/>
              <a:t>22.11.2023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99ACF6D-EE2C-4DFA-8951-EE4660F7E74C}" type="slidenum">
              <a:rPr lang="ru-RU" smtClean="0"/>
              <a:t>‹#›</a:t>
            </a:fld>
            <a:endParaRPr lang="ru-RU"/>
          </a:p>
        </p:txBody>
      </p:sp>
    </p:spTree>
    <p:extLst>
      <p:ext uri="{BB962C8B-B14F-4D97-AF65-F5344CB8AC3E}">
        <p14:creationId xmlns:p14="http://schemas.microsoft.com/office/powerpoint/2010/main" val="49442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4EA5D9D-BFA4-4EC0-8A6C-614DA9F0D261}" type="datetimeFigureOut">
              <a:rPr lang="ru-RU" smtClean="0"/>
              <a:t>22.11.2023</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F99ACF6D-EE2C-4DFA-8951-EE4660F7E74C}" type="slidenum">
              <a:rPr lang="ru-RU" smtClean="0"/>
              <a:t>‹#›</a:t>
            </a:fld>
            <a:endParaRPr lang="ru-RU"/>
          </a:p>
        </p:txBody>
      </p:sp>
    </p:spTree>
    <p:extLst>
      <p:ext uri="{BB962C8B-B14F-4D97-AF65-F5344CB8AC3E}">
        <p14:creationId xmlns:p14="http://schemas.microsoft.com/office/powerpoint/2010/main" val="1960378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4EA5D9D-BFA4-4EC0-8A6C-614DA9F0D261}" type="datetimeFigureOut">
              <a:rPr lang="ru-RU" smtClean="0"/>
              <a:t>22.11.2023</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99ACF6D-EE2C-4DFA-8951-EE4660F7E74C}" type="slidenum">
              <a:rPr lang="ru-RU" smtClean="0"/>
              <a:t>‹#›</a:t>
            </a:fld>
            <a:endParaRPr lang="ru-RU"/>
          </a:p>
        </p:txBody>
      </p:sp>
    </p:spTree>
    <p:extLst>
      <p:ext uri="{BB962C8B-B14F-4D97-AF65-F5344CB8AC3E}">
        <p14:creationId xmlns:p14="http://schemas.microsoft.com/office/powerpoint/2010/main" val="1523869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4EA5D9D-BFA4-4EC0-8A6C-614DA9F0D261}" type="datetimeFigureOut">
              <a:rPr lang="ru-RU" smtClean="0"/>
              <a:t>22.11.2023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9ACF6D-EE2C-4DFA-8951-EE4660F7E74C}" type="slidenum">
              <a:rPr lang="ru-RU" smtClean="0"/>
              <a:t>‹#›</a:t>
            </a:fld>
            <a:endParaRPr lang="ru-RU"/>
          </a:p>
        </p:txBody>
      </p:sp>
    </p:spTree>
    <p:extLst>
      <p:ext uri="{BB962C8B-B14F-4D97-AF65-F5344CB8AC3E}">
        <p14:creationId xmlns:p14="http://schemas.microsoft.com/office/powerpoint/2010/main" val="214017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4EA5D9D-BFA4-4EC0-8A6C-614DA9F0D261}" type="datetimeFigureOut">
              <a:rPr lang="ru-RU" smtClean="0"/>
              <a:t>22.11.2023</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99ACF6D-EE2C-4DFA-8951-EE4660F7E74C}"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13845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64466C0-E3D7-44EE-930C-36528B1A0975}"/>
              </a:ext>
            </a:extLst>
          </p:cNvPr>
          <p:cNvSpPr>
            <a:spLocks noGrp="1"/>
          </p:cNvSpPr>
          <p:nvPr>
            <p:ph type="ctrTitle"/>
          </p:nvPr>
        </p:nvSpPr>
        <p:spPr/>
        <p:txBody>
          <a:bodyPr/>
          <a:lstStyle/>
          <a:p>
            <a:r>
              <a:rPr lang="ru-RU" dirty="0"/>
              <a:t>Здоровый педагог-здоровый ребенок</a:t>
            </a:r>
          </a:p>
        </p:txBody>
      </p:sp>
      <p:sp>
        <p:nvSpPr>
          <p:cNvPr id="3" name="Подзаголовок 2">
            <a:extLst>
              <a:ext uri="{FF2B5EF4-FFF2-40B4-BE49-F238E27FC236}">
                <a16:creationId xmlns:a16="http://schemas.microsoft.com/office/drawing/2014/main" xmlns="" id="{8AF6FA08-F3E7-4B63-B1D4-A9CD22441C96}"/>
              </a:ext>
            </a:extLst>
          </p:cNvPr>
          <p:cNvSpPr>
            <a:spLocks noGrp="1"/>
          </p:cNvSpPr>
          <p:nvPr>
            <p:ph type="subTitle" idx="1"/>
          </p:nvPr>
        </p:nvSpPr>
        <p:spPr/>
        <p:txBody>
          <a:bodyPr/>
          <a:lstStyle/>
          <a:p>
            <a:r>
              <a:rPr lang="ru-RU" dirty="0"/>
              <a:t>Тренинг для педагогов</a:t>
            </a:r>
          </a:p>
        </p:txBody>
      </p:sp>
      <p:pic>
        <p:nvPicPr>
          <p:cNvPr id="1026" name="Picture 2" descr="https://avatars.mds.yandex.net/i?id=a88cab8d7d93f353844e95972b622050-5236397-images-thumbs&amp;ref=rim&amp;n=33&amp;w=480&amp;h=2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820" y="111983"/>
            <a:ext cx="4572000" cy="2066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www.parentmap.com/images/article/7243/iStock_000007517155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1678" y="4438857"/>
            <a:ext cx="3411222" cy="22741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318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E2B3C26-51DD-4A89-B9ED-F7788844E5E2}"/>
              </a:ext>
            </a:extLst>
          </p:cNvPr>
          <p:cNvSpPr>
            <a:spLocks noGrp="1"/>
          </p:cNvSpPr>
          <p:nvPr>
            <p:ph type="title"/>
          </p:nvPr>
        </p:nvSpPr>
        <p:spPr/>
        <p:txBody>
          <a:bodyPr/>
          <a:lstStyle/>
          <a:p>
            <a:pPr algn="ctr"/>
            <a:r>
              <a:rPr lang="ru-RU" b="1" i="0" dirty="0">
                <a:solidFill>
                  <a:srgbClr val="606060"/>
                </a:solidFill>
                <a:effectLst/>
                <a:latin typeface="Montserrat" panose="00000500000000000000" pitchFamily="2" charset="-52"/>
              </a:rPr>
              <a:t>Упражнение-драматизация «Кинофильм»</a:t>
            </a:r>
            <a:endParaRPr lang="ru-RU" dirty="0"/>
          </a:p>
        </p:txBody>
      </p:sp>
      <p:sp>
        <p:nvSpPr>
          <p:cNvPr id="3" name="Объект 2">
            <a:extLst>
              <a:ext uri="{FF2B5EF4-FFF2-40B4-BE49-F238E27FC236}">
                <a16:creationId xmlns:a16="http://schemas.microsoft.com/office/drawing/2014/main" xmlns="" id="{4F30A8C5-FC78-4F3E-97DA-9DDDEDA3F505}"/>
              </a:ext>
            </a:extLst>
          </p:cNvPr>
          <p:cNvSpPr>
            <a:spLocks noGrp="1"/>
          </p:cNvSpPr>
          <p:nvPr>
            <p:ph idx="1"/>
          </p:nvPr>
        </p:nvSpPr>
        <p:spPr/>
        <p:txBody>
          <a:bodyPr/>
          <a:lstStyle/>
          <a:p>
            <a:pPr algn="l" fontAlgn="base"/>
            <a:r>
              <a:rPr lang="ru-RU" b="0" i="0" dirty="0">
                <a:solidFill>
                  <a:srgbClr val="606060"/>
                </a:solidFill>
                <a:effectLst/>
                <a:latin typeface="inherit"/>
              </a:rPr>
              <a:t>Предлагаю вам разделиться на 3 группы.</a:t>
            </a:r>
            <a:endParaRPr lang="ru-RU" b="0" i="0" dirty="0">
              <a:solidFill>
                <a:srgbClr val="606060"/>
              </a:solidFill>
              <a:effectLst/>
              <a:latin typeface="Montserrat" panose="00000500000000000000" pitchFamily="2" charset="-52"/>
            </a:endParaRPr>
          </a:p>
          <a:p>
            <a:pPr algn="l" fontAlgn="base"/>
            <a:r>
              <a:rPr lang="ru-RU" b="0" i="0" dirty="0">
                <a:solidFill>
                  <a:srgbClr val="606060"/>
                </a:solidFill>
                <a:effectLst/>
                <a:latin typeface="inherit"/>
              </a:rPr>
              <a:t>Группам предлагается постановка сказки «Репка» на киностудии (условие: задействованы все):</a:t>
            </a:r>
            <a:endParaRPr lang="ru-RU" b="0" i="0" dirty="0">
              <a:solidFill>
                <a:srgbClr val="606060"/>
              </a:solidFill>
              <a:effectLst/>
              <a:latin typeface="Montserrat" panose="00000500000000000000" pitchFamily="2" charset="-52"/>
            </a:endParaRPr>
          </a:p>
          <a:p>
            <a:pPr algn="l" fontAlgn="base"/>
            <a:r>
              <a:rPr lang="ru-RU" b="0" i="0" dirty="0">
                <a:solidFill>
                  <a:srgbClr val="606060"/>
                </a:solidFill>
                <a:effectLst/>
                <a:latin typeface="inherit"/>
              </a:rPr>
              <a:t>1.Американской – фильм ужасов с юмором.</a:t>
            </a:r>
            <a:endParaRPr lang="ru-RU" b="0" i="0" dirty="0">
              <a:solidFill>
                <a:srgbClr val="606060"/>
              </a:solidFill>
              <a:effectLst/>
              <a:latin typeface="Montserrat" panose="00000500000000000000" pitchFamily="2" charset="-52"/>
            </a:endParaRPr>
          </a:p>
          <a:p>
            <a:pPr algn="l" fontAlgn="base"/>
            <a:r>
              <a:rPr lang="ru-RU" b="0" i="0" dirty="0">
                <a:solidFill>
                  <a:srgbClr val="606060"/>
                </a:solidFill>
                <a:effectLst/>
                <a:latin typeface="inherit"/>
              </a:rPr>
              <a:t>2.Французской – романтическая комедия.</a:t>
            </a:r>
            <a:endParaRPr lang="ru-RU" b="0" i="0" dirty="0">
              <a:solidFill>
                <a:srgbClr val="606060"/>
              </a:solidFill>
              <a:effectLst/>
              <a:latin typeface="Montserrat" panose="00000500000000000000" pitchFamily="2" charset="-52"/>
            </a:endParaRPr>
          </a:p>
          <a:p>
            <a:pPr algn="l" fontAlgn="base"/>
            <a:r>
              <a:rPr lang="ru-RU" b="0" i="0" dirty="0">
                <a:solidFill>
                  <a:srgbClr val="606060"/>
                </a:solidFill>
                <a:effectLst/>
                <a:latin typeface="inherit"/>
              </a:rPr>
              <a:t>3.Итальянской – боевик со стрельбой и мафией.</a:t>
            </a:r>
            <a:endParaRPr lang="ru-RU" b="0" i="0" dirty="0">
              <a:solidFill>
                <a:srgbClr val="606060"/>
              </a:solidFill>
              <a:effectLst/>
              <a:latin typeface="Montserrat" panose="00000500000000000000" pitchFamily="2" charset="-52"/>
            </a:endParaRPr>
          </a:p>
          <a:p>
            <a:pPr algn="l" fontAlgn="base"/>
            <a:r>
              <a:rPr lang="ru-RU" b="0" i="0" dirty="0">
                <a:solidFill>
                  <a:srgbClr val="606060"/>
                </a:solidFill>
                <a:effectLst/>
                <a:latin typeface="inherit"/>
              </a:rPr>
              <a:t>– Таким способом мы с вами выплеснули наши негативные эмоции, подзарядились позитивными. Еще раз убедились, что мы является хорошими актерами.</a:t>
            </a:r>
            <a:endParaRPr lang="ru-RU" b="0" i="0" dirty="0">
              <a:solidFill>
                <a:srgbClr val="606060"/>
              </a:solidFill>
              <a:effectLst/>
              <a:latin typeface="Montserrat" panose="00000500000000000000" pitchFamily="2" charset="-52"/>
            </a:endParaRPr>
          </a:p>
          <a:p>
            <a:endParaRPr lang="ru-RU" dirty="0"/>
          </a:p>
        </p:txBody>
      </p:sp>
    </p:spTree>
    <p:extLst>
      <p:ext uri="{BB962C8B-B14F-4D97-AF65-F5344CB8AC3E}">
        <p14:creationId xmlns:p14="http://schemas.microsoft.com/office/powerpoint/2010/main" val="1418403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2A12834-8007-4F32-B440-556E0AF5F12C}"/>
              </a:ext>
            </a:extLst>
          </p:cNvPr>
          <p:cNvSpPr>
            <a:spLocks noGrp="1"/>
          </p:cNvSpPr>
          <p:nvPr>
            <p:ph type="title"/>
          </p:nvPr>
        </p:nvSpPr>
        <p:spPr>
          <a:xfrm>
            <a:off x="923636" y="286604"/>
            <a:ext cx="10232044" cy="701688"/>
          </a:xfrm>
        </p:spPr>
        <p:txBody>
          <a:bodyPr>
            <a:normAutofit fontScale="90000"/>
          </a:bodyPr>
          <a:lstStyle/>
          <a:p>
            <a:pPr algn="ctr"/>
            <a:r>
              <a:rPr lang="ru-RU" b="1" i="0" dirty="0">
                <a:solidFill>
                  <a:srgbClr val="606060"/>
                </a:solidFill>
                <a:effectLst/>
                <a:latin typeface="Montserrat" panose="00000500000000000000" pitchFamily="2" charset="-52"/>
              </a:rPr>
              <a:t>Рекомендации</a:t>
            </a:r>
            <a:endParaRPr lang="ru-RU" dirty="0"/>
          </a:p>
        </p:txBody>
      </p:sp>
      <p:sp>
        <p:nvSpPr>
          <p:cNvPr id="3" name="Объект 2">
            <a:extLst>
              <a:ext uri="{FF2B5EF4-FFF2-40B4-BE49-F238E27FC236}">
                <a16:creationId xmlns:a16="http://schemas.microsoft.com/office/drawing/2014/main" xmlns="" id="{9437CE85-B750-4FCD-8C5A-D80FF60DE367}"/>
              </a:ext>
            </a:extLst>
          </p:cNvPr>
          <p:cNvSpPr>
            <a:spLocks noGrp="1"/>
          </p:cNvSpPr>
          <p:nvPr>
            <p:ph idx="1"/>
          </p:nvPr>
        </p:nvSpPr>
        <p:spPr>
          <a:xfrm>
            <a:off x="389299" y="878186"/>
            <a:ext cx="11325885" cy="5979815"/>
          </a:xfrm>
        </p:spPr>
        <p:txBody>
          <a:bodyPr>
            <a:normAutofit fontScale="77500" lnSpcReduction="20000"/>
          </a:bodyPr>
          <a:lstStyle/>
          <a:p>
            <a:pPr algn="l" fontAlgn="base">
              <a:buFont typeface="+mj-lt"/>
              <a:buAutoNum type="arabicPeriod"/>
            </a:pPr>
            <a:r>
              <a:rPr lang="ru-RU" b="0" i="0" dirty="0">
                <a:solidFill>
                  <a:srgbClr val="606060"/>
                </a:solidFill>
                <a:effectLst/>
                <a:latin typeface="inherit"/>
              </a:rPr>
              <a:t>Научитесь по возможности сразу сбрасывать негативные эмоции, а не вытеснять их в психосоматику.</a:t>
            </a:r>
          </a:p>
          <a:p>
            <a:pPr algn="l" fontAlgn="base"/>
            <a:r>
              <a:rPr lang="ru-RU" b="0" i="0" dirty="0">
                <a:solidFill>
                  <a:srgbClr val="606060"/>
                </a:solidFill>
                <a:effectLst/>
                <a:latin typeface="inherit"/>
              </a:rPr>
              <a:t>– громко запеть;</a:t>
            </a:r>
            <a:endParaRPr lang="ru-RU" b="0" i="0" dirty="0">
              <a:solidFill>
                <a:srgbClr val="606060"/>
              </a:solidFill>
              <a:effectLst/>
              <a:latin typeface="Montserrat" panose="00000500000000000000" pitchFamily="2" charset="-52"/>
            </a:endParaRPr>
          </a:p>
          <a:p>
            <a:pPr algn="l" fontAlgn="base"/>
            <a:r>
              <a:rPr lang="ru-RU" b="0" i="0" dirty="0">
                <a:solidFill>
                  <a:srgbClr val="606060"/>
                </a:solidFill>
                <a:effectLst/>
                <a:latin typeface="inherit"/>
              </a:rPr>
              <a:t>– резко встать и пройтись;</a:t>
            </a:r>
            <a:endParaRPr lang="ru-RU" b="0" i="0" dirty="0">
              <a:solidFill>
                <a:srgbClr val="606060"/>
              </a:solidFill>
              <a:effectLst/>
              <a:latin typeface="Montserrat" panose="00000500000000000000" pitchFamily="2" charset="-52"/>
            </a:endParaRPr>
          </a:p>
          <a:p>
            <a:pPr algn="l" fontAlgn="base"/>
            <a:r>
              <a:rPr lang="ru-RU" b="0" i="0" dirty="0">
                <a:solidFill>
                  <a:srgbClr val="606060"/>
                </a:solidFill>
                <a:effectLst/>
                <a:latin typeface="inherit"/>
              </a:rPr>
              <a:t>– быстро и резко написать или нарисовать что-то на доске или листе бумаги;</a:t>
            </a:r>
            <a:endParaRPr lang="ru-RU" b="0" i="0" dirty="0">
              <a:solidFill>
                <a:srgbClr val="606060"/>
              </a:solidFill>
              <a:effectLst/>
              <a:latin typeface="Montserrat" panose="00000500000000000000" pitchFamily="2" charset="-52"/>
            </a:endParaRPr>
          </a:p>
          <a:p>
            <a:pPr algn="l" fontAlgn="base"/>
            <a:r>
              <a:rPr lang="ru-RU" b="0" i="0" dirty="0">
                <a:solidFill>
                  <a:srgbClr val="606060"/>
                </a:solidFill>
                <a:effectLst/>
                <a:latin typeface="inherit"/>
              </a:rPr>
              <a:t>– измалевать листок бумаги, измять и выбросить.</a:t>
            </a:r>
            <a:endParaRPr lang="ru-RU" b="0" i="0" dirty="0">
              <a:solidFill>
                <a:srgbClr val="606060"/>
              </a:solidFill>
              <a:effectLst/>
              <a:latin typeface="Montserrat" panose="00000500000000000000" pitchFamily="2" charset="-52"/>
            </a:endParaRPr>
          </a:p>
          <a:p>
            <a:pPr algn="l" fontAlgn="base">
              <a:buFont typeface="+mj-lt"/>
              <a:buAutoNum type="arabicPeriod" startAt="2"/>
            </a:pPr>
            <a:r>
              <a:rPr lang="ru-RU" b="0" i="0" dirty="0">
                <a:solidFill>
                  <a:srgbClr val="606060"/>
                </a:solidFill>
                <a:effectLst/>
                <a:latin typeface="inherit"/>
              </a:rPr>
              <a:t>Если у вас имеются нарушения сна, старайтесь читать на ночь стихи, а не прозу. По данным исследований ученых, стихи и проза различаются по энергетике, стихи ближе к ритму человеческого организма и действуют успокаивающе.</a:t>
            </a:r>
          </a:p>
          <a:p>
            <a:pPr algn="l" fontAlgn="base">
              <a:buFont typeface="+mj-lt"/>
              <a:buAutoNum type="arabicPeriod" startAt="2"/>
            </a:pPr>
            <a:r>
              <a:rPr lang="ru-RU" b="0" i="0" dirty="0">
                <a:solidFill>
                  <a:srgbClr val="606060"/>
                </a:solidFill>
                <a:effectLst/>
                <a:latin typeface="inherit"/>
              </a:rPr>
              <a:t>Каждый вечер обязательно становитесь под душ и проговаривая события прошедшего дня, «смывайте» их, т. к. вода издавна является мощным энергетическим проводником.</a:t>
            </a:r>
          </a:p>
          <a:p>
            <a:pPr algn="l" fontAlgn="base">
              <a:buFont typeface="+mj-lt"/>
              <a:buAutoNum type="arabicPeriod" startAt="2"/>
            </a:pPr>
            <a:r>
              <a:rPr lang="ru-RU" b="0" i="0" dirty="0">
                <a:solidFill>
                  <a:srgbClr val="606060"/>
                </a:solidFill>
                <a:effectLst/>
                <a:latin typeface="inherit"/>
              </a:rPr>
              <a:t>Даже в самой трудной ситуации можно найти положительные моменты.</a:t>
            </a:r>
          </a:p>
          <a:p>
            <a:pPr algn="l" fontAlgn="base">
              <a:buFont typeface="+mj-lt"/>
              <a:buAutoNum type="arabicPeriod" startAt="2"/>
            </a:pPr>
            <a:r>
              <a:rPr lang="ru-RU" b="0" i="0" dirty="0">
                <a:solidFill>
                  <a:srgbClr val="606060"/>
                </a:solidFill>
                <a:effectLst/>
                <a:latin typeface="inherit"/>
              </a:rPr>
              <a:t>Пользуйтесь правилом Скарлетт О’Хара: «Я не буду думать об этом сегодня. Я буду волноваться об этом завтра».</a:t>
            </a:r>
          </a:p>
          <a:p>
            <a:pPr algn="l" fontAlgn="base">
              <a:buFont typeface="+mj-lt"/>
              <a:buAutoNum type="arabicPeriod" startAt="2"/>
            </a:pPr>
            <a:r>
              <a:rPr lang="ru-RU" b="0" i="0" dirty="0">
                <a:solidFill>
                  <a:srgbClr val="606060"/>
                </a:solidFill>
                <a:effectLst/>
                <a:latin typeface="inherit"/>
              </a:rPr>
              <a:t>Постарайтесь с сегодняшнего дня любить себя чуть больше, чем раньше.</a:t>
            </a:r>
          </a:p>
          <a:p>
            <a:pPr algn="l" fontAlgn="base">
              <a:buFont typeface="+mj-lt"/>
              <a:buAutoNum type="arabicPeriod" startAt="2"/>
            </a:pPr>
            <a:r>
              <a:rPr lang="ru-RU" b="0" i="0" dirty="0">
                <a:solidFill>
                  <a:srgbClr val="606060"/>
                </a:solidFill>
                <a:effectLst/>
                <a:latin typeface="inherit"/>
              </a:rPr>
              <a:t>Устраивайте себе маленький праздник, когда вам плохо или одиноко.</a:t>
            </a:r>
          </a:p>
          <a:p>
            <a:pPr algn="l" fontAlgn="base">
              <a:buFont typeface="+mj-lt"/>
              <a:buAutoNum type="arabicPeriod" startAt="2"/>
            </a:pPr>
            <a:r>
              <a:rPr lang="ru-RU" b="0" i="0" dirty="0">
                <a:solidFill>
                  <a:srgbClr val="606060"/>
                </a:solidFill>
                <a:effectLst/>
                <a:latin typeface="inherit"/>
              </a:rPr>
              <a:t>Если попали в трудную ситуацию, не впадайте в неподвижность: не лежите, не сидите у окна, двигайтесь и действуйте, пойте и смейтесь.</a:t>
            </a:r>
          </a:p>
          <a:p>
            <a:pPr algn="l" fontAlgn="base">
              <a:buFont typeface="+mj-lt"/>
              <a:buAutoNum type="arabicPeriod" startAt="2"/>
            </a:pPr>
            <a:r>
              <a:rPr lang="ru-RU" b="0" i="0" dirty="0">
                <a:solidFill>
                  <a:srgbClr val="606060"/>
                </a:solidFill>
                <a:effectLst/>
                <a:latin typeface="inherit"/>
              </a:rPr>
              <a:t>Используйте группу поддержки: говорите о проблемах с родными, друзьями, коллегами по работе.</a:t>
            </a:r>
          </a:p>
          <a:p>
            <a:pPr algn="l" fontAlgn="base">
              <a:buFont typeface="+mj-lt"/>
              <a:buAutoNum type="arabicPeriod" startAt="2"/>
            </a:pPr>
            <a:r>
              <a:rPr lang="ru-RU" b="0" i="0" dirty="0">
                <a:solidFill>
                  <a:srgbClr val="606060"/>
                </a:solidFill>
                <a:effectLst/>
                <a:latin typeface="inherit"/>
              </a:rPr>
              <a:t>Кроме того, каждый из нас может найти рецепт, как привести свои мысли и чувства в порядок. Поэтому экспериментируйте, пробуйте. И если это средство помогло хотя бы несколько раз, оно сделало каждого из нас чуточку счастливее.</a:t>
            </a:r>
          </a:p>
          <a:p>
            <a:endParaRPr lang="ru-RU" dirty="0"/>
          </a:p>
        </p:txBody>
      </p:sp>
    </p:spTree>
    <p:extLst>
      <p:ext uri="{BB962C8B-B14F-4D97-AF65-F5344CB8AC3E}">
        <p14:creationId xmlns:p14="http://schemas.microsoft.com/office/powerpoint/2010/main" val="46341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E1B61B-7887-4323-8B45-E7AE950C978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4A0DA87B-887D-4D9D-B38A-E8332C3A9FFC}"/>
              </a:ext>
            </a:extLst>
          </p:cNvPr>
          <p:cNvSpPr>
            <a:spLocks noGrp="1"/>
          </p:cNvSpPr>
          <p:nvPr>
            <p:ph idx="1"/>
          </p:nvPr>
        </p:nvSpPr>
        <p:spPr/>
        <p:txBody>
          <a:bodyPr/>
          <a:lstStyle/>
          <a:p>
            <a:endParaRPr lang="ru-RU"/>
          </a:p>
        </p:txBody>
      </p:sp>
      <p:pic>
        <p:nvPicPr>
          <p:cNvPr id="1026" name="Picture 2">
            <a:extLst>
              <a:ext uri="{FF2B5EF4-FFF2-40B4-BE49-F238E27FC236}">
                <a16:creationId xmlns:a16="http://schemas.microsoft.com/office/drawing/2014/main" xmlns="" id="{BA354CD6-2E71-403C-8D84-9A8265FD2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51"/>
            <a:ext cx="12192000" cy="680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085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8A9059C-C3C4-4D77-93EC-09BBE3E7F458}"/>
              </a:ext>
            </a:extLst>
          </p:cNvPr>
          <p:cNvSpPr>
            <a:spLocks noGrp="1"/>
          </p:cNvSpPr>
          <p:nvPr>
            <p:ph type="title"/>
          </p:nvPr>
        </p:nvSpPr>
        <p:spPr/>
        <p:txBody>
          <a:bodyPr/>
          <a:lstStyle/>
          <a:p>
            <a:r>
              <a:rPr lang="ru-RU" b="0" i="0" dirty="0">
                <a:solidFill>
                  <a:srgbClr val="606060"/>
                </a:solidFill>
                <a:effectLst/>
                <a:latin typeface="Montserrat" panose="00000500000000000000" pitchFamily="2" charset="-52"/>
              </a:rPr>
              <a:t>Что значит быть здоровым?</a:t>
            </a:r>
            <a:endParaRPr lang="ru-RU" dirty="0"/>
          </a:p>
        </p:txBody>
      </p:sp>
      <p:sp>
        <p:nvSpPr>
          <p:cNvPr id="3" name="Объект 2">
            <a:extLst>
              <a:ext uri="{FF2B5EF4-FFF2-40B4-BE49-F238E27FC236}">
                <a16:creationId xmlns:a16="http://schemas.microsoft.com/office/drawing/2014/main" xmlns="" id="{D65E748E-5FF1-4A00-B005-B09AD7CF5A6F}"/>
              </a:ext>
            </a:extLst>
          </p:cNvPr>
          <p:cNvSpPr>
            <a:spLocks noGrp="1"/>
          </p:cNvSpPr>
          <p:nvPr>
            <p:ph idx="1"/>
          </p:nvPr>
        </p:nvSpPr>
        <p:spPr/>
        <p:txBody>
          <a:bodyPr/>
          <a:lstStyle/>
          <a:p>
            <a:r>
              <a:rPr lang="ru-RU" b="0" i="0" dirty="0">
                <a:solidFill>
                  <a:srgbClr val="606060"/>
                </a:solidFill>
                <a:effectLst/>
                <a:latin typeface="Montserrat" panose="020B0604020202020204" pitchFamily="2" charset="-52"/>
              </a:rPr>
              <a:t>«Здоровье – это драгоценность и притом единственная, ради которой действительно стоит не только не жалеть времени, сил, трудов и всяких благ, но и пожертвовать ради него частицей самой жизни, поскольку жизнь без него становится нестерпимой и унизительной» (Мишель Монтень).</a:t>
            </a:r>
            <a:endParaRPr lang="ru-RU" dirty="0"/>
          </a:p>
        </p:txBody>
      </p:sp>
    </p:spTree>
    <p:extLst>
      <p:ext uri="{BB962C8B-B14F-4D97-AF65-F5344CB8AC3E}">
        <p14:creationId xmlns:p14="http://schemas.microsoft.com/office/powerpoint/2010/main" val="727841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207E42E-E988-4125-8F76-5AEC7926ED51}"/>
              </a:ext>
            </a:extLst>
          </p:cNvPr>
          <p:cNvSpPr>
            <a:spLocks noGrp="1"/>
          </p:cNvSpPr>
          <p:nvPr>
            <p:ph type="title"/>
          </p:nvPr>
        </p:nvSpPr>
        <p:spPr/>
        <p:txBody>
          <a:bodyPr>
            <a:normAutofit fontScale="90000"/>
          </a:bodyPr>
          <a:lstStyle/>
          <a:p>
            <a:pPr algn="ctr"/>
            <a:r>
              <a:rPr lang="ru-RU" b="1" i="0" dirty="0">
                <a:solidFill>
                  <a:srgbClr val="606060"/>
                </a:solidFill>
                <a:effectLst/>
                <a:latin typeface="Lucida Sans Unicode" panose="020B0602030504020204" pitchFamily="34" charset="0"/>
                <a:cs typeface="Lucida Sans Unicode" panose="020B0602030504020204" pitchFamily="34" charset="0"/>
              </a:rPr>
              <a:t/>
            </a:r>
            <a:br>
              <a:rPr lang="ru-RU" b="1" i="0" dirty="0">
                <a:solidFill>
                  <a:srgbClr val="606060"/>
                </a:solidFill>
                <a:effectLst/>
                <a:latin typeface="Lucida Sans Unicode" panose="020B0602030504020204" pitchFamily="34" charset="0"/>
                <a:cs typeface="Lucida Sans Unicode" panose="020B0602030504020204" pitchFamily="34" charset="0"/>
              </a:rPr>
            </a:br>
            <a:r>
              <a:rPr lang="ru-RU" b="1" i="0" dirty="0">
                <a:solidFill>
                  <a:srgbClr val="606060"/>
                </a:solidFill>
                <a:effectLst/>
                <a:latin typeface="Lucida Sans Unicode" panose="020B0602030504020204" pitchFamily="34" charset="0"/>
                <a:cs typeface="Lucida Sans Unicode" panose="020B0602030504020204" pitchFamily="34" charset="0"/>
              </a:rPr>
              <a:t/>
            </a:r>
            <a:br>
              <a:rPr lang="ru-RU" b="1" i="0" dirty="0">
                <a:solidFill>
                  <a:srgbClr val="606060"/>
                </a:solidFill>
                <a:effectLst/>
                <a:latin typeface="Lucida Sans Unicode" panose="020B0602030504020204" pitchFamily="34" charset="0"/>
                <a:cs typeface="Lucida Sans Unicode" panose="020B0602030504020204" pitchFamily="34" charset="0"/>
              </a:rPr>
            </a:br>
            <a:r>
              <a:rPr lang="ru-RU" b="1" i="0" dirty="0">
                <a:solidFill>
                  <a:srgbClr val="606060"/>
                </a:solidFill>
                <a:effectLst/>
                <a:latin typeface="Lucida Sans Unicode" panose="020B0602030504020204" pitchFamily="34" charset="0"/>
                <a:cs typeface="Lucida Sans Unicode" panose="020B0602030504020204" pitchFamily="34" charset="0"/>
              </a:rPr>
              <a:t/>
            </a:r>
            <a:br>
              <a:rPr lang="ru-RU" b="1" i="0" dirty="0">
                <a:solidFill>
                  <a:srgbClr val="606060"/>
                </a:solidFill>
                <a:effectLst/>
                <a:latin typeface="Lucida Sans Unicode" panose="020B0602030504020204" pitchFamily="34" charset="0"/>
                <a:cs typeface="Lucida Sans Unicode" panose="020B0602030504020204" pitchFamily="34" charset="0"/>
              </a:rPr>
            </a:br>
            <a:r>
              <a:rPr lang="ru-RU" b="1" i="0" dirty="0">
                <a:solidFill>
                  <a:srgbClr val="606060"/>
                </a:solidFill>
                <a:effectLst/>
                <a:latin typeface="Lucida Sans Unicode" panose="020B0602030504020204" pitchFamily="34" charset="0"/>
                <a:cs typeface="Lucida Sans Unicode" panose="020B0602030504020204" pitchFamily="34" charset="0"/>
              </a:rPr>
              <a:t/>
            </a:r>
            <a:br>
              <a:rPr lang="ru-RU" b="1" i="0" dirty="0">
                <a:solidFill>
                  <a:srgbClr val="606060"/>
                </a:solidFill>
                <a:effectLst/>
                <a:latin typeface="Lucida Sans Unicode" panose="020B0602030504020204" pitchFamily="34" charset="0"/>
                <a:cs typeface="Lucida Sans Unicode" panose="020B0602030504020204" pitchFamily="34" charset="0"/>
              </a:rPr>
            </a:br>
            <a:r>
              <a:rPr lang="ru-RU" b="1" i="0" dirty="0">
                <a:solidFill>
                  <a:srgbClr val="606060"/>
                </a:solidFill>
                <a:effectLst/>
                <a:latin typeface="Lucida Sans Unicode" panose="020B0602030504020204" pitchFamily="34" charset="0"/>
                <a:cs typeface="Lucida Sans Unicode" panose="020B0602030504020204" pitchFamily="34" charset="0"/>
              </a:rPr>
              <a:t>Компоненты эмоционального выгорания:</a:t>
            </a:r>
            <a:endParaRPr lang="ru-RU" dirty="0">
              <a:latin typeface="Lucida Sans Unicode" panose="020B0602030504020204" pitchFamily="34" charset="0"/>
              <a:cs typeface="Lucida Sans Unicode" panose="020B0602030504020204" pitchFamily="34" charset="0"/>
            </a:endParaRPr>
          </a:p>
        </p:txBody>
      </p:sp>
      <p:sp>
        <p:nvSpPr>
          <p:cNvPr id="3" name="Объект 2">
            <a:extLst>
              <a:ext uri="{FF2B5EF4-FFF2-40B4-BE49-F238E27FC236}">
                <a16:creationId xmlns:a16="http://schemas.microsoft.com/office/drawing/2014/main" xmlns="" id="{1044094B-65BD-45E1-A932-B7294109FA0F}"/>
              </a:ext>
            </a:extLst>
          </p:cNvPr>
          <p:cNvSpPr>
            <a:spLocks noGrp="1"/>
          </p:cNvSpPr>
          <p:nvPr>
            <p:ph idx="1"/>
          </p:nvPr>
        </p:nvSpPr>
        <p:spPr/>
        <p:txBody>
          <a:bodyPr/>
          <a:lstStyle/>
          <a:p>
            <a:pPr algn="l" fontAlgn="base"/>
            <a:r>
              <a:rPr lang="ru-RU" b="1" i="0" dirty="0">
                <a:solidFill>
                  <a:srgbClr val="606060"/>
                </a:solidFill>
                <a:effectLst/>
                <a:latin typeface="Montserrat" panose="00000500000000000000" pitchFamily="2" charset="-52"/>
              </a:rPr>
              <a:t>В области Чувства:</a:t>
            </a:r>
            <a:r>
              <a:rPr lang="ru-RU" b="0" i="0" dirty="0">
                <a:solidFill>
                  <a:srgbClr val="606060"/>
                </a:solidFill>
                <a:effectLst/>
                <a:latin typeface="inherit"/>
              </a:rPr>
              <a:t> усталость от всего, подавленность, незащищенность, отсутствие желаний, страх ошибок, страх неопределенных неконтролируемых ситуаций, страх показаться недостаточно сильным, недостаточно совершенным</a:t>
            </a:r>
            <a:endParaRPr lang="ru-RU" b="0" i="0" dirty="0">
              <a:solidFill>
                <a:srgbClr val="606060"/>
              </a:solidFill>
              <a:effectLst/>
              <a:latin typeface="Montserrat" panose="00000500000000000000" pitchFamily="2" charset="-52"/>
            </a:endParaRPr>
          </a:p>
          <a:p>
            <a:pPr algn="l" fontAlgn="base"/>
            <a:r>
              <a:rPr lang="ru-RU" b="1" i="0" dirty="0">
                <a:solidFill>
                  <a:srgbClr val="606060"/>
                </a:solidFill>
                <a:effectLst/>
                <a:latin typeface="Montserrat" panose="00000500000000000000" pitchFamily="2" charset="-52"/>
              </a:rPr>
              <a:t>В области Мысли:</a:t>
            </a:r>
            <a:r>
              <a:rPr lang="ru-RU" b="0" i="0" dirty="0">
                <a:solidFill>
                  <a:srgbClr val="606060"/>
                </a:solidFill>
                <a:effectLst/>
                <a:latin typeface="inherit"/>
              </a:rPr>
              <a:t> о несправедливости действий в отношении себя, незаслуженности своего положения в обществе, недостаточной </a:t>
            </a:r>
            <a:r>
              <a:rPr lang="ru-RU" b="0" i="0" dirty="0" err="1">
                <a:solidFill>
                  <a:srgbClr val="606060"/>
                </a:solidFill>
                <a:effectLst/>
                <a:latin typeface="inherit"/>
              </a:rPr>
              <a:t>оцененности</a:t>
            </a:r>
            <a:r>
              <a:rPr lang="ru-RU" b="0" i="0" dirty="0">
                <a:solidFill>
                  <a:srgbClr val="606060"/>
                </a:solidFill>
                <a:effectLst/>
                <a:latin typeface="inherit"/>
              </a:rPr>
              <a:t> окружающими собственных трудовых усилий, о собственном несовершенстве.</a:t>
            </a:r>
            <a:endParaRPr lang="ru-RU" b="0" i="0" dirty="0">
              <a:solidFill>
                <a:srgbClr val="606060"/>
              </a:solidFill>
              <a:effectLst/>
              <a:latin typeface="Montserrat" panose="00000500000000000000" pitchFamily="2" charset="-52"/>
            </a:endParaRPr>
          </a:p>
          <a:p>
            <a:pPr algn="l" fontAlgn="base"/>
            <a:r>
              <a:rPr lang="ru-RU" b="1" i="0" dirty="0">
                <a:solidFill>
                  <a:srgbClr val="606060"/>
                </a:solidFill>
                <a:effectLst/>
                <a:latin typeface="Montserrat" panose="00000500000000000000" pitchFamily="2" charset="-52"/>
              </a:rPr>
              <a:t>В области Действия:</a:t>
            </a:r>
            <a:r>
              <a:rPr lang="ru-RU" b="0" i="0" dirty="0">
                <a:solidFill>
                  <a:srgbClr val="606060"/>
                </a:solidFill>
                <a:effectLst/>
                <a:latin typeface="inherit"/>
              </a:rPr>
              <a:t> критика в отношении окружающих и самого себя, стремление быть замеченным или, наоборот, незаметным, стремление все делать очень хорошо или совсем не стараться.</a:t>
            </a:r>
            <a:endParaRPr lang="ru-RU" b="0" i="0" dirty="0">
              <a:solidFill>
                <a:srgbClr val="606060"/>
              </a:solidFill>
              <a:effectLst/>
              <a:latin typeface="Montserrat" panose="00000500000000000000" pitchFamily="2" charset="-52"/>
            </a:endParaRPr>
          </a:p>
          <a:p>
            <a:endParaRPr lang="ru-RU" dirty="0"/>
          </a:p>
        </p:txBody>
      </p:sp>
    </p:spTree>
    <p:extLst>
      <p:ext uri="{BB962C8B-B14F-4D97-AF65-F5344CB8AC3E}">
        <p14:creationId xmlns:p14="http://schemas.microsoft.com/office/powerpoint/2010/main" val="981189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219D85E-2106-4D99-AF85-07608D4F6275}"/>
              </a:ext>
            </a:extLst>
          </p:cNvPr>
          <p:cNvSpPr>
            <a:spLocks noGrp="1"/>
          </p:cNvSpPr>
          <p:nvPr>
            <p:ph type="title"/>
          </p:nvPr>
        </p:nvSpPr>
        <p:spPr/>
        <p:txBody>
          <a:bodyPr/>
          <a:lstStyle/>
          <a:p>
            <a:r>
              <a:rPr lang="ru-RU" b="1" i="0" dirty="0">
                <a:solidFill>
                  <a:srgbClr val="606060"/>
                </a:solidFill>
                <a:effectLst/>
                <a:latin typeface="Montserrat" panose="00000500000000000000" pitchFamily="2" charset="-52"/>
              </a:rPr>
              <a:t>Упражнение «Интонация»</a:t>
            </a:r>
            <a:endParaRPr lang="ru-RU" dirty="0"/>
          </a:p>
        </p:txBody>
      </p:sp>
      <p:sp>
        <p:nvSpPr>
          <p:cNvPr id="3" name="Объект 2">
            <a:extLst>
              <a:ext uri="{FF2B5EF4-FFF2-40B4-BE49-F238E27FC236}">
                <a16:creationId xmlns:a16="http://schemas.microsoft.com/office/drawing/2014/main" xmlns="" id="{E3B14340-16CF-4C1D-BC20-21AA439542B9}"/>
              </a:ext>
            </a:extLst>
          </p:cNvPr>
          <p:cNvSpPr>
            <a:spLocks noGrp="1"/>
          </p:cNvSpPr>
          <p:nvPr>
            <p:ph idx="1"/>
          </p:nvPr>
        </p:nvSpPr>
        <p:spPr/>
        <p:txBody>
          <a:bodyPr/>
          <a:lstStyle/>
          <a:p>
            <a:pPr algn="l" fontAlgn="base"/>
            <a:r>
              <a:rPr lang="ru-RU" b="0" i="0" dirty="0">
                <a:solidFill>
                  <a:srgbClr val="606060"/>
                </a:solidFill>
                <a:effectLst/>
                <a:latin typeface="inherit"/>
              </a:rPr>
              <a:t>Цель: развитие экспрессии, навыков активного слушания, эмоциональной сферы.</a:t>
            </a:r>
            <a:endParaRPr lang="ru-RU" b="0" i="0" dirty="0">
              <a:solidFill>
                <a:srgbClr val="606060"/>
              </a:solidFill>
              <a:effectLst/>
              <a:latin typeface="Montserrat" panose="00000500000000000000" pitchFamily="2" charset="-52"/>
            </a:endParaRPr>
          </a:p>
          <a:p>
            <a:pPr algn="l" fontAlgn="base"/>
            <a:r>
              <a:rPr lang="ru-RU" dirty="0">
                <a:solidFill>
                  <a:srgbClr val="606060"/>
                </a:solidFill>
                <a:latin typeface="inherit"/>
              </a:rPr>
              <a:t>Н</a:t>
            </a:r>
            <a:r>
              <a:rPr lang="ru-RU" b="0" i="0" dirty="0">
                <a:solidFill>
                  <a:srgbClr val="606060"/>
                </a:solidFill>
                <a:effectLst/>
                <a:latin typeface="inherit"/>
              </a:rPr>
              <a:t>еобходимо произнести свое имя с разными интонациями. Я раздам каждому участнику карточки, в которых написано с какой интонацией он будет произносить свое имя (с благодарностью, с восторгом, иронично, огорченно, гневно, с обидой, с восхищением, искренне, с восхищением, с осуждением, с сочувствием, радостно, доброжелательно, сухо, официально, с угрозой, ласково, восторженно, нежно, тепло, холодно, сухо, решительно, резко, безразлично, радостно, торжественно, виновато, грозно, задумчиво, небрежно, таинственно, с сожалением, значительно, обиженно, неуверенно, решительно, официально, радостно, с восторгом, с чувством страха, удовольствия, удивления, упрека, радости, неудовольствия, достоинства, иронии, безразличия, весело, удивленно, зло, громко, тихо; восторженно, задумчиво; вызывающе, скорбно; нежно, грубо; иронически, шутливо, злобно; тоном ответственного работника; разочарованно торжественно). </a:t>
            </a:r>
            <a:endParaRPr lang="ru-RU" b="0" i="0" dirty="0">
              <a:solidFill>
                <a:srgbClr val="606060"/>
              </a:solidFill>
              <a:effectLst/>
              <a:latin typeface="Montserrat" panose="00000500000000000000" pitchFamily="2" charset="-52"/>
            </a:endParaRPr>
          </a:p>
          <a:p>
            <a:endParaRPr lang="ru-RU" dirty="0"/>
          </a:p>
        </p:txBody>
      </p:sp>
    </p:spTree>
    <p:extLst>
      <p:ext uri="{BB962C8B-B14F-4D97-AF65-F5344CB8AC3E}">
        <p14:creationId xmlns:p14="http://schemas.microsoft.com/office/powerpoint/2010/main" val="512443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DCB49F4-BD18-483F-BF65-28C06B067A40}"/>
              </a:ext>
            </a:extLst>
          </p:cNvPr>
          <p:cNvSpPr>
            <a:spLocks noGrp="1"/>
          </p:cNvSpPr>
          <p:nvPr>
            <p:ph type="title"/>
          </p:nvPr>
        </p:nvSpPr>
        <p:spPr/>
        <p:txBody>
          <a:bodyPr/>
          <a:lstStyle/>
          <a:p>
            <a:pPr algn="ctr"/>
            <a:r>
              <a:rPr lang="ru-RU" b="1" i="0" dirty="0">
                <a:solidFill>
                  <a:srgbClr val="606060"/>
                </a:solidFill>
                <a:effectLst/>
                <a:latin typeface="Montserrat" panose="00000500000000000000" pitchFamily="2" charset="-52"/>
              </a:rPr>
              <a:t>Упражнение «Шар»</a:t>
            </a:r>
            <a:endParaRPr lang="ru-RU" dirty="0"/>
          </a:p>
        </p:txBody>
      </p:sp>
      <p:sp>
        <p:nvSpPr>
          <p:cNvPr id="3" name="Объект 2">
            <a:extLst>
              <a:ext uri="{FF2B5EF4-FFF2-40B4-BE49-F238E27FC236}">
                <a16:creationId xmlns:a16="http://schemas.microsoft.com/office/drawing/2014/main" xmlns="" id="{0807F46B-861D-473E-8A30-FF9CE1310ACD}"/>
              </a:ext>
            </a:extLst>
          </p:cNvPr>
          <p:cNvSpPr>
            <a:spLocks noGrp="1"/>
          </p:cNvSpPr>
          <p:nvPr>
            <p:ph idx="1"/>
          </p:nvPr>
        </p:nvSpPr>
        <p:spPr/>
        <p:txBody>
          <a:bodyPr/>
          <a:lstStyle/>
          <a:p>
            <a:r>
              <a:rPr lang="ru-RU" b="0" i="0" dirty="0">
                <a:solidFill>
                  <a:srgbClr val="606060"/>
                </a:solidFill>
                <a:effectLst/>
                <a:latin typeface="Montserrat" panose="00000500000000000000" pitchFamily="2" charset="-52"/>
              </a:rPr>
              <a:t>Цель: разогрев, включение всех участников в работу; повышение тонуса группы. Психолог: (все участники стоят в кругу). Сегодня на тренинге мы с вами будем играть с воздушным шаром. Предлагаю начать вот с этого шара, – ведущий держит в руках один воздушный шар. – Сейчас мы будем передавать его по кругу, но при одном условии: делать это можно, используя только локти (сжав шар локтями), помогать кистями нельзя. Итак, начали. Второй круг шар передается только ногами (сжав шар коленками).</a:t>
            </a:r>
            <a:endParaRPr lang="ru-RU" dirty="0"/>
          </a:p>
        </p:txBody>
      </p:sp>
    </p:spTree>
    <p:extLst>
      <p:ext uri="{BB962C8B-B14F-4D97-AF65-F5344CB8AC3E}">
        <p14:creationId xmlns:p14="http://schemas.microsoft.com/office/powerpoint/2010/main" val="845836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5DA7E74-2C58-490A-A210-F6049BBE3C23}"/>
              </a:ext>
            </a:extLst>
          </p:cNvPr>
          <p:cNvSpPr>
            <a:spLocks noGrp="1"/>
          </p:cNvSpPr>
          <p:nvPr>
            <p:ph type="title"/>
          </p:nvPr>
        </p:nvSpPr>
        <p:spPr/>
        <p:txBody>
          <a:bodyPr>
            <a:normAutofit/>
          </a:bodyPr>
          <a:lstStyle/>
          <a:p>
            <a:pPr algn="ctr"/>
            <a:r>
              <a:rPr lang="ru-RU" sz="4000" b="1" i="0" dirty="0">
                <a:solidFill>
                  <a:srgbClr val="606060"/>
                </a:solidFill>
                <a:effectLst/>
                <a:latin typeface="Montserrat" panose="00000500000000000000" pitchFamily="2" charset="-52"/>
              </a:rPr>
              <a:t>Тест «Вы умеете быть счастливыми?»</a:t>
            </a:r>
            <a:endParaRPr lang="ru-RU" sz="4000" dirty="0"/>
          </a:p>
        </p:txBody>
      </p:sp>
      <p:sp>
        <p:nvSpPr>
          <p:cNvPr id="3" name="Объект 2">
            <a:extLst>
              <a:ext uri="{FF2B5EF4-FFF2-40B4-BE49-F238E27FC236}">
                <a16:creationId xmlns:a16="http://schemas.microsoft.com/office/drawing/2014/main" xmlns="" id="{A205BB20-F086-44D4-A9E6-DE757E8711EA}"/>
              </a:ext>
            </a:extLst>
          </p:cNvPr>
          <p:cNvSpPr>
            <a:spLocks noGrp="1"/>
          </p:cNvSpPr>
          <p:nvPr>
            <p:ph idx="1"/>
          </p:nvPr>
        </p:nvSpPr>
        <p:spPr/>
        <p:txBody>
          <a:bodyPr>
            <a:normAutofit fontScale="92500" lnSpcReduction="20000"/>
          </a:bodyPr>
          <a:lstStyle/>
          <a:p>
            <a:pPr algn="l" fontAlgn="base"/>
            <a:r>
              <a:rPr lang="ru-RU" b="0" i="0" dirty="0">
                <a:solidFill>
                  <a:srgbClr val="606060"/>
                </a:solidFill>
                <a:effectLst/>
                <a:latin typeface="inherit"/>
              </a:rPr>
              <a:t>17—20 очков, Вы до того счастливый человек, что прямо не верится, что это возможно! Радуетесь жизни, не обращаете внимания на неприятности и житейские невзгоды. Человек Вы жизнерадостный, нравитесь окружающим своим оптимизмом, но… Не слишком ли поверхностно и легковесно относитесь ко всему происходящему? Может быть, немного трезвости и скепсиса вам не повредит?</a:t>
            </a:r>
            <a:endParaRPr lang="ru-RU" b="0" i="0" dirty="0">
              <a:solidFill>
                <a:srgbClr val="606060"/>
              </a:solidFill>
              <a:effectLst/>
              <a:latin typeface="Montserrat" panose="00000500000000000000" pitchFamily="2" charset="-52"/>
            </a:endParaRPr>
          </a:p>
          <a:p>
            <a:pPr algn="l" fontAlgn="base"/>
            <a:r>
              <a:rPr lang="ru-RU" b="0" i="0" dirty="0">
                <a:solidFill>
                  <a:srgbClr val="606060"/>
                </a:solidFill>
                <a:effectLst/>
                <a:latin typeface="inherit"/>
              </a:rPr>
              <a:t>13—16 очков, наверное, Вы «оптимально» счастливый человек, и радости в вашей жизни явно больше, чем печали. Вы храбры, хладнокровны, у вас трезвый склад ума и легкий характер. Не паникуете, сталкиваясь с трудностями, трезво их оцениваете “Окружающим с вами удобно.</a:t>
            </a:r>
            <a:endParaRPr lang="ru-RU" b="0" i="0" dirty="0">
              <a:solidFill>
                <a:srgbClr val="606060"/>
              </a:solidFill>
              <a:effectLst/>
              <a:latin typeface="Montserrat" panose="00000500000000000000" pitchFamily="2" charset="-52"/>
            </a:endParaRPr>
          </a:p>
          <a:p>
            <a:pPr algn="l" fontAlgn="base"/>
            <a:r>
              <a:rPr lang="ru-RU" b="0" i="0" dirty="0">
                <a:solidFill>
                  <a:srgbClr val="606060"/>
                </a:solidFill>
                <a:effectLst/>
                <a:latin typeface="inherit"/>
              </a:rPr>
              <a:t>8—12 очков, счастье и несчастье для вас выражаются известной формулой «50 х 50». Если хотите склонить чашу весов в свою пользу, старайтесь не пасовать перед трудностями, встречайте их стоически, опирайтесь на друзей, не оставляйте их в беде.</a:t>
            </a:r>
            <a:endParaRPr lang="ru-RU" b="0" i="0" dirty="0">
              <a:solidFill>
                <a:srgbClr val="606060"/>
              </a:solidFill>
              <a:effectLst/>
              <a:latin typeface="Montserrat" panose="00000500000000000000" pitchFamily="2" charset="-52"/>
            </a:endParaRPr>
          </a:p>
          <a:p>
            <a:pPr algn="l" fontAlgn="base"/>
            <a:r>
              <a:rPr lang="ru-RU" b="0" i="0" dirty="0">
                <a:solidFill>
                  <a:srgbClr val="606060"/>
                </a:solidFill>
                <a:effectLst/>
                <a:latin typeface="inherit"/>
              </a:rPr>
              <a:t>0—7 очков Вы привыкли на все смотреть сквозь черные очки, считаете, что судьба уготовила вам участь человека невезучего, и даже иногда бравируете этим. А стоит ли? Старайтесь больше времени проводить в обществе веселых, оптимистически настроенных людей. Хорошо бы чем-то увлечься, найти «хобби».</a:t>
            </a:r>
            <a:endParaRPr lang="ru-RU" b="0" i="0" dirty="0">
              <a:solidFill>
                <a:srgbClr val="606060"/>
              </a:solidFill>
              <a:effectLst/>
              <a:latin typeface="Montserrat" panose="00000500000000000000" pitchFamily="2" charset="-52"/>
            </a:endParaRPr>
          </a:p>
          <a:p>
            <a:endParaRPr lang="ru-RU" dirty="0"/>
          </a:p>
        </p:txBody>
      </p:sp>
    </p:spTree>
    <p:extLst>
      <p:ext uri="{BB962C8B-B14F-4D97-AF65-F5344CB8AC3E}">
        <p14:creationId xmlns:p14="http://schemas.microsoft.com/office/powerpoint/2010/main" val="23932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1509773-A144-4926-A006-FBDD55FED7E1}"/>
              </a:ext>
            </a:extLst>
          </p:cNvPr>
          <p:cNvSpPr>
            <a:spLocks noGrp="1"/>
          </p:cNvSpPr>
          <p:nvPr>
            <p:ph type="title"/>
          </p:nvPr>
        </p:nvSpPr>
        <p:spPr/>
        <p:txBody>
          <a:bodyPr/>
          <a:lstStyle/>
          <a:p>
            <a:r>
              <a:rPr lang="ru-RU" dirty="0"/>
              <a:t>Принцесса, дракон и самурай</a:t>
            </a:r>
          </a:p>
        </p:txBody>
      </p:sp>
      <p:sp>
        <p:nvSpPr>
          <p:cNvPr id="3" name="Объект 2">
            <a:extLst>
              <a:ext uri="{FF2B5EF4-FFF2-40B4-BE49-F238E27FC236}">
                <a16:creationId xmlns:a16="http://schemas.microsoft.com/office/drawing/2014/main" xmlns="" id="{1F8C171B-954E-4AA7-B136-28426E527CE0}"/>
              </a:ext>
            </a:extLst>
          </p:cNvPr>
          <p:cNvSpPr>
            <a:spLocks noGrp="1"/>
          </p:cNvSpPr>
          <p:nvPr>
            <p:ph idx="1"/>
          </p:nvPr>
        </p:nvSpPr>
        <p:spPr/>
        <p:txBody>
          <a:bodyPr>
            <a:normAutofit fontScale="85000" lnSpcReduction="10000"/>
          </a:bodyPr>
          <a:lstStyle/>
          <a:p>
            <a:pPr marL="0" indent="0">
              <a:buNone/>
            </a:pPr>
            <a:r>
              <a:rPr lang="ru-RU" dirty="0"/>
              <a:t>Цель: Правильно проведенное упражнение очень сильно взбодрит и развеселит участников. Размер группы 8-14 человек </a:t>
            </a:r>
          </a:p>
          <a:p>
            <a:pPr marL="0" indent="0">
              <a:buNone/>
            </a:pPr>
            <a:r>
              <a:rPr lang="ru-RU" dirty="0"/>
              <a:t>Время 10-15 минут</a:t>
            </a:r>
          </a:p>
          <a:p>
            <a:pPr marL="0" indent="0">
              <a:buNone/>
            </a:pPr>
            <a:r>
              <a:rPr lang="ru-RU" dirty="0"/>
              <a:t> Инструкция: Давайте разделимся на две, равные по количеству участников команды. Я предлагаю вам сыграть в игру “Принцесса, дракон и самурай”. Эта игра похожа на детскую игрушку “Камень-Ножницы-Бумага». Помните такую игру? Ок. Только эта игра командная. Это означает, что у участников команд будет время, чтобы договориться какую фигуру они будут показывать. После того как вы договоритесь, команды выстраиваются в две шеренги друг против друга и по моей команде, вы одновременно, показываете выбранные фигуры. Фигур у нас будет три: принцесса, самурай и дракон. </a:t>
            </a:r>
            <a:r>
              <a:rPr lang="ru-RU" dirty="0">
                <a:solidFill>
                  <a:srgbClr val="FF0000"/>
                </a:solidFill>
              </a:rPr>
              <a:t>Принцесса побеждает Самурая, Самурай дракона, Дракон Принцессу</a:t>
            </a:r>
            <a:r>
              <a:rPr lang="ru-RU" dirty="0"/>
              <a:t>. Как показывать фигуры? Самурай. Как будем его показывать? Обычный образ самурая это меч, он агрессивен и кричит “банзай”. Давайте попробуем показать самурая: у каждого в руке меч, шаг вперед, бьем мечом и кричим “банзай”! На счет три-четыре! Дракон. Как дракона покажем? Он больший и страшный, а еще у него изо рта пламя бьет. Давайте попробуем по моей команде показать дракона: шаг вперед, руки-когти и рычим - р-р-</a:t>
            </a:r>
            <a:r>
              <a:rPr lang="ru-RU" dirty="0" err="1"/>
              <a:t>рррр</a:t>
            </a:r>
            <a:r>
              <a:rPr lang="ru-RU" dirty="0"/>
              <a:t>. Принцесса. Попробуем: девочка-</a:t>
            </a:r>
            <a:r>
              <a:rPr lang="ru-RU" dirty="0" err="1"/>
              <a:t>припевочка</a:t>
            </a:r>
            <a:r>
              <a:rPr lang="ru-RU" dirty="0"/>
              <a:t>, в руках подол, ногами как в варьете и поет “ля-ля-ля”. Разобрались с фигурами, теперь у каждой команды есть 30 секунд, чтобы обсудить свой первый ход, т.е. то, какую фигуру вы будете показывать. Постарайтесь обсуждать так, чтобы вас не услышала другая команда. Игра будет играться до трех побед.</a:t>
            </a:r>
          </a:p>
        </p:txBody>
      </p:sp>
    </p:spTree>
    <p:extLst>
      <p:ext uri="{BB962C8B-B14F-4D97-AF65-F5344CB8AC3E}">
        <p14:creationId xmlns:p14="http://schemas.microsoft.com/office/powerpoint/2010/main" val="2605437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C4A5AC7-D466-4F40-BB4C-22E55009DA46}"/>
              </a:ext>
            </a:extLst>
          </p:cNvPr>
          <p:cNvSpPr>
            <a:spLocks noGrp="1"/>
          </p:cNvSpPr>
          <p:nvPr>
            <p:ph type="title"/>
          </p:nvPr>
        </p:nvSpPr>
        <p:spPr/>
        <p:txBody>
          <a:bodyPr/>
          <a:lstStyle/>
          <a:p>
            <a:r>
              <a:rPr lang="ru-RU" b="1" i="0" dirty="0">
                <a:solidFill>
                  <a:srgbClr val="606060"/>
                </a:solidFill>
                <a:effectLst/>
                <a:latin typeface="Montserrat" panose="00000500000000000000" pitchFamily="2" charset="-52"/>
              </a:rPr>
              <a:t>Таблица «Помоги себе сам»</a:t>
            </a:r>
            <a:endParaRPr lang="ru-RU" dirty="0"/>
          </a:p>
        </p:txBody>
      </p:sp>
      <p:graphicFrame>
        <p:nvGraphicFramePr>
          <p:cNvPr id="4" name="Объект 3">
            <a:extLst>
              <a:ext uri="{FF2B5EF4-FFF2-40B4-BE49-F238E27FC236}">
                <a16:creationId xmlns:a16="http://schemas.microsoft.com/office/drawing/2014/main" xmlns="" id="{5EF11981-F0F1-4490-BAF9-BF2862A55544}"/>
              </a:ext>
            </a:extLst>
          </p:cNvPr>
          <p:cNvGraphicFramePr>
            <a:graphicFrameLocks noGrp="1"/>
          </p:cNvGraphicFramePr>
          <p:nvPr>
            <p:ph idx="1"/>
            <p:extLst>
              <p:ext uri="{D42A27DB-BD31-4B8C-83A1-F6EECF244321}">
                <p14:modId xmlns:p14="http://schemas.microsoft.com/office/powerpoint/2010/main" val="3942193141"/>
              </p:ext>
            </p:extLst>
          </p:nvPr>
        </p:nvGraphicFramePr>
        <p:xfrm>
          <a:off x="1096963" y="1737360"/>
          <a:ext cx="10058400" cy="4068981"/>
        </p:xfrm>
        <a:graphic>
          <a:graphicData uri="http://schemas.openxmlformats.org/drawingml/2006/table">
            <a:tbl>
              <a:tblPr/>
              <a:tblGrid>
                <a:gridCol w="3352800">
                  <a:extLst>
                    <a:ext uri="{9D8B030D-6E8A-4147-A177-3AD203B41FA5}">
                      <a16:colId xmlns:a16="http://schemas.microsoft.com/office/drawing/2014/main" xmlns="" val="4195001072"/>
                    </a:ext>
                  </a:extLst>
                </a:gridCol>
                <a:gridCol w="3352800">
                  <a:extLst>
                    <a:ext uri="{9D8B030D-6E8A-4147-A177-3AD203B41FA5}">
                      <a16:colId xmlns:a16="http://schemas.microsoft.com/office/drawing/2014/main" xmlns="" val="2010201485"/>
                    </a:ext>
                  </a:extLst>
                </a:gridCol>
                <a:gridCol w="3352800">
                  <a:extLst>
                    <a:ext uri="{9D8B030D-6E8A-4147-A177-3AD203B41FA5}">
                      <a16:colId xmlns:a16="http://schemas.microsoft.com/office/drawing/2014/main" xmlns="" val="4252927067"/>
                    </a:ext>
                  </a:extLst>
                </a:gridCol>
              </a:tblGrid>
              <a:tr h="633083">
                <a:tc>
                  <a:txBody>
                    <a:bodyPr/>
                    <a:lstStyle/>
                    <a:p>
                      <a:pPr algn="l" fontAlgn="base"/>
                      <a:r>
                        <a:rPr lang="ru-RU" sz="1700" b="0" dirty="0">
                          <a:solidFill>
                            <a:srgbClr val="FF0000"/>
                          </a:solidFill>
                          <a:effectLst/>
                          <a:latin typeface="inherit"/>
                        </a:rPr>
                        <a:t>Психологическая причина болезни</a:t>
                      </a:r>
                    </a:p>
                  </a:txBody>
                  <a:tcPr marL="88232" marR="88232" marT="44116" marB="44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base"/>
                      <a:r>
                        <a:rPr lang="ru-RU" sz="1700" b="0" dirty="0">
                          <a:solidFill>
                            <a:srgbClr val="FF0000"/>
                          </a:solidFill>
                          <a:effectLst/>
                          <a:latin typeface="inherit"/>
                        </a:rPr>
                        <a:t>В каком органе проявляется болезнь</a:t>
                      </a:r>
                    </a:p>
                  </a:txBody>
                  <a:tcPr marL="88232" marR="88232" marT="44116" marB="44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base"/>
                      <a:r>
                        <a:rPr lang="ru-RU" sz="1700" b="0" dirty="0">
                          <a:solidFill>
                            <a:srgbClr val="FF0000"/>
                          </a:solidFill>
                          <a:effectLst/>
                          <a:latin typeface="inherit"/>
                        </a:rPr>
                        <a:t>Повторяйте себе несколько раз в день</a:t>
                      </a:r>
                    </a:p>
                  </a:txBody>
                  <a:tcPr marL="88232" marR="88232" marT="44116" marB="44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73786901"/>
                  </a:ext>
                </a:extLst>
              </a:tr>
              <a:tr h="633083">
                <a:tc>
                  <a:txBody>
                    <a:bodyPr/>
                    <a:lstStyle/>
                    <a:p>
                      <a:pPr algn="l" fontAlgn="base"/>
                      <a:r>
                        <a:rPr lang="ru-RU" sz="1700" b="0">
                          <a:effectLst/>
                          <a:latin typeface="inherit"/>
                        </a:rPr>
                        <a:t>Долгая неразрешенная эмоциональная проблема</a:t>
                      </a:r>
                    </a:p>
                  </a:txBody>
                  <a:tcPr marL="88232" marR="88232" marT="44116" marB="44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base"/>
                      <a:r>
                        <a:rPr lang="ru-RU" sz="1700" b="0">
                          <a:effectLst/>
                          <a:latin typeface="inherit"/>
                        </a:rPr>
                        <a:t>Высокое давление</a:t>
                      </a:r>
                    </a:p>
                  </a:txBody>
                  <a:tcPr marL="88232" marR="88232" marT="44116" marB="44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base"/>
                      <a:r>
                        <a:rPr lang="ru-RU" sz="1700" b="0">
                          <a:effectLst/>
                          <a:latin typeface="inherit"/>
                        </a:rPr>
                        <a:t>Я с радостью отпускаю прошлое, я спокоен</a:t>
                      </a:r>
                    </a:p>
                  </a:txBody>
                  <a:tcPr marL="88232" marR="88232" marT="44116" marB="44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3066681568"/>
                  </a:ext>
                </a:extLst>
              </a:tr>
              <a:tr h="362599">
                <a:tc>
                  <a:txBody>
                    <a:bodyPr/>
                    <a:lstStyle/>
                    <a:p>
                      <a:pPr algn="l" fontAlgn="base"/>
                      <a:r>
                        <a:rPr lang="ru-RU" sz="1700" b="0">
                          <a:effectLst/>
                          <a:latin typeface="inherit"/>
                        </a:rPr>
                        <a:t>Самокритика, страх</a:t>
                      </a:r>
                    </a:p>
                  </a:txBody>
                  <a:tcPr marL="88232" marR="88232" marT="44116" marB="44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base"/>
                      <a:r>
                        <a:rPr lang="ru-RU" sz="1700" b="0">
                          <a:effectLst/>
                          <a:latin typeface="inherit"/>
                        </a:rPr>
                        <a:t>Головная боль</a:t>
                      </a:r>
                    </a:p>
                  </a:txBody>
                  <a:tcPr marL="88232" marR="88232" marT="44116" marB="44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base"/>
                      <a:r>
                        <a:rPr lang="ru-RU" sz="1700" b="0">
                          <a:effectLst/>
                          <a:latin typeface="inherit"/>
                        </a:rPr>
                        <a:t>Я люблю и одобряю себя</a:t>
                      </a:r>
                    </a:p>
                  </a:txBody>
                  <a:tcPr marL="88232" marR="88232" marT="44116" marB="44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3043420643"/>
                  </a:ext>
                </a:extLst>
              </a:tr>
              <a:tr h="633083">
                <a:tc>
                  <a:txBody>
                    <a:bodyPr/>
                    <a:lstStyle/>
                    <a:p>
                      <a:pPr algn="l" fontAlgn="base"/>
                      <a:r>
                        <a:rPr lang="ru-RU" sz="1700" b="0">
                          <a:effectLst/>
                          <a:latin typeface="inherit"/>
                        </a:rPr>
                        <a:t>Ощущение обреченности, тяжелые мысли, горечь</a:t>
                      </a:r>
                    </a:p>
                  </a:txBody>
                  <a:tcPr marL="88232" marR="88232" marT="44116" marB="44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base"/>
                      <a:r>
                        <a:rPr lang="ru-RU" sz="1700" b="0">
                          <a:effectLst/>
                          <a:latin typeface="inherit"/>
                        </a:rPr>
                        <a:t>Желудок</a:t>
                      </a:r>
                    </a:p>
                  </a:txBody>
                  <a:tcPr marL="88232" marR="88232" marT="44116" marB="44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base"/>
                      <a:r>
                        <a:rPr lang="ru-RU" sz="1700" b="0">
                          <a:effectLst/>
                          <a:latin typeface="inherit"/>
                        </a:rPr>
                        <a:t>Я люблю себя. Я с радостью освобождаюсь от прошлого.</a:t>
                      </a:r>
                    </a:p>
                  </a:txBody>
                  <a:tcPr marL="88232" marR="88232" marT="44116" marB="44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3808714167"/>
                  </a:ext>
                </a:extLst>
              </a:tr>
              <a:tr h="1174050">
                <a:tc>
                  <a:txBody>
                    <a:bodyPr/>
                    <a:lstStyle/>
                    <a:p>
                      <a:pPr algn="l" fontAlgn="base"/>
                      <a:r>
                        <a:rPr lang="ru-RU" sz="1700" b="0">
                          <a:effectLst/>
                          <a:latin typeface="inherit"/>
                        </a:rPr>
                        <a:t>Черствость, отказ от радости</a:t>
                      </a:r>
                    </a:p>
                  </a:txBody>
                  <a:tcPr marL="88232" marR="88232" marT="44116" marB="44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base"/>
                      <a:r>
                        <a:rPr lang="ru-RU" sz="1700" b="0">
                          <a:effectLst/>
                          <a:latin typeface="inherit"/>
                        </a:rPr>
                        <a:t>Сосуды</a:t>
                      </a:r>
                    </a:p>
                  </a:txBody>
                  <a:tcPr marL="88232" marR="88232" marT="44116" marB="44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base"/>
                      <a:r>
                        <a:rPr lang="ru-RU" sz="1700" b="0">
                          <a:effectLst/>
                          <a:latin typeface="inherit"/>
                        </a:rPr>
                        <a:t>Я принимаю радость и хочу замечать все хорошее. Любовь наполняет меня с каждым ударом сердца.</a:t>
                      </a:r>
                    </a:p>
                  </a:txBody>
                  <a:tcPr marL="88232" marR="88232" marT="44116" marB="44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248830022"/>
                  </a:ext>
                </a:extLst>
              </a:tr>
              <a:tr h="633083">
                <a:tc>
                  <a:txBody>
                    <a:bodyPr/>
                    <a:lstStyle/>
                    <a:p>
                      <a:pPr algn="l" fontAlgn="base"/>
                      <a:r>
                        <a:rPr lang="ru-RU" sz="1700" b="0">
                          <a:effectLst/>
                          <a:latin typeface="inherit"/>
                        </a:rPr>
                        <a:t>Хроническое нытье</a:t>
                      </a:r>
                    </a:p>
                  </a:txBody>
                  <a:tcPr marL="88232" marR="88232" marT="44116" marB="44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base"/>
                      <a:r>
                        <a:rPr lang="ru-RU" sz="1700" b="0">
                          <a:effectLst/>
                          <a:latin typeface="inherit"/>
                        </a:rPr>
                        <a:t>Печень</a:t>
                      </a:r>
                    </a:p>
                  </a:txBody>
                  <a:tcPr marL="88232" marR="88232" marT="44116" marB="44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base"/>
                      <a:r>
                        <a:rPr lang="ru-RU" sz="1700" b="0" dirty="0">
                          <a:effectLst/>
                          <a:latin typeface="inherit"/>
                        </a:rPr>
                        <a:t>Я ищу радость и любовь, везде ее нахожу.</a:t>
                      </a:r>
                    </a:p>
                  </a:txBody>
                  <a:tcPr marL="88232" marR="88232" marT="44116" marB="4411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576881622"/>
                  </a:ext>
                </a:extLst>
              </a:tr>
            </a:tbl>
          </a:graphicData>
        </a:graphic>
      </p:graphicFrame>
    </p:spTree>
    <p:extLst>
      <p:ext uri="{BB962C8B-B14F-4D97-AF65-F5344CB8AC3E}">
        <p14:creationId xmlns:p14="http://schemas.microsoft.com/office/powerpoint/2010/main" val="1250177435"/>
      </p:ext>
    </p:extLst>
  </p:cSld>
  <p:clrMapOvr>
    <a:masterClrMapping/>
  </p:clrMapOvr>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169</TotalTime>
  <Words>1232</Words>
  <Application>Microsoft Office PowerPoint</Application>
  <PresentationFormat>Произвольный</PresentationFormat>
  <Paragraphs>63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Ретро</vt:lpstr>
      <vt:lpstr>Здоровый педагог-здоровый ребенок</vt:lpstr>
      <vt:lpstr>Презентация PowerPoint</vt:lpstr>
      <vt:lpstr>Что значит быть здоровым?</vt:lpstr>
      <vt:lpstr>    Компоненты эмоционального выгорания:</vt:lpstr>
      <vt:lpstr>Упражнение «Интонация»</vt:lpstr>
      <vt:lpstr>Упражнение «Шар»</vt:lpstr>
      <vt:lpstr>Тест «Вы умеете быть счастливыми?»</vt:lpstr>
      <vt:lpstr>Принцесса, дракон и самурай</vt:lpstr>
      <vt:lpstr>Таблица «Помоги себе сам»</vt:lpstr>
      <vt:lpstr>Упражнение-драматизация «Кинофильм»</vt:lpstr>
      <vt:lpstr>Рекомендации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Здоровый педагог-здоровый ребенок</dc:title>
  <dc:creator>Пользователь</dc:creator>
  <cp:lastModifiedBy>school</cp:lastModifiedBy>
  <cp:revision>4</cp:revision>
  <dcterms:created xsi:type="dcterms:W3CDTF">2023-11-21T17:47:29Z</dcterms:created>
  <dcterms:modified xsi:type="dcterms:W3CDTF">2023-11-22T06:55:07Z</dcterms:modified>
</cp:coreProperties>
</file>