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1" r:id="rId6"/>
    <p:sldId id="265" r:id="rId7"/>
    <p:sldId id="264" r:id="rId8"/>
    <p:sldId id="259" r:id="rId9"/>
    <p:sldId id="260" r:id="rId10"/>
    <p:sldId id="263" r:id="rId11"/>
    <p:sldId id="277" r:id="rId12"/>
    <p:sldId id="268" r:id="rId13"/>
    <p:sldId id="278" r:id="rId14"/>
    <p:sldId id="266" r:id="rId15"/>
    <p:sldId id="285" r:id="rId16"/>
    <p:sldId id="286" r:id="rId17"/>
    <p:sldId id="269" r:id="rId18"/>
    <p:sldId id="267" r:id="rId19"/>
    <p:sldId id="270" r:id="rId20"/>
    <p:sldId id="290" r:id="rId21"/>
    <p:sldId id="293" r:id="rId22"/>
    <p:sldId id="288" r:id="rId23"/>
    <p:sldId id="289" r:id="rId24"/>
    <p:sldId id="291" r:id="rId25"/>
    <p:sldId id="310" r:id="rId26"/>
    <p:sldId id="276" r:id="rId27"/>
    <p:sldId id="308" r:id="rId28"/>
    <p:sldId id="307" r:id="rId29"/>
    <p:sldId id="309" r:id="rId30"/>
    <p:sldId id="287" r:id="rId31"/>
    <p:sldId id="306" r:id="rId32"/>
    <p:sldId id="294" r:id="rId33"/>
    <p:sldId id="298" r:id="rId34"/>
    <p:sldId id="295" r:id="rId35"/>
    <p:sldId id="297" r:id="rId36"/>
    <p:sldId id="299" r:id="rId37"/>
    <p:sldId id="300" r:id="rId38"/>
    <p:sldId id="301" r:id="rId39"/>
    <p:sldId id="302" r:id="rId40"/>
    <p:sldId id="303" r:id="rId41"/>
    <p:sldId id="312" r:id="rId42"/>
    <p:sldId id="275" r:id="rId43"/>
    <p:sldId id="271" r:id="rId44"/>
    <p:sldId id="272" r:id="rId45"/>
    <p:sldId id="274" r:id="rId46"/>
    <p:sldId id="273" r:id="rId47"/>
    <p:sldId id="304" r:id="rId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95394" autoAdjust="0"/>
  </p:normalViewPr>
  <p:slideViewPr>
    <p:cSldViewPr snapToGrid="0">
      <p:cViewPr>
        <p:scale>
          <a:sx n="100" d="100"/>
          <a:sy n="100" d="100"/>
        </p:scale>
        <p:origin x="1230"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3028230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113794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207125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127379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334983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338298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397375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1400910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127162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91426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5D8BAEE-A531-464F-92C2-563A448E67A3}" type="datetimeFigureOut">
              <a:rPr lang="ru-RU" smtClean="0"/>
              <a:t>29.11.2023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09680B7-47D7-45D1-9BB3-4D7B9D8187E1}" type="slidenum">
              <a:rPr lang="ru-RU" smtClean="0"/>
              <a:t>‹#›</a:t>
            </a:fld>
            <a:endParaRPr lang="ru-RU" dirty="0"/>
          </a:p>
        </p:txBody>
      </p:sp>
    </p:spTree>
    <p:extLst>
      <p:ext uri="{BB962C8B-B14F-4D97-AF65-F5344CB8AC3E}">
        <p14:creationId xmlns:p14="http://schemas.microsoft.com/office/powerpoint/2010/main" val="10932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8BAEE-A531-464F-92C2-563A448E67A3}" type="datetimeFigureOut">
              <a:rPr lang="ru-RU" smtClean="0"/>
              <a:t>29.11.2023</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680B7-47D7-45D1-9BB3-4D7B9D8187E1}" type="slidenum">
              <a:rPr lang="ru-RU" smtClean="0"/>
              <a:t>‹#›</a:t>
            </a:fld>
            <a:endParaRPr lang="ru-RU" dirty="0"/>
          </a:p>
        </p:txBody>
      </p:sp>
    </p:spTree>
    <p:extLst>
      <p:ext uri="{BB962C8B-B14F-4D97-AF65-F5344CB8AC3E}">
        <p14:creationId xmlns:p14="http://schemas.microsoft.com/office/powerpoint/2010/main" val="3150561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2.wdp"/><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microsoft.com/office/2007/relationships/hdphoto" Target="../media/hdphoto1.wdp"/><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microsoft.com/office/2007/relationships/hdphoto" Target="../media/hdphoto2.wdp"/><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48.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microsoft.com/office/2007/relationships/hdphoto" Target="../media/hdphoto2.wdp"/><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2.wdp"/><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microsoft.com/office/2007/relationships/hdphoto" Target="../media/hdphoto1.wdp"/><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microsoft.com/office/2007/relationships/hdphoto" Target="../media/hdphoto2.wdp"/><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73.png"/><Relationship Id="rId1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microsoft.com/office/2007/relationships/hdphoto" Target="../media/hdphoto1.wdp"/><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4.png"/><Relationship Id="rId5" Type="http://schemas.microsoft.com/office/2007/relationships/hdphoto" Target="../media/hdphoto2.wdp"/><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3.png"/><Relationship Id="rId9" Type="http://schemas.openxmlformats.org/officeDocument/2006/relationships/image" Target="../media/image79.png"/><Relationship Id="rId14"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microsoft.com/office/2007/relationships/hdphoto" Target="../media/hdphoto1.wdp"/><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1.png"/><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microsoft.com/office/2007/relationships/hdphoto" Target="../media/hdphoto2.wdp"/><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93.png"/><Relationship Id="rId1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microsoft.com/office/2007/relationships/hdphoto" Target="../media/hdphoto1.wdp"/><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png"/><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microsoft.com/office/2007/relationships/hdphoto" Target="../media/hdphoto2.wdp"/><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3.png"/><Relationship Id="rId9" Type="http://schemas.openxmlformats.org/officeDocument/2006/relationships/image" Target="../media/image107.png"/><Relationship Id="rId1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png"/><Relationship Id="rId5" Type="http://schemas.microsoft.com/office/2007/relationships/hdphoto" Target="../media/hdphoto2.wd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hdphoto" Target="../media/hdphoto1.wdp"/><Relationship Id="rId7"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png"/><Relationship Id="rId5" Type="http://schemas.microsoft.com/office/2007/relationships/hdphoto" Target="../media/hdphoto2.wdp"/><Relationship Id="rId10" Type="http://schemas.openxmlformats.org/officeDocument/2006/relationships/image" Target="../media/image139.png"/><Relationship Id="rId4" Type="http://schemas.openxmlformats.org/officeDocument/2006/relationships/image" Target="../media/image3.png"/><Relationship Id="rId9"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ctrTitle"/>
          </p:nvPr>
        </p:nvSpPr>
        <p:spPr>
          <a:xfrm>
            <a:off x="2432648" y="1035170"/>
            <a:ext cx="7781027" cy="957532"/>
          </a:xfrm>
        </p:spPr>
        <p:txBody>
          <a:bodyPr>
            <a:normAutofit fontScale="90000"/>
          </a:bodyPr>
          <a:lstStyle/>
          <a:p>
            <a:pPr lvl="0">
              <a:spcBef>
                <a:spcPts val="1000"/>
              </a:spcBef>
            </a:pPr>
            <a:r>
              <a:rPr lang="ru-RU" sz="1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Государственное </a:t>
            </a:r>
            <a:r>
              <a:rPr lang="ru-RU"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бюджетное учреждение города Москвы</a:t>
            </a:r>
            <a:br>
              <a:rPr lang="ru-RU"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u-RU"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Центр содействия семейному воспитанию «Центральный»</a:t>
            </a:r>
            <a:br>
              <a:rPr lang="ru-RU"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ru-RU"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Департамента труда и социальной защиты населения города Москвы</a:t>
            </a:r>
            <a:br>
              <a:rPr lang="ru-RU"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61381" y="2165230"/>
            <a:ext cx="9106619" cy="3778370"/>
          </a:xfrm>
        </p:spPr>
        <p:txBody>
          <a:bodyPr>
            <a:normAutofit lnSpcReduction="10000"/>
          </a:bodyPr>
          <a:lstStyle/>
          <a:p>
            <a:pPr lvl="0">
              <a:defRPr/>
            </a:pPr>
            <a:r>
              <a:rPr lang="ru-RU" sz="3200" b="1" dirty="0">
                <a:solidFill>
                  <a:prstClr val="black"/>
                </a:solidFill>
                <a:latin typeface="Monotype Corsiva" panose="03010101010201010101" pitchFamily="66" charset="0"/>
                <a:ea typeface="Calibri" panose="020F0502020204030204" pitchFamily="34" charset="0"/>
                <a:cs typeface="Times New Roman" panose="02020603050405020304" pitchFamily="18" charset="0"/>
              </a:rPr>
              <a:t>Мастер-класс для </a:t>
            </a:r>
            <a:r>
              <a:rPr lang="ru-RU" sz="3200" b="1" dirty="0" smtClean="0">
                <a:solidFill>
                  <a:prstClr val="black"/>
                </a:solidFill>
                <a:latin typeface="Monotype Corsiva" panose="03010101010201010101" pitchFamily="66" charset="0"/>
                <a:ea typeface="Calibri" panose="020F0502020204030204" pitchFamily="34" charset="0"/>
                <a:cs typeface="Times New Roman" panose="02020603050405020304" pitchFamily="18" charset="0"/>
              </a:rPr>
              <a:t>педагогов</a:t>
            </a:r>
          </a:p>
          <a:p>
            <a:pPr lvl="0">
              <a:defRPr/>
            </a:pPr>
            <a:r>
              <a:rPr lang="ru-RU" sz="3200" b="1" dirty="0">
                <a:solidFill>
                  <a:prstClr val="black"/>
                </a:solidFill>
                <a:latin typeface="Monotype Corsiva" panose="03010101010201010101" pitchFamily="66" charset="0"/>
                <a:ea typeface="Calibri" panose="020F0502020204030204" pitchFamily="34" charset="0"/>
                <a:cs typeface="Times New Roman" panose="02020603050405020304" pitchFamily="18" charset="0"/>
              </a:rPr>
              <a:t> «Логические блоки Дьенеша:</a:t>
            </a:r>
            <a:br>
              <a:rPr lang="ru-RU" sz="3200" b="1" dirty="0">
                <a:solidFill>
                  <a:prstClr val="black"/>
                </a:solidFill>
                <a:latin typeface="Monotype Corsiva" panose="03010101010201010101" pitchFamily="66" charset="0"/>
                <a:ea typeface="Calibri" panose="020F0502020204030204" pitchFamily="34" charset="0"/>
                <a:cs typeface="Times New Roman" panose="02020603050405020304" pitchFamily="18" charset="0"/>
              </a:rPr>
            </a:br>
            <a:r>
              <a:rPr lang="ru-RU" sz="3200" b="1" dirty="0">
                <a:solidFill>
                  <a:prstClr val="black"/>
                </a:solidFill>
                <a:latin typeface="Monotype Corsiva" panose="03010101010201010101" pitchFamily="66" charset="0"/>
                <a:ea typeface="Calibri" panose="020F0502020204030204" pitchFamily="34" charset="0"/>
                <a:cs typeface="Times New Roman" panose="02020603050405020304" pitchFamily="18" charset="0"/>
              </a:rPr>
              <a:t>умные игры - умные дети</a:t>
            </a:r>
            <a:r>
              <a:rPr lang="ru-RU" sz="3200" b="1" dirty="0" smtClean="0">
                <a:solidFill>
                  <a:prstClr val="black"/>
                </a:solidFill>
                <a:latin typeface="Monotype Corsiva" panose="03010101010201010101" pitchFamily="66" charset="0"/>
                <a:ea typeface="Calibri" panose="020F0502020204030204" pitchFamily="34" charset="0"/>
                <a:cs typeface="Times New Roman" panose="02020603050405020304" pitchFamily="18" charset="0"/>
              </a:rPr>
              <a:t>».</a:t>
            </a:r>
          </a:p>
          <a:p>
            <a:pPr lvl="0" algn="r">
              <a:defRPr/>
            </a:pPr>
            <a:r>
              <a:rPr lang="ru-RU" sz="3100" b="1" dirty="0" smtClean="0">
                <a:solidFill>
                  <a:prstClr val="black">
                    <a:lumMod val="95000"/>
                    <a:lumOff val="5000"/>
                  </a:prstClr>
                </a:solidFill>
                <a:latin typeface="Monotype Corsiva" panose="03010101010201010101" pitchFamily="66" charset="0"/>
                <a:cs typeface="Times New Roman" pitchFamily="18" charset="0"/>
              </a:rPr>
              <a:t> </a:t>
            </a:r>
          </a:p>
          <a:p>
            <a:pPr lvl="0" algn="r">
              <a:defRPr/>
            </a:pPr>
            <a:r>
              <a:rPr lang="ru-RU" sz="3100" b="1" dirty="0" smtClean="0">
                <a:solidFill>
                  <a:prstClr val="black">
                    <a:lumMod val="95000"/>
                    <a:lumOff val="5000"/>
                  </a:prstClr>
                </a:solidFill>
                <a:latin typeface="Monotype Corsiva" panose="03010101010201010101" pitchFamily="66" charset="0"/>
                <a:cs typeface="Times New Roman" pitchFamily="18" charset="0"/>
              </a:rPr>
              <a:t>Подготовила</a:t>
            </a:r>
            <a:r>
              <a:rPr lang="ru-RU" sz="3100" b="1" dirty="0">
                <a:solidFill>
                  <a:prstClr val="black">
                    <a:lumMod val="95000"/>
                    <a:lumOff val="5000"/>
                  </a:prstClr>
                </a:solidFill>
                <a:latin typeface="Monotype Corsiva" panose="03010101010201010101" pitchFamily="66" charset="0"/>
                <a:cs typeface="Times New Roman" pitchFamily="18" charset="0"/>
              </a:rPr>
              <a:t>: учитель-дефектолог</a:t>
            </a:r>
          </a:p>
          <a:p>
            <a:pPr lvl="0" algn="r">
              <a:defRPr/>
            </a:pPr>
            <a:r>
              <a:rPr lang="ru-RU" sz="3100" b="1" dirty="0">
                <a:solidFill>
                  <a:prstClr val="black">
                    <a:lumMod val="95000"/>
                    <a:lumOff val="5000"/>
                  </a:prstClr>
                </a:solidFill>
                <a:latin typeface="Monotype Corsiva" panose="03010101010201010101" pitchFamily="66" charset="0"/>
                <a:cs typeface="Times New Roman" pitchFamily="18" charset="0"/>
              </a:rPr>
              <a:t>Крылова Н.В.</a:t>
            </a:r>
          </a:p>
          <a:p>
            <a:pPr lvl="0">
              <a:defRPr/>
            </a:pPr>
            <a:endParaRPr lang="ru-RU" sz="2000" b="1" dirty="0">
              <a:solidFill>
                <a:prstClr val="black">
                  <a:lumMod val="95000"/>
                  <a:lumOff val="5000"/>
                </a:prstClr>
              </a:solidFill>
              <a:latin typeface="Times New Roman" pitchFamily="18" charset="0"/>
              <a:cs typeface="Times New Roman" pitchFamily="18" charset="0"/>
            </a:endParaRPr>
          </a:p>
          <a:p>
            <a:pPr lvl="0">
              <a:defRPr/>
            </a:pPr>
            <a:r>
              <a:rPr lang="ru-RU" sz="2000" b="1" i="1" dirty="0">
                <a:solidFill>
                  <a:prstClr val="black">
                    <a:lumMod val="95000"/>
                    <a:lumOff val="5000"/>
                  </a:prstClr>
                </a:solidFill>
                <a:latin typeface="Times New Roman" pitchFamily="18" charset="0"/>
                <a:cs typeface="Times New Roman" pitchFamily="18" charset="0"/>
              </a:rPr>
              <a:t>Москва </a:t>
            </a:r>
            <a:r>
              <a:rPr lang="ru-RU" sz="2000" b="1" i="1" dirty="0" smtClean="0">
                <a:solidFill>
                  <a:prstClr val="black">
                    <a:lumMod val="95000"/>
                    <a:lumOff val="5000"/>
                  </a:prstClr>
                </a:solidFill>
                <a:latin typeface="Times New Roman" pitchFamily="18" charset="0"/>
                <a:cs typeface="Times New Roman" pitchFamily="18" charset="0"/>
              </a:rPr>
              <a:t>2023г</a:t>
            </a:r>
            <a:r>
              <a:rPr lang="ru-RU" sz="2000" b="1" i="1" dirty="0">
                <a:solidFill>
                  <a:prstClr val="black">
                    <a:lumMod val="95000"/>
                    <a:lumOff val="5000"/>
                  </a:prstClr>
                </a:solidFill>
                <a:latin typeface="Times New Roman" pitchFamily="18" charset="0"/>
                <a:cs typeface="Times New Roman" pitchFamily="18" charset="0"/>
              </a:rPr>
              <a:t>.</a:t>
            </a:r>
          </a:p>
          <a:p>
            <a:endParaRPr lang="ru-RU" sz="3200" b="1" dirty="0">
              <a:latin typeface="Monotype Corsiva" panose="03010101010201010101" pitchFamily="66"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913" b="-717"/>
          <a:stretch/>
        </p:blipFill>
        <p:spPr>
          <a:xfrm>
            <a:off x="715992" y="3088257"/>
            <a:ext cx="3959525" cy="3027870"/>
          </a:xfrm>
          <a:prstGeom prst="ellipse">
            <a:avLst/>
          </a:prstGeom>
          <a:ln>
            <a:noFill/>
          </a:ln>
          <a:effectLst>
            <a:softEdge rad="112500"/>
          </a:effectLst>
        </p:spPr>
      </p:pic>
    </p:spTree>
    <p:extLst>
      <p:ext uri="{BB962C8B-B14F-4D97-AF65-F5344CB8AC3E}">
        <p14:creationId xmlns:p14="http://schemas.microsoft.com/office/powerpoint/2010/main" val="400600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2199736" y="595222"/>
            <a:ext cx="8798943" cy="1155939"/>
          </a:xfrm>
        </p:spPr>
        <p:txBody>
          <a:bodyPr>
            <a:normAutofit fontScale="90000"/>
          </a:bodyPr>
          <a:lstStyle/>
          <a:p>
            <a:pPr algn="just">
              <a:lnSpc>
                <a:spcPct val="50000"/>
              </a:lnSpc>
            </a:pPr>
            <a:r>
              <a:rPr lang="ru-RU" b="1" dirty="0">
                <a:solidFill>
                  <a:srgbClr val="C00000"/>
                </a:solidFill>
                <a:latin typeface="Monotype Corsiva" panose="03010101010201010101" pitchFamily="66" charset="0"/>
              </a:rPr>
              <a:t> </a:t>
            </a:r>
            <a:r>
              <a:rPr lang="ru-RU" b="1" dirty="0" smtClean="0">
                <a:solidFill>
                  <a:srgbClr val="C00000"/>
                </a:solidFill>
                <a:latin typeface="Monotype Corsiva" panose="03010101010201010101" pitchFamily="66" charset="0"/>
              </a:rPr>
              <a:t/>
            </a:r>
            <a:br>
              <a:rPr lang="ru-RU" b="1" dirty="0" smtClean="0">
                <a:solidFill>
                  <a:srgbClr val="C00000"/>
                </a:solidFill>
                <a:latin typeface="Monotype Corsiva" panose="03010101010201010101" pitchFamily="66" charset="0"/>
              </a:rPr>
            </a:br>
            <a:r>
              <a:rPr lang="ru-RU" b="1" dirty="0" smtClean="0">
                <a:solidFill>
                  <a:srgbClr val="C00000"/>
                </a:solidFill>
                <a:latin typeface="Monotype Corsiva" panose="03010101010201010101" pitchFamily="66" charset="0"/>
              </a:rPr>
              <a:t/>
            </a:r>
            <a:br>
              <a:rPr lang="ru-RU" b="1" dirty="0" smtClean="0">
                <a:solidFill>
                  <a:srgbClr val="C00000"/>
                </a:solidFill>
                <a:latin typeface="Monotype Corsiva" panose="03010101010201010101" pitchFamily="66" charset="0"/>
              </a:rPr>
            </a:br>
            <a:r>
              <a:rPr lang="ru-RU" b="1" dirty="0" smtClean="0">
                <a:solidFill>
                  <a:srgbClr val="C00000"/>
                </a:solidFill>
                <a:latin typeface="Monotype Corsiva" panose="03010101010201010101" pitchFamily="66" charset="0"/>
              </a:rPr>
              <a:t>Что </a:t>
            </a:r>
            <a:r>
              <a:rPr lang="ru-RU" b="1" dirty="0">
                <a:solidFill>
                  <a:srgbClr val="C00000"/>
                </a:solidFill>
                <a:latin typeface="Monotype Corsiva" panose="03010101010201010101" pitchFamily="66" charset="0"/>
              </a:rPr>
              <a:t>такое логические блоки? И зачем они нужны?</a:t>
            </a:r>
          </a:p>
        </p:txBody>
      </p:sp>
      <p:sp>
        <p:nvSpPr>
          <p:cNvPr id="3" name="Объект 2"/>
          <p:cNvSpPr>
            <a:spLocks noGrp="1"/>
          </p:cNvSpPr>
          <p:nvPr>
            <p:ph idx="1"/>
          </p:nvPr>
        </p:nvSpPr>
        <p:spPr>
          <a:xfrm>
            <a:off x="1147312" y="1690777"/>
            <a:ext cx="9152627" cy="4209691"/>
          </a:xfrm>
        </p:spPr>
        <p:txBody>
          <a:bodyPr>
            <a:normAutofit/>
          </a:bodyPr>
          <a:lstStyle/>
          <a:p>
            <a:pPr marL="0" indent="0" fontAlgn="base">
              <a:lnSpc>
                <a:spcPct val="100000"/>
              </a:lnSpc>
              <a:spcAft>
                <a:spcPts val="0"/>
              </a:spcAft>
              <a:buNone/>
            </a:pPr>
            <a:r>
              <a:rPr lang="ru-RU" sz="2400" b="1" i="1" dirty="0">
                <a:solidFill>
                  <a:schemeClr val="accent5">
                    <a:lumMod val="50000"/>
                  </a:schemeClr>
                </a:solidFill>
                <a:latin typeface="Monotype Corsiva" panose="03010101010201010101" pitchFamily="66" charset="0"/>
              </a:rPr>
              <a:t>Логические блоки </a:t>
            </a:r>
            <a:r>
              <a:rPr lang="ru-RU" sz="2400" b="1" i="1" dirty="0" err="1">
                <a:solidFill>
                  <a:schemeClr val="accent5">
                    <a:lumMod val="50000"/>
                  </a:schemeClr>
                </a:solidFill>
                <a:latin typeface="Monotype Corsiva" panose="03010101010201010101" pitchFamily="66" charset="0"/>
              </a:rPr>
              <a:t>Дьенеша</a:t>
            </a:r>
            <a:r>
              <a:rPr lang="ru-RU" sz="2400" b="1" i="1" dirty="0">
                <a:solidFill>
                  <a:schemeClr val="accent5">
                    <a:lumMod val="50000"/>
                  </a:schemeClr>
                </a:solidFill>
                <a:latin typeface="Monotype Corsiva" panose="03010101010201010101" pitchFamily="66" charset="0"/>
              </a:rPr>
              <a:t> представляют собой набор из 48 геометрических фигур:    </a:t>
            </a:r>
          </a:p>
          <a:p>
            <a:pPr marL="0" indent="0" fontAlgn="base">
              <a:lnSpc>
                <a:spcPct val="100000"/>
              </a:lnSpc>
              <a:spcAft>
                <a:spcPts val="0"/>
              </a:spcAft>
              <a:buNone/>
            </a:pPr>
            <a:r>
              <a:rPr lang="ru-RU" sz="2400" b="1" i="1" dirty="0">
                <a:solidFill>
                  <a:schemeClr val="accent5">
                    <a:lumMod val="50000"/>
                  </a:schemeClr>
                </a:solidFill>
                <a:latin typeface="Monotype Corsiva" panose="03010101010201010101" pitchFamily="66" charset="0"/>
              </a:rPr>
              <a:t> а) четырех форм (круги, треугольники, квадраты, прямоугольники);</a:t>
            </a:r>
          </a:p>
          <a:p>
            <a:pPr marL="0" indent="0" fontAlgn="base">
              <a:lnSpc>
                <a:spcPct val="100000"/>
              </a:lnSpc>
              <a:spcAft>
                <a:spcPts val="0"/>
              </a:spcAft>
              <a:buNone/>
            </a:pPr>
            <a:r>
              <a:rPr lang="ru-RU" sz="2400" b="1" i="1" dirty="0">
                <a:solidFill>
                  <a:schemeClr val="accent5">
                    <a:lumMod val="50000"/>
                  </a:schemeClr>
                </a:solidFill>
                <a:latin typeface="Monotype Corsiva" panose="03010101010201010101" pitchFamily="66" charset="0"/>
              </a:rPr>
              <a:t>б) трех цветов (красные, синие и желтые);</a:t>
            </a:r>
          </a:p>
          <a:p>
            <a:pPr marL="0" indent="0" fontAlgn="base">
              <a:lnSpc>
                <a:spcPct val="100000"/>
              </a:lnSpc>
              <a:spcAft>
                <a:spcPts val="0"/>
              </a:spcAft>
              <a:buNone/>
            </a:pPr>
            <a:r>
              <a:rPr lang="ru-RU" sz="2400" b="1" i="1" dirty="0">
                <a:solidFill>
                  <a:schemeClr val="accent5">
                    <a:lumMod val="50000"/>
                  </a:schemeClr>
                </a:solidFill>
                <a:latin typeface="Monotype Corsiva" panose="03010101010201010101" pitchFamily="66" charset="0"/>
              </a:rPr>
              <a:t>в) двух размеров (большие и маленькие);</a:t>
            </a:r>
          </a:p>
          <a:p>
            <a:pPr marL="0" indent="0" fontAlgn="base">
              <a:lnSpc>
                <a:spcPct val="100000"/>
              </a:lnSpc>
              <a:spcAft>
                <a:spcPts val="0"/>
              </a:spcAft>
              <a:buNone/>
            </a:pPr>
            <a:r>
              <a:rPr lang="ru-RU" sz="2400" b="1" i="1" dirty="0">
                <a:solidFill>
                  <a:schemeClr val="accent5">
                    <a:lumMod val="50000"/>
                  </a:schemeClr>
                </a:solidFill>
                <a:latin typeface="Monotype Corsiva" panose="03010101010201010101" pitchFamily="66" charset="0"/>
              </a:rPr>
              <a:t>г) двух видов  толщины (толстые и тонкие).</a:t>
            </a:r>
          </a:p>
          <a:p>
            <a:pPr marL="0" indent="0" fontAlgn="base">
              <a:lnSpc>
                <a:spcPct val="100000"/>
              </a:lnSpc>
              <a:spcAft>
                <a:spcPts val="0"/>
              </a:spcAft>
              <a:buNone/>
            </a:pPr>
            <a:r>
              <a:rPr lang="ru-RU" sz="2400" b="1" i="1" dirty="0">
                <a:solidFill>
                  <a:schemeClr val="accent5">
                    <a:lumMod val="50000"/>
                  </a:schemeClr>
                </a:solidFill>
                <a:latin typeface="Monotype Corsiva" panose="03010101010201010101" pitchFamily="66" charset="0"/>
              </a:rPr>
              <a:t>             В наборе нет  ни одной одинаковой фигуры. Каждая   геометрическая фигура характеризуется  четырьмя признаками: формой, цветом, размером, толщиной.</a:t>
            </a:r>
          </a:p>
          <a:p>
            <a:pPr marL="0" indent="0" fontAlgn="base">
              <a:lnSpc>
                <a:spcPct val="100000"/>
              </a:lnSpc>
              <a:spcAft>
                <a:spcPts val="0"/>
              </a:spcAft>
              <a:buNone/>
            </a:pPr>
            <a:endParaRPr lang="ru-RU" sz="2400" dirty="0">
              <a:solidFill>
                <a:schemeClr val="accent5">
                  <a:lumMod val="50000"/>
                </a:schemeClr>
              </a:solidFill>
              <a:latin typeface="Monotype Corsiva" panose="03010101010201010101" pitchFamily="66" charset="0"/>
            </a:endParaRPr>
          </a:p>
        </p:txBody>
      </p:sp>
      <p:pic>
        <p:nvPicPr>
          <p:cNvPr id="6" name="Рисунок 5"/>
          <p:cNvPicPr>
            <a:picLocks noChangeAspect="1"/>
          </p:cNvPicPr>
          <p:nvPr/>
        </p:nvPicPr>
        <p:blipFill>
          <a:blip r:embed="rId3"/>
          <a:stretch>
            <a:fillRect/>
          </a:stretch>
        </p:blipFill>
        <p:spPr>
          <a:xfrm>
            <a:off x="8884023" y="5009997"/>
            <a:ext cx="3307977" cy="1986026"/>
          </a:xfrm>
          <a:prstGeom prst="rect">
            <a:avLst/>
          </a:prstGeom>
          <a:ln>
            <a:noFill/>
          </a:ln>
          <a:effectLst>
            <a:softEdge rad="112500"/>
          </a:effectLst>
        </p:spPr>
      </p:pic>
    </p:spTree>
    <p:extLst>
      <p:ext uri="{BB962C8B-B14F-4D97-AF65-F5344CB8AC3E}">
        <p14:creationId xmlns:p14="http://schemas.microsoft.com/office/powerpoint/2010/main" val="1145216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1768415" y="681487"/>
            <a:ext cx="9489058" cy="1009201"/>
          </a:xfrm>
        </p:spPr>
        <p:txBody>
          <a:bodyPr>
            <a:normAutofit fontScale="90000"/>
          </a:bodyPr>
          <a:lstStyle/>
          <a:p>
            <a:pPr marL="457200" marR="0" lvl="1" indent="0" defTabSz="914400" rtl="0" eaLnBrk="1" fontAlgn="base" latinLnBrk="0" hangingPunct="1">
              <a:lnSpc>
                <a:spcPct val="100000"/>
              </a:lnSpc>
              <a:spcBef>
                <a:spcPct val="0"/>
              </a:spcBef>
              <a:spcAft>
                <a:spcPct val="0"/>
              </a:spcAft>
              <a:tabLst/>
              <a:defRPr/>
            </a:pPr>
            <a:r>
              <a:rPr kumimoji="0" lang="ru-RU" sz="2400" b="1"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
            </a:r>
            <a:br>
              <a:rPr kumimoji="0" lang="ru-RU" sz="2400" b="1"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br>
            <a:r>
              <a:rPr kumimoji="0" lang="ru-RU" sz="2400" b="1"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t/>
            </a:r>
            <a:br>
              <a:rPr kumimoji="0" lang="ru-RU" sz="2400" b="1" i="0" u="none" strike="noStrike" kern="1200" cap="none" spc="0" normalizeH="0" baseline="0" noProof="0" dirty="0" smtClean="0">
                <a:ln>
                  <a:noFill/>
                </a:ln>
                <a:solidFill>
                  <a:srgbClr val="000099"/>
                </a:solidFill>
                <a:effectLst/>
                <a:uLnTx/>
                <a:uFillTx/>
                <a:latin typeface="Times New Roman" pitchFamily="18" charset="0"/>
                <a:ea typeface="+mn-ea"/>
                <a:cs typeface="Times New Roman" pitchFamily="18" charset="0"/>
              </a:rPr>
            </a:br>
            <a:r>
              <a:rPr kumimoji="0" lang="ru-RU" sz="4000" b="1" i="1" u="none" strike="noStrike" kern="1200" cap="none" spc="0" normalizeH="0" baseline="0" noProof="0" dirty="0" smtClean="0">
                <a:ln>
                  <a:noFill/>
                </a:ln>
                <a:solidFill>
                  <a:srgbClr val="C00000"/>
                </a:solidFill>
                <a:effectLst/>
                <a:uLnTx/>
                <a:uFillTx/>
                <a:latin typeface="Monotype Corsiva" panose="03010101010201010101" pitchFamily="66" charset="0"/>
                <a:ea typeface="+mn-ea"/>
                <a:cs typeface="Times New Roman" pitchFamily="18" charset="0"/>
              </a:rPr>
              <a:t>Игры с логическими блоками </a:t>
            </a:r>
            <a:r>
              <a:rPr kumimoji="0" lang="ru-RU" sz="4000" b="1" i="1" u="none" strike="noStrike" kern="1200" cap="none" spc="0" normalizeH="0" baseline="0" noProof="0" dirty="0" err="1" smtClean="0">
                <a:ln>
                  <a:noFill/>
                </a:ln>
                <a:solidFill>
                  <a:srgbClr val="C00000"/>
                </a:solidFill>
                <a:effectLst/>
                <a:uLnTx/>
                <a:uFillTx/>
                <a:latin typeface="Monotype Corsiva" panose="03010101010201010101" pitchFamily="66" charset="0"/>
                <a:ea typeface="+mn-ea"/>
                <a:cs typeface="Times New Roman" pitchFamily="18" charset="0"/>
              </a:rPr>
              <a:t>Дьенеша</a:t>
            </a:r>
            <a:r>
              <a:rPr kumimoji="0" lang="ru-RU" sz="4000" b="1" i="1" u="none" strike="noStrike" kern="1200" cap="none" spc="0" normalizeH="0" baseline="0" noProof="0" dirty="0" smtClean="0">
                <a:ln>
                  <a:noFill/>
                </a:ln>
                <a:solidFill>
                  <a:srgbClr val="C00000"/>
                </a:solidFill>
                <a:effectLst/>
                <a:uLnTx/>
                <a:uFillTx/>
                <a:latin typeface="Monotype Corsiva" panose="03010101010201010101" pitchFamily="66" charset="0"/>
                <a:ea typeface="+mn-ea"/>
                <a:cs typeface="Times New Roman" pitchFamily="18" charset="0"/>
              </a:rPr>
              <a:t> позволяют: </a:t>
            </a:r>
            <a:br>
              <a:rPr kumimoji="0" lang="ru-RU" sz="4000" b="1" i="1" u="none" strike="noStrike" kern="1200" cap="none" spc="0" normalizeH="0" baseline="0" noProof="0" dirty="0" smtClean="0">
                <a:ln>
                  <a:noFill/>
                </a:ln>
                <a:solidFill>
                  <a:srgbClr val="C00000"/>
                </a:solidFill>
                <a:effectLst/>
                <a:uLnTx/>
                <a:uFillTx/>
                <a:latin typeface="Monotype Corsiva" panose="03010101010201010101" pitchFamily="66" charset="0"/>
                <a:ea typeface="+mn-ea"/>
                <a:cs typeface="Times New Roman" pitchFamily="18" charset="0"/>
              </a:rPr>
            </a:br>
            <a:endParaRPr lang="ru-RU" sz="4000" i="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327031" y="1540952"/>
            <a:ext cx="9930442" cy="4437153"/>
          </a:xfrm>
        </p:spPr>
        <p:txBody>
          <a:bodyPr>
            <a:normAutofit fontScale="92500" lnSpcReduction="10000"/>
          </a:bodyPr>
          <a:lstStyle/>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Познакомить с формой, цветом, размером, толщиной объектов.</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Развивать пространственные представления. </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Развивать логическое мышление, представление о множестве, операции над множествами (сравнение, разбиение, классификация, абстрагирование, кодирование и декодирование информации). </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Усвоить элементарные навыки алгоритмической культуры мышления.</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Развивать умения выявлять свойства в объектах, называть их, обобщать объекты по их свойствам, объяснять сходства и различия объектов, обосновывать свои рассуждения.</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Развивать познавательные процессы, мыслительные операции.</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Воспитывать самостоятельность, инициативу, настойчивость в достижении цели.</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Развивать творческие способности, воображение, фантазию, способности к моделированию и конструированию.</a:t>
            </a:r>
          </a:p>
          <a:p>
            <a:pPr marL="0" lvl="0" indent="0" fontAlgn="base">
              <a:lnSpc>
                <a:spcPct val="100000"/>
              </a:lnSpc>
              <a:spcBef>
                <a:spcPct val="0"/>
              </a:spcBef>
              <a:spcAft>
                <a:spcPct val="0"/>
              </a:spcAft>
              <a:buFont typeface="Arial" charset="0"/>
              <a:buChar char="•"/>
            </a:pPr>
            <a:r>
              <a:rPr lang="ru-RU" sz="2400" b="1" i="1" dirty="0">
                <a:solidFill>
                  <a:schemeClr val="accent5">
                    <a:lumMod val="50000"/>
                  </a:schemeClr>
                </a:solidFill>
                <a:latin typeface="Monotype Corsiva" panose="03010101010201010101" pitchFamily="66" charset="0"/>
              </a:rPr>
              <a:t>  Развивать речь.  Успешно овладеть основами математики и информатики.</a:t>
            </a:r>
          </a:p>
          <a:p>
            <a:endParaRPr lang="ru-RU" dirty="0">
              <a:solidFill>
                <a:schemeClr val="accent5">
                  <a:lumMod val="50000"/>
                </a:schemeClr>
              </a:solidFill>
            </a:endParaRPr>
          </a:p>
        </p:txBody>
      </p:sp>
      <p:pic>
        <p:nvPicPr>
          <p:cNvPr id="3" name="Рисунок 2"/>
          <p:cNvPicPr>
            <a:picLocks noChangeAspect="1"/>
          </p:cNvPicPr>
          <p:nvPr/>
        </p:nvPicPr>
        <p:blipFill>
          <a:blip r:embed="rId3"/>
          <a:stretch>
            <a:fillRect/>
          </a:stretch>
        </p:blipFill>
        <p:spPr>
          <a:xfrm>
            <a:off x="9349991" y="4411685"/>
            <a:ext cx="2731129" cy="2425885"/>
          </a:xfrm>
          <a:prstGeom prst="rect">
            <a:avLst/>
          </a:prstGeom>
        </p:spPr>
      </p:pic>
    </p:spTree>
    <p:extLst>
      <p:ext uri="{BB962C8B-B14F-4D97-AF65-F5344CB8AC3E}">
        <p14:creationId xmlns:p14="http://schemas.microsoft.com/office/powerpoint/2010/main" val="2986333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991413" y="4902551"/>
            <a:ext cx="3238156" cy="2162190"/>
          </a:xfrm>
          <a:prstGeom prst="ellipse">
            <a:avLst/>
          </a:prstGeom>
          <a:ln>
            <a:noFill/>
          </a:ln>
          <a:effectLst>
            <a:softEdge rad="112500"/>
          </a:effectLst>
        </p:spPr>
      </p:pic>
      <p:sp>
        <p:nvSpPr>
          <p:cNvPr id="2" name="Заголовок 1"/>
          <p:cNvSpPr>
            <a:spLocks noGrp="1"/>
          </p:cNvSpPr>
          <p:nvPr>
            <p:ph type="title"/>
          </p:nvPr>
        </p:nvSpPr>
        <p:spPr>
          <a:xfrm>
            <a:off x="3325906" y="824753"/>
            <a:ext cx="3890682" cy="598606"/>
          </a:xfrm>
        </p:spPr>
        <p:txBody>
          <a:bodyPr>
            <a:normAutofit fontScale="90000"/>
          </a:bodyPr>
          <a:lstStyle/>
          <a:p>
            <a:r>
              <a:rPr lang="ru-RU" b="1" i="1" dirty="0" smtClean="0">
                <a:solidFill>
                  <a:srgbClr val="C00000"/>
                </a:solidFill>
                <a:latin typeface="Monotype Corsiva" panose="03010101010201010101" pitchFamily="66" charset="0"/>
              </a:rPr>
              <a:t>Начало работы</a:t>
            </a:r>
            <a:endParaRPr lang="ru-RU" b="1" i="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406106" y="1423359"/>
            <a:ext cx="9204385" cy="4054416"/>
          </a:xfrm>
        </p:spPr>
        <p:txBody>
          <a:bodyPr>
            <a:normAutofit/>
          </a:bodyPr>
          <a:lstStyle/>
          <a:p>
            <a:pPr marL="0" lvl="0" indent="0" algn="just" fontAlgn="base">
              <a:lnSpc>
                <a:spcPct val="100000"/>
              </a:lnSpc>
              <a:spcBef>
                <a:spcPct val="0"/>
              </a:spcBef>
              <a:spcAft>
                <a:spcPct val="0"/>
              </a:spcAft>
              <a:buNone/>
            </a:pPr>
            <a:r>
              <a:rPr lang="ru-RU" sz="1800" dirty="0">
                <a:solidFill>
                  <a:srgbClr val="000000"/>
                </a:solidFill>
                <a:latin typeface="Arial" charset="0"/>
              </a:rPr>
              <a:t> </a:t>
            </a:r>
            <a:r>
              <a:rPr lang="ru-RU" sz="2400" b="1" i="1" dirty="0">
                <a:solidFill>
                  <a:srgbClr val="002060"/>
                </a:solidFill>
                <a:latin typeface="Monotype Corsiva" panose="03010101010201010101" pitchFamily="66" charset="0"/>
              </a:rPr>
              <a:t>Начинать  работу с блоками можно с младшей  группы с того, что предоставить детям возможность самостоятельно с ними  познакомиться.   </a:t>
            </a:r>
          </a:p>
          <a:p>
            <a:pPr marL="0" lvl="0" indent="0" fontAlgn="base">
              <a:lnSpc>
                <a:spcPct val="100000"/>
              </a:lnSpc>
              <a:spcBef>
                <a:spcPct val="0"/>
              </a:spcBef>
              <a:spcAft>
                <a:spcPct val="0"/>
              </a:spcAft>
              <a:buNone/>
            </a:pPr>
            <a:r>
              <a:rPr lang="ru-RU" sz="2400" b="1" i="1" dirty="0">
                <a:solidFill>
                  <a:srgbClr val="002060"/>
                </a:solidFill>
                <a:latin typeface="Monotype Corsiva" panose="03010101010201010101" pitchFamily="66" charset="0"/>
              </a:rPr>
              <a:t>     В     процессе    манипуляций   с  блоками дети установят, что блоки имеют разный цвет, форму, размер, что с ними можно играть: выстраивать дорожки, башенки и т.д. поскольку блоки представляют собой эталоны форм, цвета они помогли в запоминании программного материала    по соотношению   цвета, формы,  в установлении       сходства    и      различия между   предметами.   </a:t>
            </a:r>
          </a:p>
        </p:txBody>
      </p:sp>
      <p:pic>
        <p:nvPicPr>
          <p:cNvPr id="3" name="Рисунок 2"/>
          <p:cNvPicPr>
            <a:picLocks noChangeAspect="1"/>
          </p:cNvPicPr>
          <p:nvPr/>
        </p:nvPicPr>
        <p:blipFill>
          <a:blip r:embed="rId5"/>
          <a:stretch>
            <a:fillRect/>
          </a:stretch>
        </p:blipFill>
        <p:spPr>
          <a:xfrm>
            <a:off x="5589239" y="3963312"/>
            <a:ext cx="4079451" cy="1617834"/>
          </a:xfrm>
          <a:prstGeom prst="ellipse">
            <a:avLst/>
          </a:prstGeom>
          <a:ln>
            <a:noFill/>
          </a:ln>
          <a:effectLst>
            <a:softEdge rad="112500"/>
          </a:effectLst>
        </p:spPr>
      </p:pic>
      <p:pic>
        <p:nvPicPr>
          <p:cNvPr id="4" name="Рисунок 3"/>
          <p:cNvPicPr>
            <a:picLocks noChangeAspect="1"/>
          </p:cNvPicPr>
          <p:nvPr/>
        </p:nvPicPr>
        <p:blipFill>
          <a:blip r:embed="rId6"/>
          <a:stretch>
            <a:fillRect/>
          </a:stretch>
        </p:blipFill>
        <p:spPr>
          <a:xfrm>
            <a:off x="1079222" y="4294094"/>
            <a:ext cx="3645178" cy="1873793"/>
          </a:xfrm>
          <a:prstGeom prst="ellipse">
            <a:avLst/>
          </a:prstGeom>
          <a:ln>
            <a:noFill/>
          </a:ln>
          <a:effectLst>
            <a:softEdge rad="112500"/>
          </a:effectLst>
        </p:spPr>
      </p:pic>
    </p:spTree>
    <p:extLst>
      <p:ext uri="{BB962C8B-B14F-4D97-AF65-F5344CB8AC3E}">
        <p14:creationId xmlns:p14="http://schemas.microsoft.com/office/powerpoint/2010/main" val="2449867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48465"/>
            <a:ext cx="12192000" cy="6858000"/>
          </a:xfrm>
          <a:prstGeom prst="rect">
            <a:avLst/>
          </a:prstGeom>
        </p:spPr>
      </p:pic>
      <p:sp>
        <p:nvSpPr>
          <p:cNvPr id="2" name="Заголовок 1"/>
          <p:cNvSpPr>
            <a:spLocks noGrp="1"/>
          </p:cNvSpPr>
          <p:nvPr>
            <p:ph type="title"/>
          </p:nvPr>
        </p:nvSpPr>
        <p:spPr>
          <a:xfrm>
            <a:off x="2384612" y="735106"/>
            <a:ext cx="8969188" cy="955582"/>
          </a:xfrm>
        </p:spPr>
        <p:txBody>
          <a:bodyPr>
            <a:normAutofit fontScale="90000"/>
          </a:bodyPr>
          <a:lstStyle/>
          <a:p>
            <a:pPr marL="228600" lvl="0" indent="-228600">
              <a:spcBef>
                <a:spcPts val="1000"/>
              </a:spcBef>
            </a:pPr>
            <a:r>
              <a:rPr lang="ru-RU" sz="2400" b="1" i="1" dirty="0" smtClean="0">
                <a:solidFill>
                  <a:srgbClr val="4472C4">
                    <a:lumMod val="50000"/>
                  </a:srgbClr>
                </a:solidFill>
                <a:latin typeface="Monotype Corsiva" panose="03010101010201010101" pitchFamily="66" charset="0"/>
                <a:ea typeface="+mn-ea"/>
                <a:cs typeface="+mn-cs"/>
              </a:rPr>
              <a:t/>
            </a:r>
            <a:br>
              <a:rPr lang="ru-RU" sz="2400" b="1" i="1" dirty="0" smtClean="0">
                <a:solidFill>
                  <a:srgbClr val="4472C4">
                    <a:lumMod val="50000"/>
                  </a:srgbClr>
                </a:solidFill>
                <a:latin typeface="Monotype Corsiva" panose="03010101010201010101" pitchFamily="66" charset="0"/>
                <a:ea typeface="+mn-ea"/>
                <a:cs typeface="+mn-cs"/>
              </a:rPr>
            </a:br>
            <a:r>
              <a:rPr lang="ru-RU" sz="2400" b="1" i="1" dirty="0">
                <a:solidFill>
                  <a:srgbClr val="4472C4">
                    <a:lumMod val="50000"/>
                  </a:srgbClr>
                </a:solidFill>
                <a:latin typeface="Monotype Corsiva" panose="03010101010201010101" pitchFamily="66" charset="0"/>
                <a:ea typeface="+mn-ea"/>
                <a:cs typeface="+mn-cs"/>
              </a:rPr>
              <a:t/>
            </a:r>
            <a:br>
              <a:rPr lang="ru-RU" sz="2400" b="1" i="1" dirty="0">
                <a:solidFill>
                  <a:srgbClr val="4472C4">
                    <a:lumMod val="50000"/>
                  </a:srgbClr>
                </a:solidFill>
                <a:latin typeface="Monotype Corsiva" panose="03010101010201010101" pitchFamily="66" charset="0"/>
                <a:ea typeface="+mn-ea"/>
                <a:cs typeface="+mn-cs"/>
              </a:rPr>
            </a:br>
            <a:r>
              <a:rPr lang="ru-RU" sz="2400" b="1" i="1" dirty="0" smtClean="0">
                <a:solidFill>
                  <a:srgbClr val="4472C4">
                    <a:lumMod val="50000"/>
                  </a:srgbClr>
                </a:solidFill>
                <a:latin typeface="Monotype Corsiva" panose="03010101010201010101" pitchFamily="66" charset="0"/>
                <a:ea typeface="+mn-ea"/>
                <a:cs typeface="+mn-cs"/>
              </a:rPr>
              <a:t/>
            </a:r>
            <a:br>
              <a:rPr lang="ru-RU" sz="2400" b="1" i="1" dirty="0" smtClean="0">
                <a:solidFill>
                  <a:srgbClr val="4472C4">
                    <a:lumMod val="50000"/>
                  </a:srgbClr>
                </a:solidFill>
                <a:latin typeface="Monotype Corsiva" panose="03010101010201010101" pitchFamily="66" charset="0"/>
                <a:ea typeface="+mn-ea"/>
                <a:cs typeface="+mn-cs"/>
              </a:rPr>
            </a:br>
            <a:r>
              <a:rPr lang="ru-RU" sz="2700" b="1" i="1" dirty="0" smtClean="0">
                <a:solidFill>
                  <a:srgbClr val="4472C4">
                    <a:lumMod val="50000"/>
                  </a:srgbClr>
                </a:solidFill>
                <a:latin typeface="Monotype Corsiva" panose="03010101010201010101" pitchFamily="66" charset="0"/>
                <a:ea typeface="+mn-ea"/>
                <a:cs typeface="+mn-cs"/>
              </a:rPr>
              <a:t>Кроме </a:t>
            </a:r>
            <a:r>
              <a:rPr lang="ru-RU" sz="2700" b="1" i="1" dirty="0">
                <a:solidFill>
                  <a:srgbClr val="4472C4">
                    <a:lumMod val="50000"/>
                  </a:srgbClr>
                </a:solidFill>
                <a:latin typeface="Monotype Corsiva" panose="03010101010201010101" pitchFamily="66" charset="0"/>
                <a:ea typeface="+mn-ea"/>
                <a:cs typeface="+mn-cs"/>
              </a:rPr>
              <a:t>логических блоков для работы необходимы карточки (5х5 см), на которых условно обозначены свойства блоков (цвет, форма, размер, толщина).</a:t>
            </a:r>
            <a:br>
              <a:rPr lang="ru-RU" sz="2700" b="1" i="1" dirty="0">
                <a:solidFill>
                  <a:srgbClr val="4472C4">
                    <a:lumMod val="50000"/>
                  </a:srgbClr>
                </a:solidFill>
                <a:latin typeface="Monotype Corsiva" panose="03010101010201010101" pitchFamily="66" charset="0"/>
                <a:ea typeface="+mn-ea"/>
                <a:cs typeface="+mn-cs"/>
              </a:rPr>
            </a:br>
            <a:endParaRPr lang="ru-RU" sz="2700" dirty="0"/>
          </a:p>
        </p:txBody>
      </p:sp>
      <p:sp>
        <p:nvSpPr>
          <p:cNvPr id="6" name="Объект 5"/>
          <p:cNvSpPr>
            <a:spLocks noGrp="1"/>
          </p:cNvSpPr>
          <p:nvPr>
            <p:ph idx="1"/>
          </p:nvPr>
        </p:nvSpPr>
        <p:spPr>
          <a:xfrm>
            <a:off x="1268506" y="2088776"/>
            <a:ext cx="8798859" cy="3937328"/>
          </a:xfrm>
        </p:spPr>
        <p:txBody>
          <a:bodyPr>
            <a:normAutofit/>
          </a:bodyPr>
          <a:lstStyle/>
          <a:p>
            <a:r>
              <a:rPr lang="ru-RU" sz="2400" b="1" i="1" dirty="0" smtClean="0">
                <a:solidFill>
                  <a:schemeClr val="accent5">
                    <a:lumMod val="50000"/>
                  </a:schemeClr>
                </a:solidFill>
                <a:latin typeface="Monotype Corsiva" panose="03010101010201010101" pitchFamily="66" charset="0"/>
              </a:rPr>
              <a:t>Использование </a:t>
            </a:r>
            <a:r>
              <a:rPr lang="ru-RU" sz="2400" b="1" i="1" dirty="0">
                <a:solidFill>
                  <a:schemeClr val="accent5">
                    <a:lumMod val="50000"/>
                  </a:schemeClr>
                </a:solidFill>
                <a:latin typeface="Monotype Corsiva" panose="03010101010201010101" pitchFamily="66" charset="0"/>
              </a:rPr>
              <a:t>таких карточек позволяет развивать у детей способность к замещению и моделированию свойств, умение кодировать и декодировать информацию о них. Эти способности и умения развиваются в процессе выполнения разнообразных предметно-игровых действий.</a:t>
            </a:r>
          </a:p>
          <a:p>
            <a:r>
              <a:rPr lang="ru-RU" sz="2400" b="1" i="1" dirty="0">
                <a:solidFill>
                  <a:schemeClr val="accent5">
                    <a:lumMod val="50000"/>
                  </a:schemeClr>
                </a:solidFill>
                <a:latin typeface="Monotype Corsiva" panose="03010101010201010101" pitchFamily="66" charset="0"/>
              </a:rPr>
              <a:t>Карточки-свойства помогают детям перейти от наглядно-образного мышления к наглядно-схематическому, а карточки с отрицанием свойств – мостик к словесно-логическому мышлению.</a:t>
            </a:r>
          </a:p>
          <a:p>
            <a:endParaRPr lang="ru-RU" sz="2400" b="1" i="1" dirty="0">
              <a:solidFill>
                <a:schemeClr val="accent5">
                  <a:lumMod val="50000"/>
                </a:schemeClr>
              </a:solidFill>
              <a:latin typeface="Monotype Corsiva" panose="03010101010201010101" pitchFamily="66" charset="0"/>
            </a:endParaRPr>
          </a:p>
        </p:txBody>
      </p:sp>
      <p:pic>
        <p:nvPicPr>
          <p:cNvPr id="3" name="Рисунок 2"/>
          <p:cNvPicPr>
            <a:picLocks noChangeAspect="1"/>
          </p:cNvPicPr>
          <p:nvPr/>
        </p:nvPicPr>
        <p:blipFill>
          <a:blip r:embed="rId3"/>
          <a:stretch>
            <a:fillRect/>
          </a:stretch>
        </p:blipFill>
        <p:spPr>
          <a:xfrm>
            <a:off x="9233648" y="4258235"/>
            <a:ext cx="2958352" cy="2599765"/>
          </a:xfrm>
          <a:prstGeom prst="rect">
            <a:avLst/>
          </a:prstGeom>
        </p:spPr>
      </p:pic>
    </p:spTree>
    <p:extLst>
      <p:ext uri="{BB962C8B-B14F-4D97-AF65-F5344CB8AC3E}">
        <p14:creationId xmlns:p14="http://schemas.microsoft.com/office/powerpoint/2010/main" val="2750738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2139350" y="365125"/>
            <a:ext cx="7737895" cy="1325563"/>
          </a:xfrm>
        </p:spPr>
        <p:txBody>
          <a:bodyPr>
            <a:normAutofit/>
          </a:bodyPr>
          <a:lstStyle/>
          <a:p>
            <a:pPr algn="ctr"/>
            <a:r>
              <a:rPr lang="ru-RU" sz="4000" b="1" i="1" dirty="0" smtClean="0">
                <a:solidFill>
                  <a:srgbClr val="FF0000"/>
                </a:solidFill>
                <a:latin typeface="Monotype Corsiva" panose="03010101010201010101" pitchFamily="66" charset="0"/>
                <a:ea typeface="+mn-ea"/>
                <a:cs typeface="Times New Roman" pitchFamily="18" charset="0"/>
              </a:rPr>
              <a:t/>
            </a:r>
            <a:br>
              <a:rPr lang="ru-RU" sz="4000" b="1" i="1" dirty="0" smtClean="0">
                <a:solidFill>
                  <a:srgbClr val="FF0000"/>
                </a:solidFill>
                <a:latin typeface="Monotype Corsiva" panose="03010101010201010101" pitchFamily="66" charset="0"/>
                <a:ea typeface="+mn-ea"/>
                <a:cs typeface="Times New Roman" pitchFamily="18" charset="0"/>
              </a:rPr>
            </a:br>
            <a:r>
              <a:rPr lang="ru-RU" sz="4000" b="1" i="1" dirty="0" smtClean="0">
                <a:solidFill>
                  <a:srgbClr val="C00000"/>
                </a:solidFill>
                <a:latin typeface="Monotype Corsiva" panose="03010101010201010101" pitchFamily="66" charset="0"/>
                <a:ea typeface="+mn-ea"/>
                <a:cs typeface="Times New Roman" pitchFamily="18" charset="0"/>
              </a:rPr>
              <a:t>Начинаем </a:t>
            </a:r>
            <a:r>
              <a:rPr lang="ru-RU" sz="4000" b="1" i="1" dirty="0">
                <a:solidFill>
                  <a:srgbClr val="C00000"/>
                </a:solidFill>
                <a:latin typeface="Monotype Corsiva" panose="03010101010201010101" pitchFamily="66" charset="0"/>
                <a:ea typeface="+mn-ea"/>
                <a:cs typeface="Times New Roman" pitchFamily="18" charset="0"/>
              </a:rPr>
              <a:t>с простого</a:t>
            </a:r>
            <a:endParaRPr lang="ru-RU" sz="4000" dirty="0">
              <a:solidFill>
                <a:srgbClr val="C00000"/>
              </a:solidFill>
              <a:latin typeface="Monotype Corsiva" panose="03010101010201010101" pitchFamily="66" charset="0"/>
            </a:endParaRPr>
          </a:p>
        </p:txBody>
      </p:sp>
      <p:sp>
        <p:nvSpPr>
          <p:cNvPr id="3" name="Объект 2"/>
          <p:cNvSpPr>
            <a:spLocks noGrp="1"/>
          </p:cNvSpPr>
          <p:nvPr>
            <p:ph idx="1"/>
          </p:nvPr>
        </p:nvSpPr>
        <p:spPr/>
        <p:txBody>
          <a:bodyPr/>
          <a:lstStyle/>
          <a:p>
            <a:pPr marL="0" lvl="0" indent="0" algn="ctr" fontAlgn="base">
              <a:lnSpc>
                <a:spcPct val="100000"/>
              </a:lnSpc>
              <a:spcBef>
                <a:spcPct val="0"/>
              </a:spcBef>
              <a:spcAft>
                <a:spcPct val="0"/>
              </a:spcAft>
              <a:buNone/>
            </a:pPr>
            <a:r>
              <a:rPr lang="ru-RU" sz="2000" b="1" i="1" dirty="0">
                <a:solidFill>
                  <a:schemeClr val="accent5">
                    <a:lumMod val="50000"/>
                  </a:schemeClr>
                </a:solidFill>
                <a:latin typeface="Monotype Corsiva" panose="03010101010201010101" pitchFamily="66" charset="0"/>
                <a:cs typeface="Times New Roman" pitchFamily="18" charset="0"/>
              </a:rPr>
              <a:t>Для первого знакомства с карточками используют следующие упражнения: </a:t>
            </a:r>
          </a:p>
          <a:p>
            <a:pPr marL="0" lvl="0" indent="0" fontAlgn="base">
              <a:lnSpc>
                <a:spcPct val="100000"/>
              </a:lnSpc>
              <a:spcBef>
                <a:spcPct val="0"/>
              </a:spcBef>
              <a:spcAft>
                <a:spcPct val="0"/>
              </a:spcAft>
              <a:buNone/>
            </a:pPr>
            <a:r>
              <a:rPr lang="ru-RU" sz="1800" dirty="0">
                <a:solidFill>
                  <a:srgbClr val="000000"/>
                </a:solidFill>
                <a:latin typeface="Arial" charset="0"/>
              </a:rPr>
              <a:t>    </a:t>
            </a:r>
            <a:r>
              <a:rPr lang="ru-RU" sz="2000" b="1" dirty="0">
                <a:solidFill>
                  <a:schemeClr val="accent5">
                    <a:lumMod val="50000"/>
                  </a:schemeClr>
                </a:solidFill>
                <a:latin typeface="Monotype Corsiva" panose="03010101010201010101" pitchFamily="66" charset="0"/>
              </a:rPr>
              <a:t>1. Нужно выбрать все фигуры, соответствующие данному знаку                ( разложить по коробкам со значками) </a:t>
            </a:r>
          </a:p>
          <a:p>
            <a:pPr marL="0" lvl="0" indent="0" fontAlgn="base">
              <a:lnSpc>
                <a:spcPct val="100000"/>
              </a:lnSpc>
              <a:spcBef>
                <a:spcPct val="0"/>
              </a:spcBef>
              <a:spcAft>
                <a:spcPct val="0"/>
              </a:spcAft>
              <a:buNone/>
            </a:pPr>
            <a:r>
              <a:rPr lang="ru-RU" sz="2000" b="1" dirty="0">
                <a:solidFill>
                  <a:schemeClr val="accent5">
                    <a:lumMod val="50000"/>
                  </a:schemeClr>
                </a:solidFill>
                <a:latin typeface="Monotype Corsiva" panose="03010101010201010101" pitchFamily="66" charset="0"/>
              </a:rPr>
              <a:t>    2. “Какой фигуры не хватает” Квадрат разделите на 9 частей. В 8 из них определенные значки. ребенок должен понять и объяснить, какой фигуры не хватает. В квадрате может быть указан один или два признака фигурки.</a:t>
            </a:r>
          </a:p>
          <a:p>
            <a:endParaRPr lang="ru-RU" dirty="0"/>
          </a:p>
        </p:txBody>
      </p:sp>
      <p:pic>
        <p:nvPicPr>
          <p:cNvPr id="4" name="Рисунок 3"/>
          <p:cNvPicPr>
            <a:picLocks noChangeAspect="1"/>
          </p:cNvPicPr>
          <p:nvPr/>
        </p:nvPicPr>
        <p:blipFill>
          <a:blip r:embed="rId3"/>
          <a:stretch>
            <a:fillRect/>
          </a:stretch>
        </p:blipFill>
        <p:spPr>
          <a:xfrm>
            <a:off x="3785438" y="3516313"/>
            <a:ext cx="5432007" cy="2493480"/>
          </a:xfrm>
          <a:prstGeom prst="rect">
            <a:avLst/>
          </a:prstGeom>
        </p:spPr>
      </p:pic>
    </p:spTree>
    <p:extLst>
      <p:ext uri="{BB962C8B-B14F-4D97-AF65-F5344CB8AC3E}">
        <p14:creationId xmlns:p14="http://schemas.microsoft.com/office/powerpoint/2010/main" val="248136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2139350" y="365125"/>
            <a:ext cx="7737895" cy="1325563"/>
          </a:xfrm>
        </p:spPr>
        <p:txBody>
          <a:bodyPr>
            <a:normAutofit/>
          </a:bodyPr>
          <a:lstStyle/>
          <a:p>
            <a:pPr algn="ctr"/>
            <a:r>
              <a:rPr lang="ru-RU" sz="4000" b="1" i="1" dirty="0" smtClean="0">
                <a:solidFill>
                  <a:srgbClr val="FF0000"/>
                </a:solidFill>
                <a:latin typeface="Monotype Corsiva" panose="03010101010201010101" pitchFamily="66" charset="0"/>
                <a:ea typeface="+mn-ea"/>
                <a:cs typeface="Times New Roman" pitchFamily="18" charset="0"/>
              </a:rPr>
              <a:t/>
            </a:r>
            <a:br>
              <a:rPr lang="ru-RU" sz="4000" b="1" i="1" dirty="0" smtClean="0">
                <a:solidFill>
                  <a:srgbClr val="FF0000"/>
                </a:solidFill>
                <a:latin typeface="Monotype Corsiva" panose="03010101010201010101" pitchFamily="66" charset="0"/>
                <a:ea typeface="+mn-ea"/>
                <a:cs typeface="Times New Roman" pitchFamily="18" charset="0"/>
              </a:rPr>
            </a:br>
            <a:r>
              <a:rPr lang="ru-RU" sz="4000" b="1" i="1" dirty="0" smtClean="0">
                <a:solidFill>
                  <a:srgbClr val="C00000"/>
                </a:solidFill>
                <a:latin typeface="Monotype Corsiva" panose="03010101010201010101" pitchFamily="66" charset="0"/>
                <a:ea typeface="+mn-ea"/>
                <a:cs typeface="Times New Roman" pitchFamily="18" charset="0"/>
              </a:rPr>
              <a:t>Начинаем </a:t>
            </a:r>
            <a:r>
              <a:rPr lang="ru-RU" sz="4000" b="1" i="1" dirty="0">
                <a:solidFill>
                  <a:srgbClr val="C00000"/>
                </a:solidFill>
                <a:latin typeface="Monotype Corsiva" panose="03010101010201010101" pitchFamily="66" charset="0"/>
                <a:ea typeface="+mn-ea"/>
                <a:cs typeface="Times New Roman" pitchFamily="18" charset="0"/>
              </a:rPr>
              <a:t>с простого</a:t>
            </a:r>
            <a:endParaRPr lang="ru-RU" sz="4000" dirty="0">
              <a:solidFill>
                <a:srgbClr val="C00000"/>
              </a:solidFill>
              <a:latin typeface="Monotype Corsiva" panose="03010101010201010101" pitchFamily="66" charset="0"/>
            </a:endParaRPr>
          </a:p>
        </p:txBody>
      </p:sp>
      <p:sp>
        <p:nvSpPr>
          <p:cNvPr id="3" name="Объект 2"/>
          <p:cNvSpPr>
            <a:spLocks noGrp="1"/>
          </p:cNvSpPr>
          <p:nvPr>
            <p:ph idx="1"/>
          </p:nvPr>
        </p:nvSpPr>
        <p:spPr>
          <a:xfrm>
            <a:off x="1192306" y="1825625"/>
            <a:ext cx="9816353" cy="4351338"/>
          </a:xfrm>
        </p:spPr>
        <p:txBody>
          <a:bodyPr/>
          <a:lstStyle/>
          <a:p>
            <a:pPr marL="0" lvl="0" indent="0" fontAlgn="base">
              <a:lnSpc>
                <a:spcPct val="100000"/>
              </a:lnSpc>
              <a:spcBef>
                <a:spcPct val="0"/>
              </a:spcBef>
              <a:spcAft>
                <a:spcPct val="0"/>
              </a:spcAft>
              <a:buNone/>
            </a:pPr>
            <a:r>
              <a:rPr lang="ru-RU" sz="2400" b="1" i="1" dirty="0">
                <a:solidFill>
                  <a:schemeClr val="accent5">
                    <a:lumMod val="50000"/>
                  </a:schemeClr>
                </a:solidFill>
                <a:latin typeface="Monotype Corsiva" panose="03010101010201010101" pitchFamily="66" charset="0"/>
              </a:rPr>
              <a:t>3. “Загадки” Для этой игры понадобятся карточки-загадки, на которых нарисованы 2 свойства фигуры. В пустое окошко ребенок должен положить подходящую фигуру. </a:t>
            </a:r>
          </a:p>
          <a:p>
            <a:pPr marL="0" lvl="0" indent="0" fontAlgn="base">
              <a:lnSpc>
                <a:spcPct val="100000"/>
              </a:lnSpc>
              <a:spcBef>
                <a:spcPct val="0"/>
              </a:spcBef>
              <a:spcAft>
                <a:spcPct val="0"/>
              </a:spcAft>
              <a:buNone/>
            </a:pPr>
            <a:endParaRPr lang="ru-RU" sz="2400" b="1" i="1" dirty="0">
              <a:solidFill>
                <a:schemeClr val="accent5">
                  <a:lumMod val="50000"/>
                </a:schemeClr>
              </a:solidFill>
              <a:latin typeface="Monotype Corsiva" panose="03010101010201010101" pitchFamily="66" charset="0"/>
            </a:endParaRPr>
          </a:p>
          <a:p>
            <a:pPr marL="0" lvl="0" indent="0" fontAlgn="base">
              <a:lnSpc>
                <a:spcPct val="100000"/>
              </a:lnSpc>
              <a:spcBef>
                <a:spcPct val="0"/>
              </a:spcBef>
              <a:spcAft>
                <a:spcPct val="0"/>
              </a:spcAft>
              <a:buNone/>
            </a:pPr>
            <a:r>
              <a:rPr lang="ru-RU" sz="2400" b="1" i="1" dirty="0">
                <a:solidFill>
                  <a:schemeClr val="accent5">
                    <a:lumMod val="50000"/>
                  </a:schemeClr>
                </a:solidFill>
                <a:latin typeface="Monotype Corsiva" panose="03010101010201010101" pitchFamily="66" charset="0"/>
              </a:rPr>
              <a:t>4. “Волшебный кубик” На грани кубика наклейте символы-знаки. Ребенок бросает кубик и выбирает соответствующие фигуры. Если кубиков 2,3,4 можно усложнять игру и выбирать фигуры с опорой на 2,3,4 свойства.</a:t>
            </a:r>
          </a:p>
          <a:p>
            <a:endParaRPr lang="ru-RU" dirty="0"/>
          </a:p>
        </p:txBody>
      </p:sp>
      <p:pic>
        <p:nvPicPr>
          <p:cNvPr id="6" name="Рисунок 5"/>
          <p:cNvPicPr>
            <a:picLocks noChangeAspect="1"/>
          </p:cNvPicPr>
          <p:nvPr/>
        </p:nvPicPr>
        <p:blipFill>
          <a:blip r:embed="rId3"/>
          <a:stretch>
            <a:fillRect/>
          </a:stretch>
        </p:blipFill>
        <p:spPr>
          <a:xfrm>
            <a:off x="1475249" y="4417392"/>
            <a:ext cx="3737172" cy="1213209"/>
          </a:xfrm>
          <a:prstGeom prst="rect">
            <a:avLst/>
          </a:prstGeom>
        </p:spPr>
      </p:pic>
      <p:pic>
        <p:nvPicPr>
          <p:cNvPr id="7" name="Рисунок 6"/>
          <p:cNvPicPr>
            <a:picLocks noChangeAspect="1"/>
          </p:cNvPicPr>
          <p:nvPr/>
        </p:nvPicPr>
        <p:blipFill rotWithShape="1">
          <a:blip r:embed="rId4"/>
          <a:srcRect t="4353" b="7837"/>
          <a:stretch/>
        </p:blipFill>
        <p:spPr>
          <a:xfrm>
            <a:off x="5850026" y="4501048"/>
            <a:ext cx="3737172" cy="1129553"/>
          </a:xfrm>
          <a:prstGeom prst="rect">
            <a:avLst/>
          </a:prstGeom>
        </p:spPr>
      </p:pic>
    </p:spTree>
    <p:extLst>
      <p:ext uri="{BB962C8B-B14F-4D97-AF65-F5344CB8AC3E}">
        <p14:creationId xmlns:p14="http://schemas.microsoft.com/office/powerpoint/2010/main" val="11511672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3432781" y="947721"/>
            <a:ext cx="3128006" cy="690024"/>
          </a:xfrm>
        </p:spPr>
        <p:txBody>
          <a:bodyPr>
            <a:normAutofit fontScale="90000"/>
          </a:bodyPr>
          <a:lstStyle/>
          <a:p>
            <a:pPr lvl="0" fontAlgn="base">
              <a:lnSpc>
                <a:spcPct val="100000"/>
              </a:lnSpc>
              <a:spcAft>
                <a:spcPct val="0"/>
              </a:spcAft>
            </a:pPr>
            <a:r>
              <a:rPr lang="ru-RU" sz="3200" b="1" i="1" dirty="0" smtClean="0">
                <a:solidFill>
                  <a:srgbClr val="3333CC"/>
                </a:solidFill>
                <a:latin typeface="Times New Roman" pitchFamily="18" charset="0"/>
                <a:ea typeface="+mn-ea"/>
                <a:cs typeface="Times New Roman" pitchFamily="18" charset="0"/>
              </a:rPr>
              <a:t/>
            </a:r>
            <a:br>
              <a:rPr lang="ru-RU" sz="3200" b="1" i="1" dirty="0" smtClean="0">
                <a:solidFill>
                  <a:srgbClr val="3333CC"/>
                </a:solidFill>
                <a:latin typeface="Times New Roman" pitchFamily="18" charset="0"/>
                <a:ea typeface="+mn-ea"/>
                <a:cs typeface="Times New Roman" pitchFamily="18" charset="0"/>
              </a:rPr>
            </a:br>
            <a:r>
              <a:rPr lang="ru-RU" b="1" i="1" dirty="0" smtClean="0">
                <a:solidFill>
                  <a:srgbClr val="C00000"/>
                </a:solidFill>
                <a:latin typeface="Monotype Corsiva" panose="03010101010201010101" pitchFamily="66" charset="0"/>
                <a:ea typeface="+mn-ea"/>
                <a:cs typeface="Times New Roman" pitchFamily="18" charset="0"/>
              </a:rPr>
              <a:t>Усложняем</a:t>
            </a:r>
            <a:r>
              <a:rPr lang="ru-RU" b="1" i="1" dirty="0">
                <a:solidFill>
                  <a:srgbClr val="C00000"/>
                </a:solidFill>
                <a:latin typeface="Monotype Corsiva" panose="03010101010201010101" pitchFamily="66" charset="0"/>
                <a:ea typeface="+mn-ea"/>
                <a:cs typeface="Times New Roman" pitchFamily="18" charset="0"/>
              </a:rPr>
              <a:t/>
            </a:r>
            <a:br>
              <a:rPr lang="ru-RU" b="1" i="1" dirty="0">
                <a:solidFill>
                  <a:srgbClr val="C00000"/>
                </a:solidFill>
                <a:latin typeface="Monotype Corsiva" panose="03010101010201010101" pitchFamily="66" charset="0"/>
                <a:ea typeface="+mn-ea"/>
                <a:cs typeface="Times New Roman" pitchFamily="18" charset="0"/>
              </a:rPr>
            </a:br>
            <a:endParaRPr lang="ru-RU" dirty="0">
              <a:solidFill>
                <a:srgbClr val="C00000"/>
              </a:solidFill>
              <a:latin typeface="Monotype Corsiva" panose="03010101010201010101" pitchFamily="66" charset="0"/>
            </a:endParaRPr>
          </a:p>
        </p:txBody>
      </p:sp>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463277" y="1365343"/>
            <a:ext cx="5278182" cy="4408098"/>
          </a:xfrm>
        </p:spPr>
        <p:txBody>
          <a:bodyPr>
            <a:normAutofit fontScale="92500"/>
          </a:bodyPr>
          <a:lstStyle/>
          <a:p>
            <a:pPr marL="0" lvl="0" indent="0" fontAlgn="base">
              <a:lnSpc>
                <a:spcPct val="100000"/>
              </a:lnSpc>
              <a:spcBef>
                <a:spcPct val="0"/>
              </a:spcBef>
              <a:spcAft>
                <a:spcPct val="0"/>
              </a:spcAft>
              <a:buNone/>
            </a:pPr>
            <a:endParaRPr lang="ru-RU" sz="2400" b="1" i="1" dirty="0" smtClean="0">
              <a:solidFill>
                <a:srgbClr val="002060"/>
              </a:solidFill>
              <a:latin typeface="Monotype Corsiva" panose="03010101010201010101" pitchFamily="66" charset="0"/>
            </a:endParaRPr>
          </a:p>
          <a:p>
            <a:pPr marL="0" lvl="0" indent="0" fontAlgn="base">
              <a:lnSpc>
                <a:spcPct val="100000"/>
              </a:lnSpc>
              <a:spcBef>
                <a:spcPct val="0"/>
              </a:spcBef>
              <a:spcAft>
                <a:spcPct val="0"/>
              </a:spcAft>
              <a:buNone/>
            </a:pPr>
            <a:r>
              <a:rPr lang="ru-RU" b="1" i="1" dirty="0" smtClean="0">
                <a:solidFill>
                  <a:srgbClr val="002060"/>
                </a:solidFill>
                <a:latin typeface="Monotype Corsiva" panose="03010101010201010101" pitchFamily="66" charset="0"/>
              </a:rPr>
              <a:t>Второй </a:t>
            </a:r>
            <a:r>
              <a:rPr lang="ru-RU" b="1" i="1" dirty="0">
                <a:solidFill>
                  <a:srgbClr val="002060"/>
                </a:solidFill>
                <a:latin typeface="Monotype Corsiva" panose="03010101010201010101" pitchFamily="66" charset="0"/>
              </a:rPr>
              <a:t>набор карточек – отрицаний: те же карточки, но знаки перечеркнуты.</a:t>
            </a:r>
          </a:p>
          <a:p>
            <a:pPr marL="0" lvl="0" indent="0" fontAlgn="base">
              <a:lnSpc>
                <a:spcPct val="100000"/>
              </a:lnSpc>
              <a:spcBef>
                <a:spcPct val="0"/>
              </a:spcBef>
              <a:spcAft>
                <a:spcPct val="0"/>
              </a:spcAft>
              <a:buNone/>
            </a:pPr>
            <a:r>
              <a:rPr lang="ru-RU" b="1" i="1" dirty="0">
                <a:solidFill>
                  <a:srgbClr val="002060"/>
                </a:solidFill>
                <a:latin typeface="Monotype Corsiva" panose="03010101010201010101" pitchFamily="66" charset="0"/>
              </a:rPr>
              <a:t>     Например: красная клякса перечеркнутая означает, что фигурка не красная. А значит она может быть синей или желтой. Перечеркнутый треугольник означает не треугольную фигурку      ( квадратную, круглую или прямоугольную).</a:t>
            </a:r>
          </a:p>
          <a:p>
            <a:endParaRPr lang="ru-RU" sz="2400" b="1" i="1" dirty="0">
              <a:solidFill>
                <a:srgbClr val="002060"/>
              </a:solidFill>
              <a:latin typeface="Monotype Corsiva" panose="03010101010201010101" pitchFamily="66" charset="0"/>
            </a:endParaRPr>
          </a:p>
        </p:txBody>
      </p:sp>
      <p:pic>
        <p:nvPicPr>
          <p:cNvPr id="4" name="Рисунок 3"/>
          <p:cNvPicPr>
            <a:picLocks noChangeAspect="1"/>
          </p:cNvPicPr>
          <p:nvPr/>
        </p:nvPicPr>
        <p:blipFill rotWithShape="1">
          <a:blip r:embed="rId5"/>
          <a:srcRect b="6901"/>
          <a:stretch/>
        </p:blipFill>
        <p:spPr>
          <a:xfrm>
            <a:off x="6560787" y="1511896"/>
            <a:ext cx="3432345" cy="4114992"/>
          </a:xfrm>
          <a:prstGeom prst="rect">
            <a:avLst/>
          </a:prstGeom>
        </p:spPr>
      </p:pic>
    </p:spTree>
    <p:extLst>
      <p:ext uri="{BB962C8B-B14F-4D97-AF65-F5344CB8AC3E}">
        <p14:creationId xmlns:p14="http://schemas.microsoft.com/office/powerpoint/2010/main" val="362890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2591519" y="1021324"/>
            <a:ext cx="6080185" cy="804301"/>
          </a:xfrm>
        </p:spPr>
        <p:txBody>
          <a:bodyPr>
            <a:normAutofit fontScale="90000"/>
          </a:bodyPr>
          <a:lstStyle/>
          <a:p>
            <a:r>
              <a:rPr lang="ru-RU" b="1" dirty="0" smtClean="0">
                <a:solidFill>
                  <a:srgbClr val="C00000"/>
                </a:solidFill>
                <a:latin typeface="Monotype Corsiva" panose="03010101010201010101" pitchFamily="66" charset="0"/>
              </a:rPr>
              <a:t>Сортируем фигуры по наличию двух признаков</a:t>
            </a:r>
            <a:endParaRPr lang="ru-RU" b="1" dirty="0">
              <a:solidFill>
                <a:srgbClr val="C00000"/>
              </a:solidFill>
              <a:latin typeface="Monotype Corsiva" panose="03010101010201010101" pitchFamily="66" charset="0"/>
            </a:endParaRPr>
          </a:p>
        </p:txBody>
      </p:sp>
      <p:pic>
        <p:nvPicPr>
          <p:cNvPr id="3" name="Рисунок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brightnessContrast bright="40000"/>
                    </a14:imgEffect>
                  </a14:imgLayer>
                </a14:imgProps>
              </a:ext>
            </a:extLst>
          </a:blip>
          <a:srcRect l="14919" r="18463"/>
          <a:stretch/>
        </p:blipFill>
        <p:spPr>
          <a:xfrm>
            <a:off x="7372710" y="904411"/>
            <a:ext cx="3890513" cy="3096883"/>
          </a:xfrm>
          <a:prstGeom prst="rect">
            <a:avLst/>
          </a:prstGeom>
        </p:spPr>
      </p:pic>
      <p:sp>
        <p:nvSpPr>
          <p:cNvPr id="6" name="Объект 5"/>
          <p:cNvSpPr>
            <a:spLocks noGrp="1"/>
          </p:cNvSpPr>
          <p:nvPr>
            <p:ph idx="1"/>
          </p:nvPr>
        </p:nvSpPr>
        <p:spPr>
          <a:xfrm>
            <a:off x="838200" y="1825625"/>
            <a:ext cx="8159151" cy="4351338"/>
          </a:xfrm>
        </p:spPr>
        <p:txBody>
          <a:bodyPr/>
          <a:lstStyle/>
          <a:p>
            <a:pPr indent="0" algn="just">
              <a:lnSpc>
                <a:spcPct val="115000"/>
              </a:lnSpc>
              <a:buNone/>
            </a:pPr>
            <a:endParaRPr lang="ru-RU" sz="2400" b="1" dirty="0" smtClean="0">
              <a:solidFill>
                <a:schemeClr val="accent5">
                  <a:lumMod val="50000"/>
                </a:schemeClr>
              </a:solidFill>
              <a:latin typeface="Monotype Corsiva" panose="03010101010201010101" pitchFamily="66" charset="0"/>
            </a:endParaRPr>
          </a:p>
          <a:p>
            <a:pPr indent="0" algn="just">
              <a:lnSpc>
                <a:spcPct val="115000"/>
              </a:lnSpc>
              <a:buNone/>
            </a:pPr>
            <a:r>
              <a:rPr lang="ru-RU" sz="2400" b="1" dirty="0" smtClean="0">
                <a:solidFill>
                  <a:srgbClr val="002060"/>
                </a:solidFill>
                <a:latin typeface="Monotype Corsiva" panose="03010101010201010101" pitchFamily="66" charset="0"/>
              </a:rPr>
              <a:t>Когда ребёнок будет хорошо справляться с предыдущим заданием, попробуйте добавить еще одно свойство для сортировки.</a:t>
            </a:r>
          </a:p>
          <a:p>
            <a:pPr indent="0" algn="just">
              <a:lnSpc>
                <a:spcPct val="115000"/>
              </a:lnSpc>
              <a:buNone/>
            </a:pPr>
            <a:r>
              <a:rPr lang="ru-RU" sz="2400" b="1" dirty="0" smtClean="0">
                <a:solidFill>
                  <a:srgbClr val="002060"/>
                </a:solidFill>
                <a:latin typeface="Monotype Corsiva" panose="03010101010201010101" pitchFamily="66" charset="0"/>
              </a:rPr>
              <a:t>      На </a:t>
            </a:r>
            <a:r>
              <a:rPr lang="ru-RU" sz="2400" b="1" dirty="0">
                <a:solidFill>
                  <a:srgbClr val="002060"/>
                </a:solidFill>
                <a:latin typeface="Monotype Corsiva" panose="03010101010201010101" pitchFamily="66" charset="0"/>
              </a:rPr>
              <a:t>этот раз фигуры могут быть семенами, которые нужно рассадить по грядкам. На одну грядку сажаем все красные и большие семена, а на вторую – синие и треугольные.</a:t>
            </a:r>
          </a:p>
          <a:p>
            <a:pPr marL="0" indent="0">
              <a:buNone/>
            </a:pPr>
            <a:endParaRPr lang="ru-RU" sz="2400" dirty="0"/>
          </a:p>
        </p:txBody>
      </p:sp>
    </p:spTree>
    <p:extLst>
      <p:ext uri="{BB962C8B-B14F-4D97-AF65-F5344CB8AC3E}">
        <p14:creationId xmlns:p14="http://schemas.microsoft.com/office/powerpoint/2010/main" val="2527213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pic>
        <p:nvPicPr>
          <p:cNvPr id="10" name="Рисунок 9"/>
          <p:cNvPicPr>
            <a:picLocks noChangeAspect="1"/>
          </p:cNvPicPr>
          <p:nvPr/>
        </p:nvPicPr>
        <p:blipFill>
          <a:blip r:embed="rId3"/>
          <a:stretch>
            <a:fillRect/>
          </a:stretch>
        </p:blipFill>
        <p:spPr>
          <a:xfrm>
            <a:off x="5318449" y="1910737"/>
            <a:ext cx="5294330" cy="3557002"/>
          </a:xfrm>
          <a:prstGeom prst="rect">
            <a:avLst/>
          </a:prstGeom>
        </p:spPr>
      </p:pic>
      <p:sp>
        <p:nvSpPr>
          <p:cNvPr id="2" name="Заголовок 1"/>
          <p:cNvSpPr>
            <a:spLocks noGrp="1"/>
          </p:cNvSpPr>
          <p:nvPr>
            <p:ph type="title"/>
          </p:nvPr>
        </p:nvSpPr>
        <p:spPr>
          <a:xfrm>
            <a:off x="2389517" y="966158"/>
            <a:ext cx="7772400" cy="923026"/>
          </a:xfrm>
        </p:spPr>
        <p:txBody>
          <a:bodyPr>
            <a:normAutofit fontScale="90000"/>
          </a:bodyPr>
          <a:lstStyle/>
          <a:p>
            <a:pPr indent="450215" algn="ctr">
              <a:lnSpc>
                <a:spcPct val="100000"/>
              </a:lnSpc>
            </a:pPr>
            <a:r>
              <a:rPr lang="ru-RU" b="1" dirty="0">
                <a:solidFill>
                  <a:srgbClr val="C00000"/>
                </a:solidFill>
                <a:latin typeface="Monotype Corsiva" panose="03010101010201010101" pitchFamily="66" charset="0"/>
              </a:rPr>
              <a:t>Сортируем блоки с использованием логических карточек</a:t>
            </a:r>
            <a:endParaRPr lang="ru-RU" dirty="0">
              <a:solidFill>
                <a:srgbClr val="C00000"/>
              </a:solidFill>
              <a:effectLst/>
              <a:latin typeface="Monotype Corsiva" panose="03010101010201010101" pitchFamily="66" charset="0"/>
            </a:endParaRPr>
          </a:p>
        </p:txBody>
      </p:sp>
      <p:sp>
        <p:nvSpPr>
          <p:cNvPr id="4" name="Объект 3"/>
          <p:cNvSpPr>
            <a:spLocks noGrp="1"/>
          </p:cNvSpPr>
          <p:nvPr>
            <p:ph idx="1"/>
          </p:nvPr>
        </p:nvSpPr>
        <p:spPr>
          <a:xfrm>
            <a:off x="1063690" y="1825625"/>
            <a:ext cx="3876605" cy="4351338"/>
          </a:xfrm>
        </p:spPr>
        <p:txBody>
          <a:bodyPr>
            <a:normAutofit lnSpcReduction="10000"/>
          </a:bodyPr>
          <a:lstStyle/>
          <a:p>
            <a:pPr indent="0" algn="just">
              <a:lnSpc>
                <a:spcPct val="100000"/>
              </a:lnSpc>
              <a:buNone/>
            </a:pPr>
            <a:r>
              <a:rPr lang="ru-RU" sz="2400" b="1" dirty="0" smtClean="0">
                <a:solidFill>
                  <a:schemeClr val="accent5">
                    <a:lumMod val="50000"/>
                  </a:schemeClr>
                </a:solidFill>
                <a:latin typeface="Monotype Corsiva" panose="03010101010201010101" pitchFamily="66" charset="0"/>
              </a:rPr>
              <a:t>     </a:t>
            </a:r>
            <a:r>
              <a:rPr lang="ru-RU" sz="2400" b="1" dirty="0" smtClean="0">
                <a:solidFill>
                  <a:srgbClr val="002060"/>
                </a:solidFill>
                <a:latin typeface="Monotype Corsiva" panose="03010101010201010101" pitchFamily="66" charset="0"/>
              </a:rPr>
              <a:t>Следующий </a:t>
            </a:r>
            <a:r>
              <a:rPr lang="ru-RU" sz="2400" b="1" dirty="0">
                <a:solidFill>
                  <a:srgbClr val="002060"/>
                </a:solidFill>
                <a:latin typeface="Monotype Corsiva" panose="03010101010201010101" pitchFamily="66" charset="0"/>
              </a:rPr>
              <a:t>шаг – это развитие умения кодировать и декодировать информацию о фигурах с помощью логических символов. То есть, если до сих пор вы задавали ребенку условия для сортировки словами, то теперь малыш будет учиться устанавливать взаимосвязь между свойством блока и его графическим изображением.</a:t>
            </a:r>
          </a:p>
          <a:p>
            <a:pPr marL="0" indent="0">
              <a:buNone/>
            </a:pPr>
            <a:endParaRPr lang="ru-RU" dirty="0"/>
          </a:p>
        </p:txBody>
      </p:sp>
    </p:spTree>
    <p:extLst>
      <p:ext uri="{BB962C8B-B14F-4D97-AF65-F5344CB8AC3E}">
        <p14:creationId xmlns:p14="http://schemas.microsoft.com/office/powerpoint/2010/main" val="3083132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2241176" y="1171669"/>
            <a:ext cx="8821271" cy="448573"/>
          </a:xfrm>
        </p:spPr>
        <p:txBody>
          <a:bodyPr>
            <a:normAutofit fontScale="90000"/>
          </a:bodyPr>
          <a:lstStyle/>
          <a:p>
            <a:r>
              <a:rPr lang="ru-RU" b="1" dirty="0" smtClean="0">
                <a:solidFill>
                  <a:srgbClr val="C00000"/>
                </a:solidFill>
                <a:latin typeface="Monotype Corsiva" panose="03010101010201010101" pitchFamily="66" charset="0"/>
              </a:rPr>
              <a:t>Сортируем блоки по отсутствию одного признака</a:t>
            </a:r>
            <a:endParaRPr lang="ru-RU" b="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390290" y="1825625"/>
            <a:ext cx="9185695" cy="3807424"/>
          </a:xfrm>
        </p:spPr>
        <p:txBody>
          <a:bodyPr>
            <a:normAutofit/>
          </a:bodyPr>
          <a:lstStyle/>
          <a:p>
            <a:pPr indent="0" algn="just">
              <a:lnSpc>
                <a:spcPct val="100000"/>
              </a:lnSpc>
              <a:buNone/>
            </a:pPr>
            <a:r>
              <a:rPr lang="ru-RU" sz="2400" b="1" dirty="0" smtClean="0">
                <a:solidFill>
                  <a:schemeClr val="accent5">
                    <a:lumMod val="50000"/>
                  </a:schemeClr>
                </a:solidFill>
                <a:latin typeface="Monotype Corsiva" panose="03010101010201010101" pitchFamily="66" charset="0"/>
              </a:rPr>
              <a:t>           Предложите </a:t>
            </a:r>
            <a:r>
              <a:rPr lang="ru-RU" sz="2400" b="1" dirty="0">
                <a:solidFill>
                  <a:schemeClr val="accent5">
                    <a:lumMod val="50000"/>
                  </a:schemeClr>
                </a:solidFill>
                <a:latin typeface="Monotype Corsiva" panose="03010101010201010101" pitchFamily="66" charset="0"/>
              </a:rPr>
              <a:t>ребенку рассортировать фигуры на НЕ круглые и НЕ квадратные. При этом обратите внимание малыша на то, что некоторые блоки (к примеру, треугольные) могут подойти и туда, и туда. Не забывайте оживлять игру каким-то сюжетом (например, котенок рассаживает цветы по клумбам – на одной клумбе НЕ круглые цветы, а в другой НЕ квадратные).</a:t>
            </a:r>
          </a:p>
          <a:p>
            <a:pPr marL="0" indent="0">
              <a:buNone/>
            </a:pPr>
            <a:endParaRPr lang="ru-RU" sz="2400" b="1" dirty="0"/>
          </a:p>
        </p:txBody>
      </p:sp>
    </p:spTree>
    <p:extLst>
      <p:ext uri="{BB962C8B-B14F-4D97-AF65-F5344CB8AC3E}">
        <p14:creationId xmlns:p14="http://schemas.microsoft.com/office/powerpoint/2010/main" val="3913973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2725947" y="750498"/>
            <a:ext cx="5805578" cy="690024"/>
          </a:xfrm>
        </p:spPr>
        <p:txBody>
          <a:bodyPr>
            <a:normAutofit fontScale="90000"/>
          </a:bodyPr>
          <a:lstStyle/>
          <a:p>
            <a:pPr algn="ctr"/>
            <a:r>
              <a:rPr lang="ru-RU" b="1" i="1" dirty="0">
                <a:solidFill>
                  <a:srgbClr val="C00000"/>
                </a:solidFill>
                <a:latin typeface="Monotype Corsiva" panose="03010101010201010101" pitchFamily="66" charset="0"/>
              </a:rPr>
              <a:t>Введение</a:t>
            </a:r>
            <a:endParaRPr lang="ru-RU"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319842" y="1302590"/>
            <a:ext cx="9816860" cy="4408098"/>
          </a:xfrm>
        </p:spPr>
        <p:txBody>
          <a:bodyPr>
            <a:normAutofit/>
          </a:bodyPr>
          <a:lstStyle/>
          <a:p>
            <a:pPr marL="0" lvl="0" indent="450000" algn="just">
              <a:spcBef>
                <a:spcPts val="0"/>
              </a:spcBef>
              <a:buNone/>
            </a:pPr>
            <a:r>
              <a:rPr lang="ru-RU" sz="2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Дошкольный возраст является важнейшим периодом становления и развития личности ребенка. Формирование мыслительных процессов дошкольника — одна из важнейших задач. </a:t>
            </a:r>
          </a:p>
          <a:p>
            <a:pPr marL="0" lvl="0" indent="450000" algn="just">
              <a:spcBef>
                <a:spcPts val="0"/>
              </a:spcBef>
              <a:buNone/>
            </a:pPr>
            <a:r>
              <a:rPr lang="ru-R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Слово «логика» происходит от древнегреческого «логос» — «мысль», «разум». Наука логика изучает формы, законы и методы познавательной деятельности человека. Упрощённо можно сказать, что это наука об умении правильно мыслить.</a:t>
            </a:r>
            <a:endParaRPr lang="ru-RU" sz="2000" b="1" i="1" dirty="0">
              <a:solidFill>
                <a:srgbClr val="002060"/>
              </a:solidFill>
              <a:latin typeface="Times New Roman" panose="02020603050405020304" pitchFamily="18" charset="0"/>
              <a:cs typeface="Times New Roman" panose="02020603050405020304" pitchFamily="18" charset="0"/>
            </a:endParaRPr>
          </a:p>
          <a:p>
            <a:pPr marL="0" lvl="0" indent="450000" algn="just">
              <a:spcBef>
                <a:spcPts val="0"/>
              </a:spcBef>
              <a:buNone/>
            </a:pPr>
            <a:r>
              <a:rPr lang="ru-RU" sz="2000" b="1" i="1" u="sng" dirty="0">
                <a:solidFill>
                  <a:srgbClr val="002060"/>
                </a:solidFill>
                <a:latin typeface="Times New Roman" panose="02020603050405020304" pitchFamily="18" charset="0"/>
                <a:cs typeface="Times New Roman" panose="02020603050405020304" pitchFamily="18" charset="0"/>
              </a:rPr>
              <a:t>Мышление</a:t>
            </a:r>
            <a:r>
              <a:rPr lang="ru-RU" sz="2000" b="1" i="1" dirty="0">
                <a:solidFill>
                  <a:srgbClr val="002060"/>
                </a:solidFill>
                <a:latin typeface="Times New Roman" panose="02020603050405020304" pitchFamily="18" charset="0"/>
                <a:cs typeface="Times New Roman" panose="02020603050405020304" pitchFamily="18" charset="0"/>
              </a:rPr>
              <a:t> — это процесс познания связей и отношений между предметами и явлениями окружающего мира. Именно мышление позволяет анализировать, находить логические связи, систематизировать и обрабатывать информацию, поступающую от органов чувств.</a:t>
            </a:r>
          </a:p>
          <a:p>
            <a:pPr marL="0" lvl="0" indent="450000" algn="just">
              <a:spcBef>
                <a:spcPts val="0"/>
              </a:spcBef>
              <a:buNone/>
            </a:pPr>
            <a:r>
              <a:rPr lang="ru-RU" sz="2000" b="1" i="1" dirty="0">
                <a:solidFill>
                  <a:srgbClr val="002060"/>
                </a:solidFill>
                <a:latin typeface="Times New Roman" panose="02020603050405020304" pitchFamily="18" charset="0"/>
                <a:cs typeface="Times New Roman" panose="02020603050405020304" pitchFamily="18" charset="0"/>
              </a:rPr>
              <a:t>Логическое мышление формируется на основе образного и является высшей стадией развития детского мышления. С самого раннего детства можно научить ребенка системно думать, решать логические задачи, придумывать сказки и многое другое.</a:t>
            </a:r>
          </a:p>
          <a:p>
            <a:endParaRPr lang="ru-RU" sz="2000" dirty="0">
              <a:latin typeface="Monotype Corsiva" panose="03010101010201010101" pitchFamily="66" charset="0"/>
            </a:endParaRPr>
          </a:p>
        </p:txBody>
      </p:sp>
    </p:spTree>
    <p:extLst>
      <p:ext uri="{BB962C8B-B14F-4D97-AF65-F5344CB8AC3E}">
        <p14:creationId xmlns:p14="http://schemas.microsoft.com/office/powerpoint/2010/main" val="4265490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2241176" y="1144775"/>
            <a:ext cx="8821271" cy="448573"/>
          </a:xfrm>
        </p:spPr>
        <p:txBody>
          <a:bodyPr>
            <a:normAutofit fontScale="90000"/>
          </a:bodyPr>
          <a:lstStyle/>
          <a:p>
            <a:r>
              <a:rPr lang="ru-RU" b="1" dirty="0" smtClean="0">
                <a:solidFill>
                  <a:srgbClr val="C00000"/>
                </a:solidFill>
                <a:latin typeface="Monotype Corsiva" panose="03010101010201010101" pitchFamily="66" charset="0"/>
              </a:rPr>
              <a:t/>
            </a:r>
            <a:br>
              <a:rPr lang="ru-RU" b="1" dirty="0" smtClean="0">
                <a:solidFill>
                  <a:srgbClr val="C00000"/>
                </a:solidFill>
                <a:latin typeface="Monotype Corsiva" panose="03010101010201010101" pitchFamily="66" charset="0"/>
              </a:rPr>
            </a:br>
            <a:r>
              <a:rPr lang="ru-RU" b="1" dirty="0" smtClean="0">
                <a:solidFill>
                  <a:srgbClr val="C00000"/>
                </a:solidFill>
                <a:latin typeface="Monotype Corsiva" panose="03010101010201010101" pitchFamily="66" charset="0"/>
              </a:rPr>
              <a:t>В </a:t>
            </a:r>
            <a:r>
              <a:rPr lang="ru-RU" b="1" dirty="0">
                <a:solidFill>
                  <a:srgbClr val="C00000"/>
                </a:solidFill>
                <a:latin typeface="Monotype Corsiva" panose="03010101010201010101" pitchFamily="66" charset="0"/>
              </a:rPr>
              <a:t>разделе «форма»</a:t>
            </a:r>
            <a:br>
              <a:rPr lang="ru-RU" b="1" dirty="0">
                <a:solidFill>
                  <a:srgbClr val="C00000"/>
                </a:solidFill>
                <a:latin typeface="Monotype Corsiva" panose="03010101010201010101" pitchFamily="66" charset="0"/>
              </a:rPr>
            </a:br>
            <a:endParaRPr lang="ru-RU" b="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390290" y="1825625"/>
            <a:ext cx="9185695" cy="3807424"/>
          </a:xfrm>
        </p:spPr>
        <p:txBody>
          <a:bodyPr>
            <a:normAutofit fontScale="85000" lnSpcReduction="10000"/>
          </a:bodyPr>
          <a:lstStyle/>
          <a:p>
            <a:pPr marL="0" lvl="0" indent="0" fontAlgn="base">
              <a:lnSpc>
                <a:spcPct val="100000"/>
              </a:lnSpc>
              <a:spcBef>
                <a:spcPct val="0"/>
              </a:spcBef>
              <a:spcAft>
                <a:spcPct val="0"/>
              </a:spcAft>
              <a:buNone/>
            </a:pPr>
            <a:r>
              <a:rPr lang="ru-RU" sz="2400" b="1" i="1" dirty="0" smtClean="0">
                <a:solidFill>
                  <a:schemeClr val="accent5">
                    <a:lumMod val="50000"/>
                  </a:schemeClr>
                </a:solidFill>
                <a:latin typeface="Monotype Corsiva" panose="03010101010201010101" pitchFamily="66" charset="0"/>
              </a:rPr>
              <a:t>блоки </a:t>
            </a:r>
            <a:r>
              <a:rPr lang="ru-RU" sz="2400" b="1" i="1" dirty="0">
                <a:solidFill>
                  <a:schemeClr val="accent5">
                    <a:lumMod val="50000"/>
                  </a:schemeClr>
                </a:solidFill>
                <a:latin typeface="Monotype Corsiva" panose="03010101010201010101" pitchFamily="66" charset="0"/>
              </a:rPr>
              <a:t>помогут углубить и расширить представления о геометрических фигурах и формах предметов. Полезны задания типа «Найди предмет такой же формы», «Найди, какая фигура в ряду лишняя», «Найди свой значок», «Подбери фигуры по форме и размеру (цвету) и др. В процессе организации упражнений с блоками у детей развивается наблюдательность, они учатся видеть особенности различных фигур, подмечать их сходство и различие, обобщать. </a:t>
            </a:r>
          </a:p>
          <a:p>
            <a:pPr marL="0" lvl="0" indent="0" fontAlgn="base">
              <a:lnSpc>
                <a:spcPct val="100000"/>
              </a:lnSpc>
              <a:spcBef>
                <a:spcPct val="0"/>
              </a:spcBef>
              <a:spcAft>
                <a:spcPct val="0"/>
              </a:spcAft>
              <a:buNone/>
            </a:pPr>
            <a:r>
              <a:rPr lang="ru-RU" sz="2400" b="1" i="1" dirty="0">
                <a:solidFill>
                  <a:schemeClr val="accent5">
                    <a:lumMod val="50000"/>
                  </a:schemeClr>
                </a:solidFill>
                <a:latin typeface="Monotype Corsiva" panose="03010101010201010101" pitchFamily="66" charset="0"/>
              </a:rPr>
              <a:t>«Ориентировка в пространстве»</a:t>
            </a:r>
          </a:p>
          <a:p>
            <a:pPr marL="0" lvl="0" indent="0" fontAlgn="base">
              <a:lnSpc>
                <a:spcPct val="100000"/>
              </a:lnSpc>
              <a:spcBef>
                <a:spcPct val="0"/>
              </a:spcBef>
              <a:spcAft>
                <a:spcPct val="0"/>
              </a:spcAft>
              <a:buNone/>
            </a:pPr>
            <a:r>
              <a:rPr lang="ru-RU" sz="2400" b="1" i="1" dirty="0">
                <a:solidFill>
                  <a:schemeClr val="accent5">
                    <a:lumMod val="50000"/>
                  </a:schemeClr>
                </a:solidFill>
                <a:latin typeface="Monotype Corsiva" panose="03010101010201010101" pitchFamily="66" charset="0"/>
              </a:rPr>
              <a:t>      Например, задание взять в левую руку квадратный красный блок, а в правую – круглый желтый; расставить предметы по порядку, так чтобы слева был большой, а справа маленький блок (или наоборот, вариантов может быть множество). Обучая детей ориентироваться на плоскости (умение раскладывать определенное количество фигур в указанном направлении в верхней, нижней части, слева, справа, в середине, в левом верхнем (левом нижнем), в правом верхнем (правом нижнем) углу), можно дать детям задания: слева положить пять тонких фигур, а справа – толстых на один больше и т.д.</a:t>
            </a:r>
          </a:p>
          <a:p>
            <a:pPr marL="0" indent="0">
              <a:buNone/>
            </a:pPr>
            <a:endParaRPr lang="ru-RU" sz="2400" b="1" dirty="0"/>
          </a:p>
        </p:txBody>
      </p:sp>
    </p:spTree>
    <p:extLst>
      <p:ext uri="{BB962C8B-B14F-4D97-AF65-F5344CB8AC3E}">
        <p14:creationId xmlns:p14="http://schemas.microsoft.com/office/powerpoint/2010/main" val="1409702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2241176" y="1171669"/>
            <a:ext cx="8821271" cy="448573"/>
          </a:xfrm>
        </p:spPr>
        <p:txBody>
          <a:bodyPr>
            <a:normAutofit fontScale="90000"/>
          </a:bodyPr>
          <a:lstStyle/>
          <a:p>
            <a:r>
              <a:rPr lang="ru-RU" b="1" dirty="0" smtClean="0">
                <a:solidFill>
                  <a:srgbClr val="C00000"/>
                </a:solidFill>
                <a:latin typeface="Monotype Corsiva" panose="03010101010201010101" pitchFamily="66" charset="0"/>
              </a:rPr>
              <a:t>Сортируем блоки по отсутствию одного признака</a:t>
            </a:r>
            <a:endParaRPr lang="ru-RU" b="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390290" y="1825625"/>
            <a:ext cx="9185695" cy="3807424"/>
          </a:xfrm>
        </p:spPr>
        <p:txBody>
          <a:bodyPr>
            <a:normAutofit/>
          </a:bodyPr>
          <a:lstStyle/>
          <a:p>
            <a:pPr indent="0" algn="just">
              <a:lnSpc>
                <a:spcPct val="100000"/>
              </a:lnSpc>
              <a:buNone/>
            </a:pPr>
            <a:r>
              <a:rPr lang="ru-RU" sz="2400" b="1" dirty="0" smtClean="0">
                <a:solidFill>
                  <a:schemeClr val="accent5">
                    <a:lumMod val="50000"/>
                  </a:schemeClr>
                </a:solidFill>
                <a:latin typeface="Monotype Corsiva" panose="03010101010201010101" pitchFamily="66" charset="0"/>
              </a:rPr>
              <a:t>           Предложите </a:t>
            </a:r>
            <a:r>
              <a:rPr lang="ru-RU" sz="2400" b="1" dirty="0">
                <a:solidFill>
                  <a:schemeClr val="accent5">
                    <a:lumMod val="50000"/>
                  </a:schemeClr>
                </a:solidFill>
                <a:latin typeface="Monotype Corsiva" panose="03010101010201010101" pitchFamily="66" charset="0"/>
              </a:rPr>
              <a:t>ребенку рассортировать фигуры на НЕ круглые и НЕ квадратные. При этом обратите внимание малыша на то, что некоторые блоки (к примеру, треугольные) могут подойти и туда, и туда. Не забывайте оживлять игру каким-то сюжетом (например, котенок рассаживает цветы по клумбам – на одной клумбе НЕ круглые цветы, а в другой НЕ квадратные).</a:t>
            </a:r>
          </a:p>
          <a:p>
            <a:pPr marL="0" indent="0">
              <a:buNone/>
            </a:pPr>
            <a:endParaRPr lang="ru-RU" sz="2400" b="1" dirty="0"/>
          </a:p>
        </p:txBody>
      </p:sp>
    </p:spTree>
    <p:extLst>
      <p:ext uri="{BB962C8B-B14F-4D97-AF65-F5344CB8AC3E}">
        <p14:creationId xmlns:p14="http://schemas.microsoft.com/office/powerpoint/2010/main" val="3516859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2689413" y="1228165"/>
            <a:ext cx="6087035" cy="329324"/>
          </a:xfrm>
        </p:spPr>
        <p:txBody>
          <a:bodyPr>
            <a:normAutofit fontScale="90000"/>
          </a:bodyPr>
          <a:lstStyle/>
          <a:p>
            <a:pPr lvl="0" fontAlgn="base">
              <a:lnSpc>
                <a:spcPct val="100000"/>
              </a:lnSpc>
              <a:spcAft>
                <a:spcPct val="0"/>
              </a:spcAft>
            </a:pPr>
            <a:r>
              <a:rPr lang="ru-RU" sz="2000" b="1" dirty="0" smtClean="0">
                <a:solidFill>
                  <a:srgbClr val="000099"/>
                </a:solidFill>
                <a:latin typeface="Times New Roman" pitchFamily="18" charset="0"/>
                <a:ea typeface="Calibri" pitchFamily="34" charset="0"/>
                <a:cs typeface="Times New Roman" pitchFamily="18" charset="0"/>
              </a:rPr>
              <a:t/>
            </a:r>
            <a:br>
              <a:rPr lang="ru-RU" sz="2000" b="1" dirty="0" smtClean="0">
                <a:solidFill>
                  <a:srgbClr val="000099"/>
                </a:solidFill>
                <a:latin typeface="Times New Roman" pitchFamily="18" charset="0"/>
                <a:ea typeface="Calibri" pitchFamily="34" charset="0"/>
                <a:cs typeface="Times New Roman" pitchFamily="18" charset="0"/>
              </a:rPr>
            </a:br>
            <a:r>
              <a:rPr lang="ru-RU" sz="2000" b="1" dirty="0">
                <a:solidFill>
                  <a:srgbClr val="000099"/>
                </a:solidFill>
                <a:latin typeface="Times New Roman" pitchFamily="18" charset="0"/>
                <a:ea typeface="Calibri" pitchFamily="34" charset="0"/>
                <a:cs typeface="Times New Roman" pitchFamily="18" charset="0"/>
              </a:rPr>
              <a:t/>
            </a:r>
            <a:br>
              <a:rPr lang="ru-RU" sz="2000" b="1" dirty="0">
                <a:solidFill>
                  <a:srgbClr val="000099"/>
                </a:solidFill>
                <a:latin typeface="Times New Roman" pitchFamily="18" charset="0"/>
                <a:ea typeface="Calibri" pitchFamily="34" charset="0"/>
                <a:cs typeface="Times New Roman" pitchFamily="18" charset="0"/>
              </a:rPr>
            </a:br>
            <a:r>
              <a:rPr lang="ru-RU" b="1" i="1" dirty="0" smtClean="0">
                <a:solidFill>
                  <a:srgbClr val="C00000"/>
                </a:solidFill>
                <a:latin typeface="Monotype Corsiva" panose="03010101010201010101" pitchFamily="66" charset="0"/>
                <a:ea typeface="Calibri" pitchFamily="34" charset="0"/>
                <a:cs typeface="Times New Roman" pitchFamily="18" charset="0"/>
              </a:rPr>
              <a:t>Формы организации работы с логическими блоками</a:t>
            </a:r>
            <a:br>
              <a:rPr lang="ru-RU" b="1" i="1" dirty="0" smtClean="0">
                <a:solidFill>
                  <a:srgbClr val="C00000"/>
                </a:solidFill>
                <a:latin typeface="Monotype Corsiva" panose="03010101010201010101" pitchFamily="66" charset="0"/>
                <a:ea typeface="Calibri" pitchFamily="34" charset="0"/>
                <a:cs typeface="Times New Roman" pitchFamily="18" charset="0"/>
              </a:rPr>
            </a:br>
            <a:endParaRPr lang="ru-RU" b="1" i="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390290" y="1825625"/>
            <a:ext cx="9185695" cy="3807424"/>
          </a:xfrm>
        </p:spPr>
        <p:txBody>
          <a:bodyPr>
            <a:normAutofit fontScale="92500" lnSpcReduction="20000"/>
          </a:bodyPr>
          <a:lstStyle/>
          <a:p>
            <a:pPr marL="0" lvl="0" indent="0" eaLnBrk="0" fontAlgn="base" hangingPunct="0">
              <a:lnSpc>
                <a:spcPct val="100000"/>
              </a:lnSpc>
              <a:spcBef>
                <a:spcPct val="0"/>
              </a:spcBef>
              <a:spcAft>
                <a:spcPct val="0"/>
              </a:spcAft>
              <a:buClr>
                <a:srgbClr val="000099"/>
              </a:buClr>
              <a:buFont typeface="Wingdings" pitchFamily="2" charset="2"/>
              <a:buChar char="v"/>
            </a:pPr>
            <a:r>
              <a:rPr lang="ru-RU" sz="2400" b="1" i="1" dirty="0">
                <a:solidFill>
                  <a:srgbClr val="002060"/>
                </a:solidFill>
                <a:latin typeface="Monotype Corsiva" panose="03010101010201010101" pitchFamily="66" charset="0"/>
                <a:ea typeface="Calibri" pitchFamily="34" charset="0"/>
                <a:cs typeface="Times New Roman" pitchFamily="18" charset="0"/>
              </a:rPr>
              <a:t>Непрерывно образовательная деятельность , обеспечивающая наглядность, системность и доступность, смену деятельности. </a:t>
            </a:r>
          </a:p>
          <a:p>
            <a:pPr marL="0" lvl="0" indent="0" eaLnBrk="0" fontAlgn="base" hangingPunct="0">
              <a:lnSpc>
                <a:spcPct val="100000"/>
              </a:lnSpc>
              <a:spcBef>
                <a:spcPct val="0"/>
              </a:spcBef>
              <a:spcAft>
                <a:spcPct val="0"/>
              </a:spcAft>
              <a:buClr>
                <a:srgbClr val="000099"/>
              </a:buClr>
              <a:buFont typeface="Wingdings" pitchFamily="2" charset="2"/>
              <a:buChar char="v"/>
            </a:pPr>
            <a:r>
              <a:rPr lang="ru-RU" sz="2400" b="1" i="1" dirty="0">
                <a:solidFill>
                  <a:srgbClr val="002060"/>
                </a:solidFill>
                <a:latin typeface="Monotype Corsiva" panose="03010101010201010101" pitchFamily="66" charset="0"/>
                <a:ea typeface="Calibri" pitchFamily="34" charset="0"/>
                <a:cs typeface="Times New Roman" pitchFamily="18" charset="0"/>
              </a:rPr>
              <a:t> Совместная и самостоятельная игровая деятельность (дидактические игры, настольно-печатные, подвижные, сюжетно-ролевые игры).</a:t>
            </a:r>
          </a:p>
          <a:p>
            <a:pPr marL="0" lvl="0" indent="0" algn="just" fontAlgn="base">
              <a:lnSpc>
                <a:spcPct val="100000"/>
              </a:lnSpc>
              <a:spcBef>
                <a:spcPct val="0"/>
              </a:spcBef>
              <a:spcAft>
                <a:spcPct val="0"/>
              </a:spcAft>
              <a:buNone/>
              <a:defRPr/>
            </a:pPr>
            <a:r>
              <a:rPr lang="ru-RU" sz="2400" b="1" i="1" dirty="0" smtClean="0">
                <a:solidFill>
                  <a:srgbClr val="002060"/>
                </a:solidFill>
                <a:latin typeface="Monotype Corsiva" panose="03010101010201010101" pitchFamily="66" charset="0"/>
                <a:ea typeface="Calibri" pitchFamily="34" charset="0"/>
                <a:cs typeface="Times New Roman" pitchFamily="18" charset="0"/>
              </a:rPr>
              <a:t>                    а</a:t>
            </a:r>
            <a:r>
              <a:rPr lang="ru-RU" sz="2400" b="1" i="1" dirty="0">
                <a:solidFill>
                  <a:srgbClr val="002060"/>
                </a:solidFill>
                <a:latin typeface="Monotype Corsiva" panose="03010101010201010101" pitchFamily="66" charset="0"/>
                <a:ea typeface="Calibri" pitchFamily="34" charset="0"/>
                <a:cs typeface="Times New Roman" pitchFamily="18" charset="0"/>
              </a:rPr>
              <a:t>) в подвижных играх (предметные ориентиры, обозначения домиков, дорожек, лабиринтов);</a:t>
            </a:r>
          </a:p>
          <a:p>
            <a:pPr marL="0" lvl="0" indent="0" algn="just" eaLnBrk="0" fontAlgn="base" hangingPunct="0">
              <a:lnSpc>
                <a:spcPct val="100000"/>
              </a:lnSpc>
              <a:spcBef>
                <a:spcPct val="0"/>
              </a:spcBef>
              <a:spcAft>
                <a:spcPct val="0"/>
              </a:spcAft>
              <a:buNone/>
              <a:defRPr/>
            </a:pPr>
            <a:r>
              <a:rPr lang="ru-RU" sz="2400" b="1" i="1" dirty="0" smtClean="0">
                <a:solidFill>
                  <a:srgbClr val="002060"/>
                </a:solidFill>
                <a:latin typeface="Monotype Corsiva" panose="03010101010201010101" pitchFamily="66" charset="0"/>
                <a:ea typeface="Calibri" pitchFamily="34" charset="0"/>
                <a:cs typeface="Times New Roman" pitchFamily="18" charset="0"/>
              </a:rPr>
              <a:t>                    б</a:t>
            </a:r>
            <a:r>
              <a:rPr lang="ru-RU" sz="2400" b="1" i="1" dirty="0">
                <a:solidFill>
                  <a:srgbClr val="002060"/>
                </a:solidFill>
                <a:latin typeface="Monotype Corsiva" panose="03010101010201010101" pitchFamily="66" charset="0"/>
                <a:ea typeface="Calibri" pitchFamily="34" charset="0"/>
                <a:cs typeface="Times New Roman" pitchFamily="18" charset="0"/>
              </a:rPr>
              <a:t>) как настольно-печатные (изготовить карты к играм “Рассели жильцов”, “Найди место фигуре”);</a:t>
            </a:r>
          </a:p>
          <a:p>
            <a:pPr marL="0" lvl="0" indent="0" algn="just" eaLnBrk="0" fontAlgn="base" hangingPunct="0">
              <a:lnSpc>
                <a:spcPct val="100000"/>
              </a:lnSpc>
              <a:spcBef>
                <a:spcPct val="0"/>
              </a:spcBef>
              <a:spcAft>
                <a:spcPct val="0"/>
              </a:spcAft>
              <a:buNone/>
              <a:defRPr/>
            </a:pPr>
            <a:r>
              <a:rPr lang="ru-RU" sz="2400" b="1" i="1" dirty="0" smtClean="0">
                <a:solidFill>
                  <a:srgbClr val="002060"/>
                </a:solidFill>
                <a:latin typeface="Monotype Corsiva" panose="03010101010201010101" pitchFamily="66" charset="0"/>
                <a:ea typeface="Calibri" pitchFamily="34" charset="0"/>
                <a:cs typeface="Times New Roman" pitchFamily="18" charset="0"/>
              </a:rPr>
              <a:t>                   в</a:t>
            </a:r>
            <a:r>
              <a:rPr lang="ru-RU" sz="2400" b="1" i="1" dirty="0">
                <a:solidFill>
                  <a:srgbClr val="002060"/>
                </a:solidFill>
                <a:latin typeface="Monotype Corsiva" panose="03010101010201010101" pitchFamily="66" charset="0"/>
                <a:ea typeface="Calibri" pitchFamily="34" charset="0"/>
                <a:cs typeface="Times New Roman" pitchFamily="18" charset="0"/>
              </a:rPr>
              <a:t>) в сюжетно-ролевых играх: “Магазин” - деньги обозначаются блоками. “Почта” - адрес на доме обозначается кодовыми карточками. Аналогично, “Поезд” - билеты, места. </a:t>
            </a:r>
          </a:p>
          <a:p>
            <a:pPr marL="0" lvl="0" indent="0" eaLnBrk="0" fontAlgn="base" hangingPunct="0">
              <a:lnSpc>
                <a:spcPct val="100000"/>
              </a:lnSpc>
              <a:spcBef>
                <a:spcPct val="0"/>
              </a:spcBef>
              <a:spcAft>
                <a:spcPct val="0"/>
              </a:spcAft>
              <a:buClr>
                <a:srgbClr val="000099"/>
              </a:buClr>
              <a:buFont typeface="Wingdings" pitchFamily="2" charset="2"/>
              <a:buChar char="v"/>
              <a:defRPr/>
            </a:pPr>
            <a:r>
              <a:rPr lang="ru-RU" sz="2400" b="1" i="1" dirty="0">
                <a:solidFill>
                  <a:srgbClr val="002060"/>
                </a:solidFill>
                <a:latin typeface="Monotype Corsiva" panose="03010101010201010101" pitchFamily="66" charset="0"/>
                <a:ea typeface="Calibri" pitchFamily="34" charset="0"/>
                <a:cs typeface="Times New Roman" pitchFamily="18" charset="0"/>
              </a:rPr>
              <a:t>Вне непрерывно образовательной деятельности, в предметно-развивающей среде (ИЗО-деятельность, аппликация, режимные моменты, предметные ориентиры). </a:t>
            </a:r>
          </a:p>
          <a:p>
            <a:pPr marL="0" indent="0">
              <a:buNone/>
            </a:pPr>
            <a:endParaRPr lang="ru-RU" sz="2400" b="1" dirty="0"/>
          </a:p>
        </p:txBody>
      </p:sp>
    </p:spTree>
    <p:extLst>
      <p:ext uri="{BB962C8B-B14F-4D97-AF65-F5344CB8AC3E}">
        <p14:creationId xmlns:p14="http://schemas.microsoft.com/office/powerpoint/2010/main" val="1243982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2303930" y="1290917"/>
            <a:ext cx="9117107" cy="412377"/>
          </a:xfrm>
        </p:spPr>
        <p:txBody>
          <a:bodyPr>
            <a:normAutofit fontScale="90000"/>
          </a:bodyPr>
          <a:lstStyle/>
          <a:p>
            <a:pPr lvl="0" fontAlgn="base">
              <a:lnSpc>
                <a:spcPct val="100000"/>
              </a:lnSpc>
              <a:spcAft>
                <a:spcPct val="0"/>
              </a:spcAft>
            </a:pPr>
            <a:r>
              <a:rPr lang="ru-RU" sz="1800" b="1" dirty="0" smtClean="0">
                <a:solidFill>
                  <a:srgbClr val="000099"/>
                </a:solidFill>
                <a:latin typeface="Times New Roman" pitchFamily="18" charset="0"/>
                <a:ea typeface="+mn-ea"/>
                <a:cs typeface="Times New Roman" pitchFamily="18" charset="0"/>
              </a:rPr>
              <a:t/>
            </a:r>
            <a:br>
              <a:rPr lang="ru-RU" sz="1800" b="1" dirty="0" smtClean="0">
                <a:solidFill>
                  <a:srgbClr val="000099"/>
                </a:solidFill>
                <a:latin typeface="Times New Roman" pitchFamily="18" charset="0"/>
                <a:ea typeface="+mn-ea"/>
                <a:cs typeface="Times New Roman" pitchFamily="18" charset="0"/>
              </a:rPr>
            </a:br>
            <a:r>
              <a:rPr lang="ru-RU" sz="1800" b="1" dirty="0">
                <a:solidFill>
                  <a:srgbClr val="000099"/>
                </a:solidFill>
                <a:latin typeface="Times New Roman" pitchFamily="18" charset="0"/>
                <a:ea typeface="+mn-ea"/>
                <a:cs typeface="Times New Roman" pitchFamily="18" charset="0"/>
              </a:rPr>
              <a:t/>
            </a:r>
            <a:br>
              <a:rPr lang="ru-RU" sz="1800" b="1" dirty="0">
                <a:solidFill>
                  <a:srgbClr val="000099"/>
                </a:solidFill>
                <a:latin typeface="Times New Roman" pitchFamily="18" charset="0"/>
                <a:ea typeface="+mn-ea"/>
                <a:cs typeface="Times New Roman" pitchFamily="18" charset="0"/>
              </a:rPr>
            </a:br>
            <a:r>
              <a:rPr lang="ru-RU" sz="1800" b="1" dirty="0" smtClean="0">
                <a:solidFill>
                  <a:srgbClr val="000099"/>
                </a:solidFill>
                <a:latin typeface="Times New Roman" pitchFamily="18" charset="0"/>
                <a:ea typeface="+mn-ea"/>
                <a:cs typeface="Times New Roman" pitchFamily="18" charset="0"/>
              </a:rPr>
              <a:t/>
            </a:r>
            <a:br>
              <a:rPr lang="ru-RU" sz="1800" b="1" dirty="0" smtClean="0">
                <a:solidFill>
                  <a:srgbClr val="000099"/>
                </a:solidFill>
                <a:latin typeface="Times New Roman" pitchFamily="18" charset="0"/>
                <a:ea typeface="+mn-ea"/>
                <a:cs typeface="Times New Roman" pitchFamily="18" charset="0"/>
              </a:rPr>
            </a:br>
            <a:r>
              <a:rPr lang="ru-RU" b="1" i="1" dirty="0" smtClean="0">
                <a:solidFill>
                  <a:srgbClr val="C00000"/>
                </a:solidFill>
                <a:latin typeface="Monotype Corsiva" panose="03010101010201010101" pitchFamily="66" charset="0"/>
                <a:ea typeface="+mn-ea"/>
                <a:cs typeface="Times New Roman" pitchFamily="18" charset="0"/>
              </a:rPr>
              <a:t>Логические </a:t>
            </a:r>
            <a:r>
              <a:rPr lang="ru-RU" b="1" i="1" dirty="0">
                <a:solidFill>
                  <a:srgbClr val="C00000"/>
                </a:solidFill>
                <a:latin typeface="Monotype Corsiva" panose="03010101010201010101" pitchFamily="66" charset="0"/>
                <a:ea typeface="+mn-ea"/>
                <a:cs typeface="Times New Roman" pitchFamily="18" charset="0"/>
              </a:rPr>
              <a:t>блоки </a:t>
            </a:r>
            <a:r>
              <a:rPr lang="ru-RU" b="1" i="1" dirty="0" err="1">
                <a:solidFill>
                  <a:srgbClr val="C00000"/>
                </a:solidFill>
                <a:latin typeface="Monotype Corsiva" panose="03010101010201010101" pitchFamily="66" charset="0"/>
                <a:ea typeface="+mn-ea"/>
                <a:cs typeface="Times New Roman" pitchFamily="18" charset="0"/>
              </a:rPr>
              <a:t>Дьенеша</a:t>
            </a:r>
            <a:r>
              <a:rPr lang="ru-RU" b="1" i="1" dirty="0">
                <a:solidFill>
                  <a:srgbClr val="C00000"/>
                </a:solidFill>
                <a:latin typeface="Monotype Corsiva" panose="03010101010201010101" pitchFamily="66" charset="0"/>
                <a:ea typeface="+mn-ea"/>
                <a:cs typeface="Times New Roman" pitchFamily="18" charset="0"/>
              </a:rPr>
              <a:t> в НОД  по ФЭМП можно использовать: </a:t>
            </a:r>
            <a:br>
              <a:rPr lang="ru-RU" b="1" i="1" dirty="0">
                <a:solidFill>
                  <a:srgbClr val="C00000"/>
                </a:solidFill>
                <a:latin typeface="Monotype Corsiva" panose="03010101010201010101" pitchFamily="66" charset="0"/>
                <a:ea typeface="+mn-ea"/>
                <a:cs typeface="Times New Roman" pitchFamily="18" charset="0"/>
              </a:rPr>
            </a:br>
            <a:endParaRPr lang="ru-RU" b="1" i="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503152" y="2193178"/>
            <a:ext cx="9185695" cy="3807424"/>
          </a:xfrm>
        </p:spPr>
        <p:txBody>
          <a:bodyPr>
            <a:normAutofit fontScale="92500" lnSpcReduction="20000"/>
          </a:bodyPr>
          <a:lstStyle/>
          <a:p>
            <a:r>
              <a:rPr lang="ru-RU" sz="2400" b="1" i="1" dirty="0">
                <a:solidFill>
                  <a:schemeClr val="accent5">
                    <a:lumMod val="50000"/>
                  </a:schemeClr>
                </a:solidFill>
                <a:latin typeface="Monotype Corsiva" panose="03010101010201010101" pitchFamily="66" charset="0"/>
              </a:rPr>
              <a:t> В разделе « количество и счет» - в работе по выявлению общих свойств отдельных предметов и групп предметов, выделению из множества отдельных его частей, в которые входят предметы, отличающиеся от других тем или иным признаком, </a:t>
            </a:r>
          </a:p>
          <a:p>
            <a:r>
              <a:rPr lang="ru-RU" sz="2400" b="1" i="1" dirty="0">
                <a:solidFill>
                  <a:schemeClr val="accent5">
                    <a:lumMod val="50000"/>
                  </a:schemeClr>
                </a:solidFill>
                <a:latin typeface="Monotype Corsiva" panose="03010101010201010101" pitchFamily="66" charset="0"/>
              </a:rPr>
              <a:t>      по совершенствованию навыков счета и отсчета в пределах 10, по усвоению понятий поровну, не поровну, больше, меньше;                               </a:t>
            </a:r>
          </a:p>
          <a:p>
            <a:r>
              <a:rPr lang="ru-RU" sz="2400" b="1" i="1" dirty="0">
                <a:solidFill>
                  <a:schemeClr val="accent5">
                    <a:lumMod val="50000"/>
                  </a:schemeClr>
                </a:solidFill>
                <a:latin typeface="Monotype Corsiva" panose="03010101010201010101" pitchFamily="66" charset="0"/>
              </a:rPr>
              <a:t>      в упражнениях на закрепление знаний о составе числа из единиц в пределах десяти и из двух меньших чисел. </a:t>
            </a:r>
          </a:p>
          <a:p>
            <a:r>
              <a:rPr lang="ru-RU" sz="2400" b="1" i="1" dirty="0">
                <a:solidFill>
                  <a:schemeClr val="accent5">
                    <a:lumMod val="50000"/>
                  </a:schemeClr>
                </a:solidFill>
                <a:latin typeface="Monotype Corsiva" panose="03010101010201010101" pitchFamily="66" charset="0"/>
              </a:rPr>
              <a:t>     Также блоки помогут усвоить смысл арифметических действий сложения и вычитания, научить детей составлять арифметические задачи в одно действие. </a:t>
            </a:r>
          </a:p>
          <a:p>
            <a:r>
              <a:rPr lang="ru-RU" sz="2400" b="1" i="1" dirty="0">
                <a:solidFill>
                  <a:schemeClr val="accent5">
                    <a:lumMod val="50000"/>
                  </a:schemeClr>
                </a:solidFill>
                <a:latin typeface="Monotype Corsiva" panose="03010101010201010101" pitchFamily="66" charset="0"/>
              </a:rPr>
              <a:t>        В разделе « величина»</a:t>
            </a:r>
          </a:p>
          <a:p>
            <a:r>
              <a:rPr lang="ru-RU" sz="2400" b="1" i="1" dirty="0">
                <a:solidFill>
                  <a:schemeClr val="accent5">
                    <a:lumMod val="50000"/>
                  </a:schemeClr>
                </a:solidFill>
                <a:latin typeface="Monotype Corsiva" panose="03010101010201010101" pitchFamily="66" charset="0"/>
              </a:rPr>
              <a:t>  - сравнение предметов по размеру (большие, маленькие), по толщине ( толстые, тонкие) путем непосредственного соизмерения и сравнения на глаз.</a:t>
            </a:r>
            <a:r>
              <a:rPr lang="ru-RU" sz="2400" b="1" i="1" dirty="0" smtClean="0">
                <a:solidFill>
                  <a:schemeClr val="accent5">
                    <a:lumMod val="50000"/>
                  </a:schemeClr>
                </a:solidFill>
                <a:latin typeface="Monotype Corsiva" panose="03010101010201010101" pitchFamily="66" charset="0"/>
              </a:rPr>
              <a:t>           </a:t>
            </a:r>
            <a:endParaRPr lang="ru-RU" sz="2400" b="1" i="1" dirty="0">
              <a:solidFill>
                <a:schemeClr val="accent5">
                  <a:lumMod val="50000"/>
                </a:schemeClr>
              </a:solidFill>
              <a:latin typeface="Monotype Corsiva" panose="03010101010201010101" pitchFamily="66" charset="0"/>
            </a:endParaRPr>
          </a:p>
        </p:txBody>
      </p:sp>
      <p:pic>
        <p:nvPicPr>
          <p:cNvPr id="3" name="Рисунок 2"/>
          <p:cNvPicPr>
            <a:picLocks noChangeAspect="1"/>
          </p:cNvPicPr>
          <p:nvPr/>
        </p:nvPicPr>
        <p:blipFill>
          <a:blip r:embed="rId4"/>
          <a:stretch>
            <a:fillRect/>
          </a:stretch>
        </p:blipFill>
        <p:spPr>
          <a:xfrm>
            <a:off x="-80683" y="4744165"/>
            <a:ext cx="1792941" cy="2206697"/>
          </a:xfrm>
          <a:prstGeom prst="rect">
            <a:avLst/>
          </a:prstGeom>
          <a:ln>
            <a:noFill/>
          </a:ln>
          <a:effectLst>
            <a:softEdge rad="112500"/>
          </a:effectLst>
        </p:spPr>
      </p:pic>
    </p:spTree>
    <p:extLst>
      <p:ext uri="{BB962C8B-B14F-4D97-AF65-F5344CB8AC3E}">
        <p14:creationId xmlns:p14="http://schemas.microsoft.com/office/powerpoint/2010/main" val="270955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2241176" y="1171669"/>
            <a:ext cx="8821271" cy="448573"/>
          </a:xfrm>
        </p:spPr>
        <p:txBody>
          <a:bodyPr>
            <a:normAutofit fontScale="90000"/>
          </a:bodyPr>
          <a:lstStyle/>
          <a:p>
            <a:endParaRPr lang="ru-RU" b="1"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255821" y="1620242"/>
            <a:ext cx="7807498" cy="3807424"/>
          </a:xfrm>
        </p:spPr>
        <p:txBody>
          <a:bodyPr>
            <a:normAutofit/>
          </a:bodyPr>
          <a:lstStyle/>
          <a:p>
            <a:pPr marL="0" lvl="0" indent="0" fontAlgn="base">
              <a:lnSpc>
                <a:spcPct val="100000"/>
              </a:lnSpc>
              <a:spcBef>
                <a:spcPct val="0"/>
              </a:spcBef>
              <a:spcAft>
                <a:spcPct val="0"/>
              </a:spcAft>
              <a:buNone/>
            </a:pPr>
            <a:r>
              <a:rPr lang="ru-RU" sz="2400" b="1" i="1" dirty="0" smtClean="0">
                <a:solidFill>
                  <a:schemeClr val="accent5">
                    <a:lumMod val="50000"/>
                  </a:schemeClr>
                </a:solidFill>
                <a:latin typeface="Monotype Corsiva" panose="03010101010201010101" pitchFamily="66" charset="0"/>
              </a:rPr>
              <a:t>           </a:t>
            </a:r>
            <a:r>
              <a:rPr lang="ru-RU" sz="2400" b="1" i="1" dirty="0">
                <a:solidFill>
                  <a:schemeClr val="accent5">
                    <a:lumMod val="50000"/>
                  </a:schemeClr>
                </a:solidFill>
                <a:latin typeface="Monotype Corsiva" panose="03010101010201010101" pitchFamily="66" charset="0"/>
              </a:rPr>
              <a:t>В пособии Е.А. Носовой и Р.Л. Непомнящей "Логика и математика для дошкольников" представлены 4 группы постепенно усложняющихся игр и упражнений с логическими блоками: </a:t>
            </a:r>
          </a:p>
          <a:p>
            <a:pPr marL="0" lvl="0" indent="0" fontAlgn="base">
              <a:lnSpc>
                <a:spcPct val="100000"/>
              </a:lnSpc>
              <a:spcBef>
                <a:spcPct val="0"/>
              </a:spcBef>
              <a:spcAft>
                <a:spcPct val="0"/>
              </a:spcAft>
              <a:buNone/>
            </a:pPr>
            <a:endParaRPr lang="ru-RU" sz="2400" b="1" i="1" dirty="0">
              <a:solidFill>
                <a:schemeClr val="accent5">
                  <a:lumMod val="50000"/>
                </a:schemeClr>
              </a:solidFill>
              <a:latin typeface="Monotype Corsiva" panose="03010101010201010101" pitchFamily="66" charset="0"/>
            </a:endParaRPr>
          </a:p>
          <a:p>
            <a:pPr marL="0" lvl="0" indent="0" fontAlgn="base">
              <a:lnSpc>
                <a:spcPct val="100000"/>
              </a:lnSpc>
              <a:spcBef>
                <a:spcPct val="0"/>
              </a:spcBef>
              <a:spcAft>
                <a:spcPct val="0"/>
              </a:spcAft>
              <a:buFontTx/>
              <a:buChar char="-"/>
            </a:pPr>
            <a:r>
              <a:rPr lang="ru-RU" sz="2400" b="1" i="1" dirty="0">
                <a:solidFill>
                  <a:schemeClr val="accent5">
                    <a:lumMod val="50000"/>
                  </a:schemeClr>
                </a:solidFill>
                <a:latin typeface="Monotype Corsiva" panose="03010101010201010101" pitchFamily="66" charset="0"/>
              </a:rPr>
              <a:t>   для развития умений выявлять и абстрагировать свойства</a:t>
            </a:r>
          </a:p>
          <a:p>
            <a:pPr marL="0" lvl="0" indent="0" fontAlgn="base">
              <a:lnSpc>
                <a:spcPct val="100000"/>
              </a:lnSpc>
              <a:spcBef>
                <a:spcPct val="0"/>
              </a:spcBef>
              <a:spcAft>
                <a:spcPct val="0"/>
              </a:spcAft>
              <a:buFontTx/>
              <a:buChar char="-"/>
            </a:pPr>
            <a:r>
              <a:rPr lang="ru-RU" sz="2400" b="1" i="1" dirty="0">
                <a:solidFill>
                  <a:schemeClr val="accent5">
                    <a:lumMod val="50000"/>
                  </a:schemeClr>
                </a:solidFill>
                <a:latin typeface="Monotype Corsiva" panose="03010101010201010101" pitchFamily="66" charset="0"/>
              </a:rPr>
              <a:t>  для развития умений сравнивать предметы по их свойствам;</a:t>
            </a:r>
          </a:p>
          <a:p>
            <a:pPr marL="0" lvl="0" indent="0" fontAlgn="base">
              <a:lnSpc>
                <a:spcPct val="100000"/>
              </a:lnSpc>
              <a:spcBef>
                <a:spcPct val="0"/>
              </a:spcBef>
              <a:spcAft>
                <a:spcPct val="0"/>
              </a:spcAft>
              <a:buFontTx/>
              <a:buChar char="-"/>
            </a:pPr>
            <a:r>
              <a:rPr lang="ru-RU" sz="2400" b="1" i="1" dirty="0">
                <a:solidFill>
                  <a:schemeClr val="accent5">
                    <a:lumMod val="50000"/>
                  </a:schemeClr>
                </a:solidFill>
                <a:latin typeface="Monotype Corsiva" panose="03010101010201010101" pitchFamily="66" charset="0"/>
              </a:rPr>
              <a:t>  для развития действий классификации и обобщения;</a:t>
            </a:r>
          </a:p>
          <a:p>
            <a:pPr marL="0" lvl="0" indent="0" fontAlgn="base">
              <a:lnSpc>
                <a:spcPct val="100000"/>
              </a:lnSpc>
              <a:spcBef>
                <a:spcPct val="0"/>
              </a:spcBef>
              <a:spcAft>
                <a:spcPct val="0"/>
              </a:spcAft>
              <a:buFontTx/>
              <a:buChar char="-"/>
            </a:pPr>
            <a:r>
              <a:rPr lang="ru-RU" sz="2400" b="1" i="1" dirty="0">
                <a:solidFill>
                  <a:schemeClr val="accent5">
                    <a:lumMod val="50000"/>
                  </a:schemeClr>
                </a:solidFill>
                <a:latin typeface="Monotype Corsiva" panose="03010101010201010101" pitchFamily="66" charset="0"/>
              </a:rPr>
              <a:t>  для развития способности к логическим действиям и операциям .</a:t>
            </a:r>
          </a:p>
          <a:p>
            <a:pPr marL="0" lvl="0" indent="0" fontAlgn="base">
              <a:lnSpc>
                <a:spcPct val="100000"/>
              </a:lnSpc>
              <a:spcBef>
                <a:spcPct val="0"/>
              </a:spcBef>
              <a:spcAft>
                <a:spcPct val="0"/>
              </a:spcAft>
              <a:buNone/>
            </a:pPr>
            <a:endParaRPr lang="ru-RU" sz="1800" b="1" i="1" dirty="0">
              <a:solidFill>
                <a:srgbClr val="000000"/>
              </a:solidFill>
              <a:latin typeface="Arial" charset="0"/>
            </a:endParaRPr>
          </a:p>
          <a:p>
            <a:pPr indent="0" algn="just">
              <a:lnSpc>
                <a:spcPct val="100000"/>
              </a:lnSpc>
              <a:buNone/>
            </a:pPr>
            <a:endParaRPr lang="ru-RU" sz="2400" b="1" i="1" dirty="0"/>
          </a:p>
        </p:txBody>
      </p:sp>
      <p:pic>
        <p:nvPicPr>
          <p:cNvPr id="3" name="Рисунок 2"/>
          <p:cNvPicPr>
            <a:picLocks noChangeAspect="1"/>
          </p:cNvPicPr>
          <p:nvPr/>
        </p:nvPicPr>
        <p:blipFill>
          <a:blip r:embed="rId4"/>
          <a:stretch>
            <a:fillRect/>
          </a:stretch>
        </p:blipFill>
        <p:spPr>
          <a:xfrm>
            <a:off x="8807005" y="1670151"/>
            <a:ext cx="2359356" cy="3517697"/>
          </a:xfrm>
          <a:prstGeom prst="rect">
            <a:avLst/>
          </a:prstGeom>
        </p:spPr>
      </p:pic>
    </p:spTree>
    <p:extLst>
      <p:ext uri="{BB962C8B-B14F-4D97-AF65-F5344CB8AC3E}">
        <p14:creationId xmlns:p14="http://schemas.microsoft.com/office/powerpoint/2010/main" val="1703703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2987204" y="1066757"/>
            <a:ext cx="5149090" cy="690024"/>
          </a:xfrm>
        </p:spPr>
        <p:txBody>
          <a:bodyPr>
            <a:normAutofit fontScale="90000"/>
          </a:bodyPr>
          <a:lstStyle/>
          <a:p>
            <a:pPr algn="ctr"/>
            <a:r>
              <a:rPr lang="ru-RU" sz="4800" b="1" i="1" dirty="0">
                <a:solidFill>
                  <a:srgbClr val="C00000"/>
                </a:solidFill>
                <a:latin typeface="Monotype Corsiva" panose="03010101010201010101" pitchFamily="66" charset="0"/>
              </a:rPr>
              <a:t>А не поиграть ли нам?</a:t>
            </a:r>
            <a:endParaRPr lang="ru-RU" dirty="0">
              <a:solidFill>
                <a:srgbClr val="C00000"/>
              </a:solidFill>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pic>
        <p:nvPicPr>
          <p:cNvPr id="4" name="Объект 3"/>
          <p:cNvPicPr>
            <a:picLocks noGrp="1" noChangeAspect="1"/>
          </p:cNvPicPr>
          <p:nvPr>
            <p:ph idx="1"/>
          </p:nvPr>
        </p:nvPicPr>
        <p:blipFill rotWithShape="1">
          <a:blip r:embed="rId6"/>
          <a:srcRect t="26178" r="8706"/>
          <a:stretch/>
        </p:blipFill>
        <p:spPr>
          <a:xfrm rot="618505">
            <a:off x="1406811" y="1811010"/>
            <a:ext cx="3018539" cy="32359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rotWithShape="1">
          <a:blip r:embed="rId7"/>
          <a:srcRect l="11177" r="12483"/>
          <a:stretch/>
        </p:blipFill>
        <p:spPr>
          <a:xfrm>
            <a:off x="5240874" y="2366808"/>
            <a:ext cx="2163659" cy="28342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Рисунок 7"/>
          <p:cNvPicPr>
            <a:picLocks noChangeAspect="1"/>
          </p:cNvPicPr>
          <p:nvPr/>
        </p:nvPicPr>
        <p:blipFill rotWithShape="1">
          <a:blip r:embed="rId8"/>
          <a:srcRect t="20262"/>
          <a:stretch/>
        </p:blipFill>
        <p:spPr>
          <a:xfrm rot="648211">
            <a:off x="7996519" y="1620606"/>
            <a:ext cx="2965700" cy="31519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87109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3998259" y="1041918"/>
            <a:ext cx="4419600" cy="400585"/>
          </a:xfrm>
        </p:spPr>
        <p:txBody>
          <a:bodyPr>
            <a:noAutofit/>
          </a:bodyPr>
          <a:lstStyle/>
          <a:p>
            <a:pPr lvl="0" algn="ctr" fontAlgn="base">
              <a:lnSpc>
                <a:spcPct val="100000"/>
              </a:lnSpc>
              <a:spcAft>
                <a:spcPct val="0"/>
              </a:spcAft>
            </a:pPr>
            <a:r>
              <a:rPr lang="ru-RU" sz="4000" b="1" i="1" dirty="0" smtClean="0">
                <a:solidFill>
                  <a:srgbClr val="3333CC"/>
                </a:solidFill>
                <a:latin typeface="Monotype Corsiva" panose="03010101010201010101" pitchFamily="66" charset="0"/>
                <a:ea typeface="+mn-ea"/>
                <a:cs typeface="+mn-cs"/>
              </a:rPr>
              <a:t>Бусы для ёлочки</a:t>
            </a:r>
            <a:endParaRPr lang="ru-RU" sz="4000" i="1" dirty="0">
              <a:solidFill>
                <a:srgbClr val="FF0000"/>
              </a:solidFill>
              <a:latin typeface="Monotype Corsiva" panose="03010101010201010101" pitchFamily="66" charset="0"/>
            </a:endParaRPr>
          </a:p>
        </p:txBody>
      </p:sp>
      <p:pic>
        <p:nvPicPr>
          <p:cNvPr id="4" name="Объект 3"/>
          <p:cNvPicPr>
            <a:picLocks noGrp="1" noChangeAspect="1"/>
          </p:cNvPicPr>
          <p:nvPr>
            <p:ph idx="1"/>
          </p:nvPr>
        </p:nvPicPr>
        <p:blipFill rotWithShape="1">
          <a:blip r:embed="rId3"/>
          <a:srcRect l="-2666" r="-1"/>
          <a:stretch/>
        </p:blipFill>
        <p:spPr>
          <a:xfrm>
            <a:off x="2967319" y="1509623"/>
            <a:ext cx="8283388" cy="4308471"/>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a:stretch>
            <a:fillRect/>
          </a:stretch>
        </p:blipFill>
        <p:spPr>
          <a:xfrm>
            <a:off x="838200" y="2402910"/>
            <a:ext cx="2689851" cy="3342283"/>
          </a:xfrm>
          <a:prstGeom prst="rect">
            <a:avLst/>
          </a:prstGeom>
        </p:spPr>
      </p:pic>
    </p:spTree>
    <p:extLst>
      <p:ext uri="{BB962C8B-B14F-4D97-AF65-F5344CB8AC3E}">
        <p14:creationId xmlns:p14="http://schemas.microsoft.com/office/powerpoint/2010/main" val="2851115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2725947" y="750498"/>
            <a:ext cx="5805578" cy="690024"/>
          </a:xfrm>
        </p:spPr>
        <p:txBody>
          <a:bodyPr>
            <a:noAutofit/>
          </a:bodyPr>
          <a:lstStyle/>
          <a:p>
            <a:pPr lvl="0">
              <a:lnSpc>
                <a:spcPct val="100000"/>
              </a:lnSpc>
              <a:spcBef>
                <a:spcPts val="0"/>
              </a:spcBef>
            </a:pPr>
            <a:r>
              <a:rPr lang="ru-RU" sz="4000" b="1" i="1" dirty="0">
                <a:solidFill>
                  <a:srgbClr val="C00000"/>
                </a:solidFill>
                <a:latin typeface="Monotype Corsiva" panose="03010101010201010101" pitchFamily="66" charset="0"/>
                <a:ea typeface="+mn-ea"/>
                <a:cs typeface="+mn-cs"/>
              </a:rPr>
              <a:t>Игры для младшего </a:t>
            </a:r>
            <a:r>
              <a:rPr lang="ru-RU" sz="4000" b="1" i="1" dirty="0" smtClean="0">
                <a:solidFill>
                  <a:srgbClr val="C00000"/>
                </a:solidFill>
                <a:latin typeface="Monotype Corsiva" panose="03010101010201010101" pitchFamily="66" charset="0"/>
                <a:ea typeface="+mn-ea"/>
                <a:cs typeface="+mn-cs"/>
              </a:rPr>
              <a:t>возраста</a:t>
            </a:r>
            <a:endParaRPr lang="ru-RU" sz="4000"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187570" y="1457171"/>
            <a:ext cx="9816860" cy="4408098"/>
          </a:xfrm>
        </p:spPr>
        <p:txBody>
          <a:bodyPr>
            <a:normAutofit/>
          </a:bodyPr>
          <a:lstStyle/>
          <a:p>
            <a:pPr marL="0" lvl="0" indent="0" algn="ctr">
              <a:lnSpc>
                <a:spcPct val="100000"/>
              </a:lnSpc>
              <a:spcBef>
                <a:spcPts val="0"/>
              </a:spcBef>
              <a:buNone/>
            </a:pPr>
            <a:r>
              <a:rPr lang="ru-RU" sz="3600" b="1" u="sng" dirty="0">
                <a:solidFill>
                  <a:srgbClr val="002060"/>
                </a:solidFill>
                <a:latin typeface="Monotype Corsiva" panose="03010101010201010101" pitchFamily="66" charset="0"/>
              </a:rPr>
              <a:t>Поиск одинаковых фигур</a:t>
            </a:r>
          </a:p>
          <a:p>
            <a:pPr marL="0" lvl="0" indent="0" algn="ctr">
              <a:lnSpc>
                <a:spcPct val="100000"/>
              </a:lnSpc>
              <a:spcBef>
                <a:spcPts val="0"/>
              </a:spcBef>
              <a:buNone/>
            </a:pPr>
            <a:endParaRPr lang="ru-RU" sz="3600" b="1" i="1" dirty="0">
              <a:solidFill>
                <a:srgbClr val="002060"/>
              </a:solidFill>
              <a:latin typeface="Monotype Corsiva" panose="03010101010201010101" pitchFamily="66" charset="0"/>
            </a:endParaRPr>
          </a:p>
          <a:p>
            <a:pPr marL="0" lvl="0" indent="0" algn="ctr">
              <a:lnSpc>
                <a:spcPct val="100000"/>
              </a:lnSpc>
              <a:spcBef>
                <a:spcPts val="0"/>
              </a:spcBef>
              <a:buNone/>
            </a:pPr>
            <a:r>
              <a:rPr lang="ru-RU" sz="3600" b="1" dirty="0">
                <a:solidFill>
                  <a:srgbClr val="002060"/>
                </a:solidFill>
                <a:latin typeface="Monotype Corsiva" panose="03010101010201010101" pitchFamily="66" charset="0"/>
              </a:rPr>
              <a:t>Предложите малышу разложить фигуры по их свойствам, собрать все красные, или все квадратные.</a:t>
            </a:r>
          </a:p>
          <a:p>
            <a:endParaRPr lang="ru-RU" sz="2000" dirty="0">
              <a:latin typeface="Monotype Corsiva" panose="03010101010201010101" pitchFamily="66" charset="0"/>
            </a:endParaRPr>
          </a:p>
        </p:txBody>
      </p:sp>
      <p:sp>
        <p:nvSpPr>
          <p:cNvPr id="7" name="Прямоугольник 6"/>
          <p:cNvSpPr/>
          <p:nvPr/>
        </p:nvSpPr>
        <p:spPr>
          <a:xfrm>
            <a:off x="1319842" y="3658749"/>
            <a:ext cx="1008112" cy="864096"/>
          </a:xfrm>
          <a:prstGeom prst="rect">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4" name="Рисунок 3"/>
          <p:cNvPicPr>
            <a:picLocks noChangeAspect="1"/>
          </p:cNvPicPr>
          <p:nvPr/>
        </p:nvPicPr>
        <p:blipFill>
          <a:blip r:embed="rId6"/>
          <a:stretch>
            <a:fillRect/>
          </a:stretch>
        </p:blipFill>
        <p:spPr>
          <a:xfrm>
            <a:off x="1823898" y="4090797"/>
            <a:ext cx="1463167" cy="1286367"/>
          </a:xfrm>
          <a:prstGeom prst="rect">
            <a:avLst/>
          </a:prstGeom>
        </p:spPr>
      </p:pic>
      <p:pic>
        <p:nvPicPr>
          <p:cNvPr id="8" name="Рисунок 7"/>
          <p:cNvPicPr>
            <a:picLocks noChangeAspect="1"/>
          </p:cNvPicPr>
          <p:nvPr/>
        </p:nvPicPr>
        <p:blipFill>
          <a:blip r:embed="rId7"/>
          <a:stretch>
            <a:fillRect/>
          </a:stretch>
        </p:blipFill>
        <p:spPr>
          <a:xfrm>
            <a:off x="3425492" y="4630181"/>
            <a:ext cx="2328874" cy="890093"/>
          </a:xfrm>
          <a:prstGeom prst="rect">
            <a:avLst/>
          </a:prstGeom>
        </p:spPr>
      </p:pic>
      <p:pic>
        <p:nvPicPr>
          <p:cNvPr id="9" name="Рисунок 8"/>
          <p:cNvPicPr>
            <a:picLocks noChangeAspect="1"/>
          </p:cNvPicPr>
          <p:nvPr/>
        </p:nvPicPr>
        <p:blipFill>
          <a:blip r:embed="rId8"/>
          <a:stretch>
            <a:fillRect/>
          </a:stretch>
        </p:blipFill>
        <p:spPr>
          <a:xfrm>
            <a:off x="3398598" y="3877443"/>
            <a:ext cx="743776" cy="597460"/>
          </a:xfrm>
          <a:prstGeom prst="rect">
            <a:avLst/>
          </a:prstGeom>
        </p:spPr>
      </p:pic>
      <p:pic>
        <p:nvPicPr>
          <p:cNvPr id="10" name="Рисунок 9"/>
          <p:cNvPicPr>
            <a:picLocks noChangeAspect="1"/>
          </p:cNvPicPr>
          <p:nvPr/>
        </p:nvPicPr>
        <p:blipFill>
          <a:blip r:embed="rId9"/>
          <a:stretch>
            <a:fillRect/>
          </a:stretch>
        </p:blipFill>
        <p:spPr>
          <a:xfrm>
            <a:off x="6251756" y="3782699"/>
            <a:ext cx="1176630" cy="1103472"/>
          </a:xfrm>
          <a:prstGeom prst="rect">
            <a:avLst/>
          </a:prstGeom>
        </p:spPr>
      </p:pic>
      <p:pic>
        <p:nvPicPr>
          <p:cNvPr id="11" name="Рисунок 10"/>
          <p:cNvPicPr>
            <a:picLocks noChangeAspect="1"/>
          </p:cNvPicPr>
          <p:nvPr/>
        </p:nvPicPr>
        <p:blipFill>
          <a:blip r:embed="rId10"/>
          <a:stretch>
            <a:fillRect/>
          </a:stretch>
        </p:blipFill>
        <p:spPr>
          <a:xfrm>
            <a:off x="8850701" y="4090797"/>
            <a:ext cx="451143" cy="890093"/>
          </a:xfrm>
          <a:prstGeom prst="rect">
            <a:avLst/>
          </a:prstGeom>
        </p:spPr>
      </p:pic>
      <p:pic>
        <p:nvPicPr>
          <p:cNvPr id="12" name="Рисунок 11"/>
          <p:cNvPicPr>
            <a:picLocks noChangeAspect="1"/>
          </p:cNvPicPr>
          <p:nvPr/>
        </p:nvPicPr>
        <p:blipFill>
          <a:blip r:embed="rId11"/>
          <a:stretch>
            <a:fillRect/>
          </a:stretch>
        </p:blipFill>
        <p:spPr>
          <a:xfrm>
            <a:off x="7622906" y="4490493"/>
            <a:ext cx="963251" cy="890093"/>
          </a:xfrm>
          <a:prstGeom prst="rect">
            <a:avLst/>
          </a:prstGeom>
        </p:spPr>
      </p:pic>
    </p:spTree>
    <p:extLst>
      <p:ext uri="{BB962C8B-B14F-4D97-AF65-F5344CB8AC3E}">
        <p14:creationId xmlns:p14="http://schemas.microsoft.com/office/powerpoint/2010/main" val="1573960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142370" y="802300"/>
            <a:ext cx="3576241" cy="690024"/>
          </a:xfrm>
        </p:spPr>
        <p:txBody>
          <a:bodyPr>
            <a:noAutofit/>
          </a:bodyPr>
          <a:lstStyle/>
          <a:p>
            <a:pPr lvl="0">
              <a:lnSpc>
                <a:spcPct val="100000"/>
              </a:lnSpc>
              <a:spcBef>
                <a:spcPts val="0"/>
              </a:spcBef>
            </a:pPr>
            <a:r>
              <a:rPr lang="ru-RU" sz="4000" b="1" i="1" dirty="0">
                <a:solidFill>
                  <a:srgbClr val="C00000"/>
                </a:solidFill>
                <a:latin typeface="Monotype Corsiva" panose="03010101010201010101" pitchFamily="66" charset="0"/>
                <a:ea typeface="+mn-ea"/>
                <a:cs typeface="+mn-cs"/>
              </a:rPr>
              <a:t>Угости </a:t>
            </a:r>
            <a:r>
              <a:rPr lang="ru-RU" sz="4000" b="1" i="1" dirty="0" smtClean="0">
                <a:solidFill>
                  <a:srgbClr val="C00000"/>
                </a:solidFill>
                <a:latin typeface="Monotype Corsiva" panose="03010101010201010101" pitchFamily="66" charset="0"/>
                <a:ea typeface="+mn-ea"/>
                <a:cs typeface="+mn-cs"/>
              </a:rPr>
              <a:t>игрушку</a:t>
            </a:r>
            <a:endParaRPr lang="ru-RU" sz="4000" b="1"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346736" y="1492324"/>
            <a:ext cx="9816860" cy="4074758"/>
          </a:xfrm>
        </p:spPr>
        <p:txBody>
          <a:bodyPr>
            <a:normAutofit/>
          </a:bodyPr>
          <a:lstStyle/>
          <a:p>
            <a:pPr marL="0" lvl="0" indent="0" algn="ctr">
              <a:lnSpc>
                <a:spcPct val="100000"/>
              </a:lnSpc>
              <a:spcBef>
                <a:spcPts val="0"/>
              </a:spcBef>
              <a:buNone/>
            </a:pPr>
            <a:r>
              <a:rPr lang="ru-RU" sz="3200" b="1" i="1" dirty="0" smtClean="0">
                <a:solidFill>
                  <a:srgbClr val="002060"/>
                </a:solidFill>
                <a:latin typeface="Monotype Corsiva" panose="03010101010201010101" pitchFamily="66" charset="0"/>
              </a:rPr>
              <a:t>Ребенку </a:t>
            </a:r>
            <a:r>
              <a:rPr lang="ru-RU" sz="3200" b="1" i="1" dirty="0">
                <a:solidFill>
                  <a:srgbClr val="002060"/>
                </a:solidFill>
                <a:latin typeface="Monotype Corsiva" panose="03010101010201010101" pitchFamily="66" charset="0"/>
              </a:rPr>
              <a:t>нужно разложить фигуры таким образом, чтобы у каждой игрушки были фигуры только одинаковой толщины, одного размера и т. п.</a:t>
            </a:r>
          </a:p>
          <a:p>
            <a:endParaRPr lang="ru-RU" sz="3200" i="1" dirty="0">
              <a:solidFill>
                <a:srgbClr val="002060"/>
              </a:solidFill>
              <a:latin typeface="Monotype Corsiva" panose="03010101010201010101" pitchFamily="66" charset="0"/>
            </a:endParaRPr>
          </a:p>
        </p:txBody>
      </p:sp>
      <p:pic>
        <p:nvPicPr>
          <p:cNvPr id="4" name="Рисунок 3"/>
          <p:cNvPicPr>
            <a:picLocks noChangeAspect="1"/>
          </p:cNvPicPr>
          <p:nvPr/>
        </p:nvPicPr>
        <p:blipFill>
          <a:blip r:embed="rId6"/>
          <a:stretch>
            <a:fillRect/>
          </a:stretch>
        </p:blipFill>
        <p:spPr>
          <a:xfrm>
            <a:off x="2805576" y="2535928"/>
            <a:ext cx="1528762" cy="3414355"/>
          </a:xfrm>
          <a:prstGeom prst="rect">
            <a:avLst/>
          </a:prstGeom>
        </p:spPr>
      </p:pic>
      <p:pic>
        <p:nvPicPr>
          <p:cNvPr id="7" name="Рисунок 6"/>
          <p:cNvPicPr>
            <a:picLocks noChangeAspect="1"/>
          </p:cNvPicPr>
          <p:nvPr/>
        </p:nvPicPr>
        <p:blipFill>
          <a:blip r:embed="rId7"/>
          <a:stretch>
            <a:fillRect/>
          </a:stretch>
        </p:blipFill>
        <p:spPr>
          <a:xfrm>
            <a:off x="2023347" y="4114432"/>
            <a:ext cx="898770" cy="898770"/>
          </a:xfrm>
          <a:prstGeom prst="rect">
            <a:avLst/>
          </a:prstGeom>
        </p:spPr>
      </p:pic>
      <p:pic>
        <p:nvPicPr>
          <p:cNvPr id="8" name="Рисунок 7"/>
          <p:cNvPicPr>
            <a:picLocks noChangeAspect="1"/>
          </p:cNvPicPr>
          <p:nvPr/>
        </p:nvPicPr>
        <p:blipFill>
          <a:blip r:embed="rId8"/>
          <a:stretch>
            <a:fillRect/>
          </a:stretch>
        </p:blipFill>
        <p:spPr>
          <a:xfrm>
            <a:off x="4062720" y="4659711"/>
            <a:ext cx="807781" cy="907371"/>
          </a:xfrm>
          <a:prstGeom prst="rect">
            <a:avLst/>
          </a:prstGeom>
        </p:spPr>
      </p:pic>
    </p:spTree>
    <p:extLst>
      <p:ext uri="{BB962C8B-B14F-4D97-AF65-F5344CB8AC3E}">
        <p14:creationId xmlns:p14="http://schemas.microsoft.com/office/powerpoint/2010/main" val="3811212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474065" y="802300"/>
            <a:ext cx="2545300" cy="690024"/>
          </a:xfrm>
        </p:spPr>
        <p:txBody>
          <a:bodyPr>
            <a:noAutofit/>
          </a:bodyPr>
          <a:lstStyle/>
          <a:p>
            <a:pPr lvl="0">
              <a:lnSpc>
                <a:spcPct val="100000"/>
              </a:lnSpc>
              <a:spcBef>
                <a:spcPts val="0"/>
              </a:spcBef>
            </a:pPr>
            <a:r>
              <a:rPr lang="ru-RU" sz="4000" b="1" i="1" dirty="0">
                <a:solidFill>
                  <a:srgbClr val="C00000"/>
                </a:solidFill>
                <a:latin typeface="Monotype Corsiva" panose="03010101010201010101" pitchFamily="66" charset="0"/>
                <a:ea typeface="+mn-ea"/>
                <a:cs typeface="+mn-cs"/>
              </a:rPr>
              <a:t>Что </a:t>
            </a:r>
            <a:r>
              <a:rPr lang="ru-RU" sz="4000" b="1" i="1" dirty="0" smtClean="0">
                <a:solidFill>
                  <a:srgbClr val="C00000"/>
                </a:solidFill>
                <a:latin typeface="Monotype Corsiva" panose="03010101010201010101" pitchFamily="66" charset="0"/>
                <a:ea typeface="+mn-ea"/>
                <a:cs typeface="+mn-cs"/>
              </a:rPr>
              <a:t>лишнее</a:t>
            </a:r>
            <a:endParaRPr lang="ru-RU" sz="40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319842" y="1492324"/>
            <a:ext cx="9816860" cy="4218364"/>
          </a:xfrm>
        </p:spPr>
        <p:txBody>
          <a:bodyPr>
            <a:normAutofit/>
          </a:bodyPr>
          <a:lstStyle/>
          <a:p>
            <a:pPr marL="0" lvl="0" indent="0" algn="ctr">
              <a:lnSpc>
                <a:spcPct val="100000"/>
              </a:lnSpc>
              <a:spcBef>
                <a:spcPts val="0"/>
              </a:spcBef>
              <a:buNone/>
            </a:pPr>
            <a:r>
              <a:rPr lang="ru-RU" sz="3200" b="1" i="1" dirty="0">
                <a:solidFill>
                  <a:srgbClr val="002060"/>
                </a:solidFill>
                <a:latin typeface="Monotype Corsiva" panose="03010101010201010101" pitchFamily="66" charset="0"/>
              </a:rPr>
              <a:t>Разложите перед малышом 4-5 блоков. В ряду один лишний – он может отличаться цветом, формой. Малыш должен объяснить, почему он думает, что эта фигура лишняя.</a:t>
            </a:r>
          </a:p>
          <a:p>
            <a:endParaRPr lang="ru-RU" sz="2000" i="1" dirty="0">
              <a:solidFill>
                <a:srgbClr val="002060"/>
              </a:solidFill>
              <a:latin typeface="Monotype Corsiva" panose="03010101010201010101" pitchFamily="66" charset="0"/>
            </a:endParaRPr>
          </a:p>
        </p:txBody>
      </p:sp>
      <p:pic>
        <p:nvPicPr>
          <p:cNvPr id="4" name="Рисунок 3"/>
          <p:cNvPicPr>
            <a:picLocks noChangeAspect="1"/>
          </p:cNvPicPr>
          <p:nvPr/>
        </p:nvPicPr>
        <p:blipFill>
          <a:blip r:embed="rId6"/>
          <a:stretch>
            <a:fillRect/>
          </a:stretch>
        </p:blipFill>
        <p:spPr>
          <a:xfrm>
            <a:off x="2075810" y="3496998"/>
            <a:ext cx="1316850" cy="1249788"/>
          </a:xfrm>
          <a:prstGeom prst="rect">
            <a:avLst/>
          </a:prstGeom>
        </p:spPr>
      </p:pic>
      <p:pic>
        <p:nvPicPr>
          <p:cNvPr id="7" name="Рисунок 6"/>
          <p:cNvPicPr>
            <a:picLocks noChangeAspect="1"/>
          </p:cNvPicPr>
          <p:nvPr/>
        </p:nvPicPr>
        <p:blipFill>
          <a:blip r:embed="rId7"/>
          <a:stretch>
            <a:fillRect/>
          </a:stretch>
        </p:blipFill>
        <p:spPr>
          <a:xfrm>
            <a:off x="3829326" y="4530271"/>
            <a:ext cx="2761727" cy="963251"/>
          </a:xfrm>
          <a:prstGeom prst="rect">
            <a:avLst/>
          </a:prstGeom>
        </p:spPr>
      </p:pic>
      <p:pic>
        <p:nvPicPr>
          <p:cNvPr id="8" name="Рисунок 7"/>
          <p:cNvPicPr>
            <a:picLocks noChangeAspect="1"/>
          </p:cNvPicPr>
          <p:nvPr/>
        </p:nvPicPr>
        <p:blipFill>
          <a:blip r:embed="rId8"/>
          <a:stretch>
            <a:fillRect/>
          </a:stretch>
        </p:blipFill>
        <p:spPr>
          <a:xfrm>
            <a:off x="4838302" y="3200112"/>
            <a:ext cx="743776" cy="640135"/>
          </a:xfrm>
          <a:prstGeom prst="rect">
            <a:avLst/>
          </a:prstGeom>
        </p:spPr>
      </p:pic>
      <p:pic>
        <p:nvPicPr>
          <p:cNvPr id="9" name="Рисунок 8"/>
          <p:cNvPicPr>
            <a:picLocks noChangeAspect="1"/>
          </p:cNvPicPr>
          <p:nvPr/>
        </p:nvPicPr>
        <p:blipFill>
          <a:blip r:embed="rId9"/>
          <a:stretch>
            <a:fillRect/>
          </a:stretch>
        </p:blipFill>
        <p:spPr>
          <a:xfrm>
            <a:off x="6484708" y="3512578"/>
            <a:ext cx="1249788" cy="603556"/>
          </a:xfrm>
          <a:prstGeom prst="rect">
            <a:avLst/>
          </a:prstGeom>
        </p:spPr>
      </p:pic>
      <p:pic>
        <p:nvPicPr>
          <p:cNvPr id="10" name="Рисунок 9"/>
          <p:cNvPicPr>
            <a:picLocks noChangeAspect="1"/>
          </p:cNvPicPr>
          <p:nvPr/>
        </p:nvPicPr>
        <p:blipFill>
          <a:blip r:embed="rId10"/>
          <a:stretch>
            <a:fillRect/>
          </a:stretch>
        </p:blipFill>
        <p:spPr>
          <a:xfrm>
            <a:off x="7734496" y="4515940"/>
            <a:ext cx="794942" cy="794942"/>
          </a:xfrm>
          <a:prstGeom prst="rect">
            <a:avLst/>
          </a:prstGeom>
        </p:spPr>
      </p:pic>
    </p:spTree>
    <p:extLst>
      <p:ext uri="{BB962C8B-B14F-4D97-AF65-F5344CB8AC3E}">
        <p14:creationId xmlns:p14="http://schemas.microsoft.com/office/powerpoint/2010/main" val="695109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2313318" y="1506897"/>
            <a:ext cx="9005976" cy="1471942"/>
          </a:xfrm>
        </p:spPr>
        <p:txBody>
          <a:bodyPr>
            <a:noAutofit/>
          </a:bodyPr>
          <a:lstStyle/>
          <a:p>
            <a:r>
              <a:rPr lang="ru-RU" sz="2000" b="1" i="1" dirty="0" smtClean="0">
                <a:solidFill>
                  <a:schemeClr val="accent5">
                    <a:lumMod val="50000"/>
                  </a:schemeClr>
                </a:solidFill>
                <a:latin typeface="Times New Roman" panose="02020603050405020304" pitchFamily="18" charset="0"/>
                <a:cs typeface="Times New Roman" panose="02020603050405020304" pitchFamily="18" charset="0"/>
              </a:rPr>
              <a:t>В  познавательном развитии детей дошкольного возраста применяются разнообразные развивающие материалы и методики. Одной из наиболее эффективных методик являются логические блоки, разработанные венгерским психологом и математиком Дьенешем, для ранней логической пропедевтики, и прежде всего, для подготовки мышления детей к усвоению математики.</a:t>
            </a:r>
            <a:br>
              <a:rPr lang="ru-RU" sz="2000" b="1" i="1" dirty="0" smtClean="0">
                <a:solidFill>
                  <a:schemeClr val="accent5">
                    <a:lumMod val="50000"/>
                  </a:schemeClr>
                </a:solidFill>
                <a:latin typeface="Times New Roman" panose="02020603050405020304" pitchFamily="18" charset="0"/>
                <a:cs typeface="Times New Roman" panose="02020603050405020304" pitchFamily="18" charset="0"/>
              </a:rPr>
            </a:br>
            <a:endParaRPr lang="ru-RU" sz="2000" b="1"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00664" y="2777706"/>
            <a:ext cx="9937630" cy="2734573"/>
          </a:xfrm>
        </p:spPr>
        <p:txBody>
          <a:bodyPr>
            <a:normAutofit fontScale="62500" lnSpcReduction="20000"/>
          </a:bodyPr>
          <a:lstStyle/>
          <a:p>
            <a:endParaRPr lang="ru-RU" dirty="0" smtClean="0"/>
          </a:p>
          <a:p>
            <a:pPr marL="342900" lvl="0" indent="-342900" algn="just">
              <a:lnSpc>
                <a:spcPct val="120000"/>
              </a:lnSpc>
              <a:spcBef>
                <a:spcPts val="0"/>
              </a:spcBef>
              <a:buFont typeface="Wingdings" panose="05000000000000000000" pitchFamily="2" charset="2"/>
              <a:buChar char="Ø"/>
            </a:pPr>
            <a:r>
              <a:rPr lang="ru-RU" sz="3200" b="1" i="1" dirty="0">
                <a:solidFill>
                  <a:schemeClr val="accent5">
                    <a:lumMod val="50000"/>
                  </a:schemeClr>
                </a:solidFill>
                <a:latin typeface="Times New Roman" panose="02020603050405020304" pitchFamily="18" charset="0"/>
                <a:cs typeface="Times New Roman" panose="02020603050405020304" pitchFamily="18" charset="0"/>
              </a:rPr>
              <a:t>С логическими блоками ребенок выполняет много действий: меняет местами, убирает, выкладывает, ищет, делит, сравнивает.</a:t>
            </a:r>
          </a:p>
          <a:p>
            <a:pPr marL="342900" lvl="0" indent="-342900" algn="just">
              <a:lnSpc>
                <a:spcPct val="120000"/>
              </a:lnSpc>
              <a:spcBef>
                <a:spcPts val="0"/>
              </a:spcBef>
              <a:buFont typeface="Wingdings" panose="05000000000000000000" pitchFamily="2" charset="2"/>
              <a:buChar char="Ø"/>
            </a:pPr>
            <a:r>
              <a:rPr lang="ru-RU" sz="3200" b="1" i="1" dirty="0">
                <a:solidFill>
                  <a:schemeClr val="accent5">
                    <a:lumMod val="50000"/>
                  </a:schemeClr>
                </a:solidFill>
                <a:latin typeface="Times New Roman" panose="02020603050405020304" pitchFamily="18" charset="0"/>
                <a:cs typeface="Times New Roman" panose="02020603050405020304" pitchFamily="18" charset="0"/>
              </a:rPr>
              <a:t>Пособие впервые познакомит ребенка с понятиями кодировка информации, алгоритмы, логическая операция.</a:t>
            </a:r>
          </a:p>
          <a:p>
            <a:pPr marL="342900" lvl="0" indent="-342900" algn="just">
              <a:lnSpc>
                <a:spcPct val="120000"/>
              </a:lnSpc>
              <a:spcBef>
                <a:spcPts val="0"/>
              </a:spcBef>
              <a:buFont typeface="Wingdings" panose="05000000000000000000" pitchFamily="2" charset="2"/>
              <a:buChar char="Ø"/>
            </a:pPr>
            <a:r>
              <a:rPr lang="ru-RU" sz="3200" b="1" i="1" dirty="0">
                <a:solidFill>
                  <a:schemeClr val="accent5">
                    <a:lumMod val="50000"/>
                  </a:schemeClr>
                </a:solidFill>
                <a:latin typeface="Times New Roman" panose="02020603050405020304" pitchFamily="18" charset="0"/>
                <a:cs typeface="Times New Roman" panose="02020603050405020304" pitchFamily="18" charset="0"/>
              </a:rPr>
              <a:t>Игры разовьют комбинаторику, аналитические способности, умение выделять различные свойства, называть их, обозначать словом их отсутствие. </a:t>
            </a:r>
          </a:p>
          <a:p>
            <a:pPr marL="342900" lvl="0" indent="-342900" algn="just">
              <a:lnSpc>
                <a:spcPct val="120000"/>
              </a:lnSpc>
              <a:spcBef>
                <a:spcPts val="0"/>
              </a:spcBef>
              <a:buFont typeface="Wingdings" panose="05000000000000000000" pitchFamily="2" charset="2"/>
              <a:buChar char="Ø"/>
            </a:pPr>
            <a:r>
              <a:rPr lang="ru-RU" sz="3200" b="1" i="1" dirty="0">
                <a:solidFill>
                  <a:schemeClr val="accent5">
                    <a:lumMod val="50000"/>
                  </a:schemeClr>
                </a:solidFill>
                <a:latin typeface="Times New Roman" panose="02020603050405020304" pitchFamily="18" charset="0"/>
                <a:cs typeface="Times New Roman" panose="02020603050405020304" pitchFamily="18" charset="0"/>
              </a:rPr>
              <a:t>Обобщать по нескольким свойствам, разовьют память, воображение, творческие способности, научат сравнивать, анализировать, классифицировать.</a:t>
            </a:r>
          </a:p>
          <a:p>
            <a:pPr>
              <a:lnSpc>
                <a:spcPct val="120000"/>
              </a:lnSpc>
            </a:pPr>
            <a:endParaRPr lang="ru-RU" dirty="0">
              <a:solidFill>
                <a:schemeClr val="accent1">
                  <a:lumMod val="50000"/>
                </a:schemeClr>
              </a:solidFill>
              <a:latin typeface="Monotype Corsiva" panose="03010101010201010101" pitchFamily="66" charset="0"/>
            </a:endParaRPr>
          </a:p>
        </p:txBody>
      </p:sp>
    </p:spTree>
    <p:extLst>
      <p:ext uri="{BB962C8B-B14F-4D97-AF65-F5344CB8AC3E}">
        <p14:creationId xmlns:p14="http://schemas.microsoft.com/office/powerpoint/2010/main" val="4181978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043758" y="802300"/>
            <a:ext cx="3226618" cy="690024"/>
          </a:xfrm>
        </p:spPr>
        <p:txBody>
          <a:bodyPr>
            <a:noAutofit/>
          </a:bodyPr>
          <a:lstStyle/>
          <a:p>
            <a:pPr lvl="0">
              <a:lnSpc>
                <a:spcPct val="100000"/>
              </a:lnSpc>
              <a:spcBef>
                <a:spcPts val="0"/>
              </a:spcBef>
            </a:pPr>
            <a:r>
              <a:rPr lang="ru-RU" sz="4000" b="1" i="1" dirty="0">
                <a:solidFill>
                  <a:srgbClr val="C00000"/>
                </a:solidFill>
                <a:latin typeface="Monotype Corsiva" panose="03010101010201010101" pitchFamily="66" charset="0"/>
                <a:ea typeface="+mn-ea"/>
                <a:cs typeface="+mn-cs"/>
              </a:rPr>
              <a:t>Игра с </a:t>
            </a:r>
            <a:r>
              <a:rPr lang="ru-RU" sz="4000" b="1" i="1" dirty="0" smtClean="0">
                <a:solidFill>
                  <a:srgbClr val="C00000"/>
                </a:solidFill>
                <a:latin typeface="Monotype Corsiva" panose="03010101010201010101" pitchFamily="66" charset="0"/>
                <a:ea typeface="+mn-ea"/>
                <a:cs typeface="+mn-cs"/>
              </a:rPr>
              <a:t>кругом</a:t>
            </a:r>
            <a:endParaRPr lang="ru-RU" sz="40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pic>
        <p:nvPicPr>
          <p:cNvPr id="4" name="Объект 3"/>
          <p:cNvPicPr>
            <a:picLocks noGrp="1" noChangeAspect="1"/>
          </p:cNvPicPr>
          <p:nvPr>
            <p:ph idx="1"/>
          </p:nvPr>
        </p:nvPicPr>
        <p:blipFill>
          <a:blip r:embed="rId6"/>
          <a:stretch>
            <a:fillRect/>
          </a:stretch>
        </p:blipFill>
        <p:spPr>
          <a:xfrm>
            <a:off x="3389519" y="2804279"/>
            <a:ext cx="1030313" cy="890093"/>
          </a:xfrm>
          <a:prstGeom prst="rect">
            <a:avLst/>
          </a:prstGeom>
        </p:spPr>
      </p:pic>
      <p:pic>
        <p:nvPicPr>
          <p:cNvPr id="7" name="Рисунок 6"/>
          <p:cNvPicPr>
            <a:picLocks noChangeAspect="1"/>
          </p:cNvPicPr>
          <p:nvPr/>
        </p:nvPicPr>
        <p:blipFill>
          <a:blip r:embed="rId7"/>
          <a:stretch>
            <a:fillRect/>
          </a:stretch>
        </p:blipFill>
        <p:spPr>
          <a:xfrm>
            <a:off x="2619646" y="3278972"/>
            <a:ext cx="597460" cy="597460"/>
          </a:xfrm>
          <a:prstGeom prst="rect">
            <a:avLst/>
          </a:prstGeom>
        </p:spPr>
      </p:pic>
      <p:pic>
        <p:nvPicPr>
          <p:cNvPr id="8" name="Рисунок 7"/>
          <p:cNvPicPr>
            <a:picLocks noChangeAspect="1"/>
          </p:cNvPicPr>
          <p:nvPr/>
        </p:nvPicPr>
        <p:blipFill>
          <a:blip r:embed="rId8"/>
          <a:stretch>
            <a:fillRect/>
          </a:stretch>
        </p:blipFill>
        <p:spPr>
          <a:xfrm>
            <a:off x="3374044" y="3876432"/>
            <a:ext cx="384081" cy="457240"/>
          </a:xfrm>
          <a:prstGeom prst="rect">
            <a:avLst/>
          </a:prstGeom>
        </p:spPr>
      </p:pic>
      <p:pic>
        <p:nvPicPr>
          <p:cNvPr id="9" name="Рисунок 8"/>
          <p:cNvPicPr>
            <a:picLocks noChangeAspect="1"/>
          </p:cNvPicPr>
          <p:nvPr/>
        </p:nvPicPr>
        <p:blipFill>
          <a:blip r:embed="rId9"/>
          <a:stretch>
            <a:fillRect/>
          </a:stretch>
        </p:blipFill>
        <p:spPr>
          <a:xfrm>
            <a:off x="2266529" y="3902097"/>
            <a:ext cx="786452" cy="1018120"/>
          </a:xfrm>
          <a:prstGeom prst="rect">
            <a:avLst/>
          </a:prstGeom>
        </p:spPr>
      </p:pic>
      <p:pic>
        <p:nvPicPr>
          <p:cNvPr id="10" name="Рисунок 9"/>
          <p:cNvPicPr>
            <a:picLocks noChangeAspect="1"/>
          </p:cNvPicPr>
          <p:nvPr/>
        </p:nvPicPr>
        <p:blipFill>
          <a:blip r:embed="rId10"/>
          <a:stretch>
            <a:fillRect/>
          </a:stretch>
        </p:blipFill>
        <p:spPr>
          <a:xfrm>
            <a:off x="4022669" y="4074312"/>
            <a:ext cx="676715" cy="1249788"/>
          </a:xfrm>
          <a:prstGeom prst="rect">
            <a:avLst/>
          </a:prstGeom>
        </p:spPr>
      </p:pic>
      <p:pic>
        <p:nvPicPr>
          <p:cNvPr id="11" name="Рисунок 10"/>
          <p:cNvPicPr>
            <a:picLocks noChangeAspect="1"/>
          </p:cNvPicPr>
          <p:nvPr/>
        </p:nvPicPr>
        <p:blipFill>
          <a:blip r:embed="rId11"/>
          <a:stretch>
            <a:fillRect/>
          </a:stretch>
        </p:blipFill>
        <p:spPr>
          <a:xfrm>
            <a:off x="3137913" y="4834689"/>
            <a:ext cx="524301" cy="512108"/>
          </a:xfrm>
          <a:prstGeom prst="rect">
            <a:avLst/>
          </a:prstGeom>
        </p:spPr>
      </p:pic>
      <p:pic>
        <p:nvPicPr>
          <p:cNvPr id="12" name="Рисунок 11"/>
          <p:cNvPicPr>
            <a:picLocks noChangeAspect="1"/>
          </p:cNvPicPr>
          <p:nvPr/>
        </p:nvPicPr>
        <p:blipFill>
          <a:blip r:embed="rId12"/>
          <a:stretch>
            <a:fillRect/>
          </a:stretch>
        </p:blipFill>
        <p:spPr>
          <a:xfrm>
            <a:off x="4684376" y="3192741"/>
            <a:ext cx="310923" cy="597460"/>
          </a:xfrm>
          <a:prstGeom prst="rect">
            <a:avLst/>
          </a:prstGeom>
        </p:spPr>
      </p:pic>
      <p:pic>
        <p:nvPicPr>
          <p:cNvPr id="13" name="Рисунок 12"/>
          <p:cNvPicPr>
            <a:picLocks noChangeAspect="1"/>
          </p:cNvPicPr>
          <p:nvPr/>
        </p:nvPicPr>
        <p:blipFill>
          <a:blip r:embed="rId13"/>
          <a:stretch>
            <a:fillRect/>
          </a:stretch>
        </p:blipFill>
        <p:spPr>
          <a:xfrm>
            <a:off x="7352749" y="3307685"/>
            <a:ext cx="603556" cy="1103472"/>
          </a:xfrm>
          <a:prstGeom prst="rect">
            <a:avLst/>
          </a:prstGeom>
        </p:spPr>
      </p:pic>
      <p:pic>
        <p:nvPicPr>
          <p:cNvPr id="14" name="Рисунок 13"/>
          <p:cNvPicPr>
            <a:picLocks noChangeAspect="1"/>
          </p:cNvPicPr>
          <p:nvPr/>
        </p:nvPicPr>
        <p:blipFill>
          <a:blip r:embed="rId14"/>
          <a:stretch>
            <a:fillRect/>
          </a:stretch>
        </p:blipFill>
        <p:spPr>
          <a:xfrm>
            <a:off x="8210218" y="2995796"/>
            <a:ext cx="524301" cy="457240"/>
          </a:xfrm>
          <a:prstGeom prst="rect">
            <a:avLst/>
          </a:prstGeom>
        </p:spPr>
      </p:pic>
      <p:pic>
        <p:nvPicPr>
          <p:cNvPr id="15" name="Рисунок 14"/>
          <p:cNvPicPr>
            <a:picLocks noChangeAspect="1"/>
          </p:cNvPicPr>
          <p:nvPr/>
        </p:nvPicPr>
        <p:blipFill>
          <a:blip r:embed="rId15"/>
          <a:stretch>
            <a:fillRect/>
          </a:stretch>
        </p:blipFill>
        <p:spPr>
          <a:xfrm>
            <a:off x="8658835" y="3842181"/>
            <a:ext cx="606895" cy="530398"/>
          </a:xfrm>
          <a:prstGeom prst="rect">
            <a:avLst/>
          </a:prstGeom>
        </p:spPr>
      </p:pic>
      <p:pic>
        <p:nvPicPr>
          <p:cNvPr id="16" name="Рисунок 15"/>
          <p:cNvPicPr>
            <a:picLocks noChangeAspect="1"/>
          </p:cNvPicPr>
          <p:nvPr/>
        </p:nvPicPr>
        <p:blipFill>
          <a:blip r:embed="rId16"/>
          <a:stretch>
            <a:fillRect/>
          </a:stretch>
        </p:blipFill>
        <p:spPr>
          <a:xfrm>
            <a:off x="7685229" y="4592799"/>
            <a:ext cx="384081" cy="530398"/>
          </a:xfrm>
          <a:prstGeom prst="rect">
            <a:avLst/>
          </a:prstGeom>
        </p:spPr>
      </p:pic>
      <p:pic>
        <p:nvPicPr>
          <p:cNvPr id="17" name="Рисунок 16"/>
          <p:cNvPicPr>
            <a:picLocks noChangeAspect="1"/>
          </p:cNvPicPr>
          <p:nvPr/>
        </p:nvPicPr>
        <p:blipFill>
          <a:blip r:embed="rId17"/>
          <a:stretch>
            <a:fillRect/>
          </a:stretch>
        </p:blipFill>
        <p:spPr>
          <a:xfrm>
            <a:off x="8316577" y="4857998"/>
            <a:ext cx="890093" cy="780356"/>
          </a:xfrm>
          <a:prstGeom prst="rect">
            <a:avLst/>
          </a:prstGeom>
        </p:spPr>
      </p:pic>
      <p:pic>
        <p:nvPicPr>
          <p:cNvPr id="18" name="Рисунок 17"/>
          <p:cNvPicPr>
            <a:picLocks noChangeAspect="1"/>
          </p:cNvPicPr>
          <p:nvPr/>
        </p:nvPicPr>
        <p:blipFill>
          <a:blip r:embed="rId18"/>
          <a:stretch>
            <a:fillRect/>
          </a:stretch>
        </p:blipFill>
        <p:spPr>
          <a:xfrm>
            <a:off x="8906932" y="2795298"/>
            <a:ext cx="597460" cy="743776"/>
          </a:xfrm>
          <a:prstGeom prst="rect">
            <a:avLst/>
          </a:prstGeom>
        </p:spPr>
      </p:pic>
      <p:pic>
        <p:nvPicPr>
          <p:cNvPr id="19" name="Рисунок 18"/>
          <p:cNvPicPr>
            <a:picLocks noChangeAspect="1"/>
          </p:cNvPicPr>
          <p:nvPr/>
        </p:nvPicPr>
        <p:blipFill>
          <a:blip r:embed="rId19"/>
          <a:stretch>
            <a:fillRect/>
          </a:stretch>
        </p:blipFill>
        <p:spPr>
          <a:xfrm>
            <a:off x="9653996" y="3224416"/>
            <a:ext cx="310923" cy="597460"/>
          </a:xfrm>
          <a:prstGeom prst="rect">
            <a:avLst/>
          </a:prstGeom>
        </p:spPr>
      </p:pic>
      <p:sp>
        <p:nvSpPr>
          <p:cNvPr id="21" name="Овал 20"/>
          <p:cNvSpPr/>
          <p:nvPr/>
        </p:nvSpPr>
        <p:spPr>
          <a:xfrm flipH="1">
            <a:off x="6892413" y="2501940"/>
            <a:ext cx="3438978" cy="327951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469497" y="1492324"/>
            <a:ext cx="6096000" cy="1384995"/>
          </a:xfrm>
          <a:prstGeom prst="rect">
            <a:avLst/>
          </a:prstGeom>
        </p:spPr>
        <p:txBody>
          <a:bodyPr>
            <a:spAutoFit/>
          </a:bodyPr>
          <a:lstStyle/>
          <a:p>
            <a:pPr algn="ctr"/>
            <a:r>
              <a:rPr lang="ru-RU" sz="2800" b="1" i="1" dirty="0">
                <a:solidFill>
                  <a:srgbClr val="002060"/>
                </a:solidFill>
                <a:latin typeface="Monotype Corsiva" panose="03010101010201010101" pitchFamily="66" charset="0"/>
              </a:rPr>
              <a:t>Нарисуйте круг. Ребёнок должен расположить все фигуры красные внутри круга, а все синие – снаружи.</a:t>
            </a:r>
          </a:p>
        </p:txBody>
      </p:sp>
    </p:spTree>
    <p:extLst>
      <p:ext uri="{BB962C8B-B14F-4D97-AF65-F5344CB8AC3E}">
        <p14:creationId xmlns:p14="http://schemas.microsoft.com/office/powerpoint/2010/main" val="3060910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814724" y="802300"/>
            <a:ext cx="2285324" cy="690024"/>
          </a:xfrm>
        </p:spPr>
        <p:txBody>
          <a:bodyPr>
            <a:noAutofit/>
          </a:bodyPr>
          <a:lstStyle/>
          <a:p>
            <a:pPr lvl="0">
              <a:lnSpc>
                <a:spcPct val="100000"/>
              </a:lnSpc>
              <a:spcBef>
                <a:spcPts val="0"/>
              </a:spcBef>
            </a:pPr>
            <a:r>
              <a:rPr lang="ru-RU" sz="4000" b="1" i="1" dirty="0" smtClean="0">
                <a:solidFill>
                  <a:srgbClr val="C00000"/>
                </a:solidFill>
                <a:latin typeface="Monotype Corsiva" panose="03010101010201010101" pitchFamily="66" charset="0"/>
                <a:ea typeface="+mn-ea"/>
                <a:cs typeface="+mn-cs"/>
              </a:rPr>
              <a:t>Дорожки</a:t>
            </a:r>
            <a:endParaRPr lang="ru-RU" sz="48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721224" y="1492324"/>
            <a:ext cx="8624047" cy="4218364"/>
          </a:xfrm>
        </p:spPr>
        <p:txBody>
          <a:bodyPr>
            <a:normAutofit lnSpcReduction="10000"/>
          </a:bodyPr>
          <a:lstStyle/>
          <a:p>
            <a:pPr marL="0" lvl="0" indent="0" algn="ctr">
              <a:lnSpc>
                <a:spcPct val="100000"/>
              </a:lnSpc>
              <a:spcBef>
                <a:spcPts val="0"/>
              </a:spcBef>
              <a:buNone/>
            </a:pPr>
            <a:r>
              <a:rPr lang="ru-RU" sz="3200" b="1" i="1" dirty="0">
                <a:solidFill>
                  <a:srgbClr val="002060"/>
                </a:solidFill>
                <a:latin typeface="Monotype Corsiva" panose="03010101010201010101" pitchFamily="66" charset="0"/>
              </a:rPr>
              <a:t>Выложить полоску из 4-5 блоков, сверху над каждой фигурой разложить фигуры другого размера (цвета, формы).</a:t>
            </a:r>
          </a:p>
          <a:p>
            <a:pPr marL="0" lvl="0" indent="0" algn="ctr">
              <a:lnSpc>
                <a:spcPct val="100000"/>
              </a:lnSpc>
              <a:spcBef>
                <a:spcPts val="0"/>
              </a:spcBef>
              <a:buNone/>
            </a:pPr>
            <a:endParaRPr lang="ru-RU" sz="3200" b="1" i="1" dirty="0">
              <a:solidFill>
                <a:srgbClr val="002060"/>
              </a:solidFill>
              <a:latin typeface="Monotype Corsiva" panose="03010101010201010101" pitchFamily="66" charset="0"/>
            </a:endParaRPr>
          </a:p>
          <a:p>
            <a:pPr marL="0" lvl="0" indent="0" algn="ctr">
              <a:lnSpc>
                <a:spcPct val="100000"/>
              </a:lnSpc>
              <a:spcBef>
                <a:spcPts val="0"/>
              </a:spcBef>
              <a:buNone/>
            </a:pPr>
            <a:r>
              <a:rPr lang="ru-RU" sz="4000" b="1" i="1" dirty="0">
                <a:solidFill>
                  <a:srgbClr val="C00000"/>
                </a:solidFill>
                <a:latin typeface="Monotype Corsiva" panose="03010101010201010101" pitchFamily="66" charset="0"/>
              </a:rPr>
              <a:t>Покажи</a:t>
            </a:r>
          </a:p>
          <a:p>
            <a:pPr marL="0" lvl="0" indent="0" algn="ctr">
              <a:lnSpc>
                <a:spcPct val="100000"/>
              </a:lnSpc>
              <a:spcBef>
                <a:spcPts val="0"/>
              </a:spcBef>
              <a:buNone/>
            </a:pPr>
            <a:endParaRPr lang="ru-RU" sz="3200" b="1" i="1" dirty="0">
              <a:solidFill>
                <a:srgbClr val="002060"/>
              </a:solidFill>
              <a:latin typeface="Monotype Corsiva" panose="03010101010201010101" pitchFamily="66" charset="0"/>
            </a:endParaRPr>
          </a:p>
          <a:p>
            <a:pPr marL="0" lvl="0" indent="0" algn="ctr">
              <a:lnSpc>
                <a:spcPct val="100000"/>
              </a:lnSpc>
              <a:spcBef>
                <a:spcPts val="0"/>
              </a:spcBef>
              <a:buNone/>
            </a:pPr>
            <a:r>
              <a:rPr lang="ru-RU" sz="3200" b="1" i="1" dirty="0">
                <a:solidFill>
                  <a:srgbClr val="002060"/>
                </a:solidFill>
                <a:latin typeface="Monotype Corsiva" panose="03010101010201010101" pitchFamily="66" charset="0"/>
              </a:rPr>
              <a:t>Попросите малыша показать – не круг и не квадрат, не синий и не толстый блок,  не круглый и не красный и т. п.</a:t>
            </a:r>
          </a:p>
          <a:p>
            <a:endParaRPr lang="ru-RU" sz="2000" dirty="0">
              <a:latin typeface="Monotype Corsiva" panose="03010101010201010101" pitchFamily="66" charset="0"/>
            </a:endParaRPr>
          </a:p>
        </p:txBody>
      </p:sp>
    </p:spTree>
    <p:extLst>
      <p:ext uri="{BB962C8B-B14F-4D97-AF65-F5344CB8AC3E}">
        <p14:creationId xmlns:p14="http://schemas.microsoft.com/office/powerpoint/2010/main" val="3635188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921961" y="802300"/>
            <a:ext cx="2348077" cy="690024"/>
          </a:xfrm>
        </p:spPr>
        <p:txBody>
          <a:bodyPr>
            <a:noAutofit/>
          </a:bodyPr>
          <a:lstStyle/>
          <a:p>
            <a:pPr lvl="0">
              <a:lnSpc>
                <a:spcPct val="100000"/>
              </a:lnSpc>
              <a:spcBef>
                <a:spcPts val="0"/>
              </a:spcBef>
            </a:pPr>
            <a:r>
              <a:rPr lang="ru-RU" sz="4000" b="1" i="1" u="sng" dirty="0">
                <a:solidFill>
                  <a:srgbClr val="C00000"/>
                </a:solidFill>
                <a:latin typeface="Monotype Corsiva" panose="03010101010201010101" pitchFamily="66" charset="0"/>
                <a:ea typeface="+mn-ea"/>
                <a:cs typeface="+mn-cs"/>
              </a:rPr>
              <a:t>Цепочка.  </a:t>
            </a:r>
            <a:endParaRPr lang="ru-RU" sz="40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pic>
        <p:nvPicPr>
          <p:cNvPr id="4" name="Объект 3"/>
          <p:cNvPicPr>
            <a:picLocks noGrp="1" noChangeAspect="1"/>
          </p:cNvPicPr>
          <p:nvPr>
            <p:ph idx="1"/>
          </p:nvPr>
        </p:nvPicPr>
        <p:blipFill>
          <a:blip r:embed="rId6"/>
          <a:stretch>
            <a:fillRect/>
          </a:stretch>
        </p:blipFill>
        <p:spPr>
          <a:xfrm>
            <a:off x="1259233" y="1982978"/>
            <a:ext cx="1185425" cy="1103472"/>
          </a:xfrm>
          <a:prstGeom prst="rect">
            <a:avLst/>
          </a:prstGeom>
        </p:spPr>
      </p:pic>
      <p:pic>
        <p:nvPicPr>
          <p:cNvPr id="7" name="Рисунок 6"/>
          <p:cNvPicPr>
            <a:picLocks noChangeAspect="1"/>
          </p:cNvPicPr>
          <p:nvPr/>
        </p:nvPicPr>
        <p:blipFill>
          <a:blip r:embed="rId7"/>
          <a:stretch>
            <a:fillRect/>
          </a:stretch>
        </p:blipFill>
        <p:spPr>
          <a:xfrm>
            <a:off x="1259233" y="4420489"/>
            <a:ext cx="1176630" cy="1103472"/>
          </a:xfrm>
          <a:prstGeom prst="rect">
            <a:avLst/>
          </a:prstGeom>
        </p:spPr>
      </p:pic>
      <p:pic>
        <p:nvPicPr>
          <p:cNvPr id="8" name="Рисунок 7"/>
          <p:cNvPicPr>
            <a:picLocks noChangeAspect="1"/>
          </p:cNvPicPr>
          <p:nvPr/>
        </p:nvPicPr>
        <p:blipFill>
          <a:blip r:embed="rId8"/>
          <a:stretch>
            <a:fillRect/>
          </a:stretch>
        </p:blipFill>
        <p:spPr>
          <a:xfrm>
            <a:off x="3735086" y="1910991"/>
            <a:ext cx="1246083" cy="1103472"/>
          </a:xfrm>
          <a:prstGeom prst="rect">
            <a:avLst/>
          </a:prstGeom>
        </p:spPr>
      </p:pic>
      <p:pic>
        <p:nvPicPr>
          <p:cNvPr id="9" name="Рисунок 8"/>
          <p:cNvPicPr>
            <a:picLocks noChangeAspect="1"/>
          </p:cNvPicPr>
          <p:nvPr/>
        </p:nvPicPr>
        <p:blipFill>
          <a:blip r:embed="rId9"/>
          <a:stretch>
            <a:fillRect/>
          </a:stretch>
        </p:blipFill>
        <p:spPr>
          <a:xfrm>
            <a:off x="3620653" y="4472760"/>
            <a:ext cx="1278958" cy="1103472"/>
          </a:xfrm>
          <a:prstGeom prst="rect">
            <a:avLst/>
          </a:prstGeom>
        </p:spPr>
      </p:pic>
      <p:pic>
        <p:nvPicPr>
          <p:cNvPr id="10" name="Рисунок 9"/>
          <p:cNvPicPr>
            <a:picLocks noChangeAspect="1"/>
          </p:cNvPicPr>
          <p:nvPr/>
        </p:nvPicPr>
        <p:blipFill>
          <a:blip r:embed="rId10"/>
          <a:stretch>
            <a:fillRect/>
          </a:stretch>
        </p:blipFill>
        <p:spPr>
          <a:xfrm>
            <a:off x="5995381" y="1910991"/>
            <a:ext cx="1322947" cy="1182727"/>
          </a:xfrm>
          <a:prstGeom prst="rect">
            <a:avLst/>
          </a:prstGeom>
        </p:spPr>
      </p:pic>
      <p:pic>
        <p:nvPicPr>
          <p:cNvPr id="11" name="Рисунок 10"/>
          <p:cNvPicPr>
            <a:picLocks noChangeAspect="1"/>
          </p:cNvPicPr>
          <p:nvPr/>
        </p:nvPicPr>
        <p:blipFill>
          <a:blip r:embed="rId11"/>
          <a:stretch>
            <a:fillRect/>
          </a:stretch>
        </p:blipFill>
        <p:spPr>
          <a:xfrm>
            <a:off x="5953188" y="4286951"/>
            <a:ext cx="1316850" cy="1298561"/>
          </a:xfrm>
          <a:prstGeom prst="rect">
            <a:avLst/>
          </a:prstGeom>
        </p:spPr>
      </p:pic>
      <p:pic>
        <p:nvPicPr>
          <p:cNvPr id="12" name="Рисунок 11"/>
          <p:cNvPicPr>
            <a:picLocks noChangeAspect="1"/>
          </p:cNvPicPr>
          <p:nvPr/>
        </p:nvPicPr>
        <p:blipFill>
          <a:blip r:embed="rId12"/>
          <a:stretch>
            <a:fillRect/>
          </a:stretch>
        </p:blipFill>
        <p:spPr>
          <a:xfrm>
            <a:off x="8814048" y="2035933"/>
            <a:ext cx="1176630" cy="1109568"/>
          </a:xfrm>
          <a:prstGeom prst="rect">
            <a:avLst/>
          </a:prstGeom>
        </p:spPr>
      </p:pic>
      <p:pic>
        <p:nvPicPr>
          <p:cNvPr id="13" name="Рисунок 12"/>
          <p:cNvPicPr>
            <a:picLocks noChangeAspect="1"/>
          </p:cNvPicPr>
          <p:nvPr/>
        </p:nvPicPr>
        <p:blipFill>
          <a:blip r:embed="rId13"/>
          <a:stretch>
            <a:fillRect/>
          </a:stretch>
        </p:blipFill>
        <p:spPr>
          <a:xfrm>
            <a:off x="8814048" y="4396688"/>
            <a:ext cx="1176630" cy="1079086"/>
          </a:xfrm>
          <a:prstGeom prst="rect">
            <a:avLst/>
          </a:prstGeom>
        </p:spPr>
      </p:pic>
      <p:sp>
        <p:nvSpPr>
          <p:cNvPr id="14" name="Стрелка вправо 13"/>
          <p:cNvSpPr/>
          <p:nvPr/>
        </p:nvSpPr>
        <p:spPr>
          <a:xfrm>
            <a:off x="2656598" y="22923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лево 14"/>
          <p:cNvSpPr/>
          <p:nvPr/>
        </p:nvSpPr>
        <p:spPr>
          <a:xfrm>
            <a:off x="7461632" y="222041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верх 15"/>
          <p:cNvSpPr/>
          <p:nvPr/>
        </p:nvSpPr>
        <p:spPr>
          <a:xfrm>
            <a:off x="1605232" y="3286803"/>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верх 16"/>
          <p:cNvSpPr/>
          <p:nvPr/>
        </p:nvSpPr>
        <p:spPr>
          <a:xfrm>
            <a:off x="9160047" y="330445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лево 17"/>
          <p:cNvSpPr/>
          <p:nvPr/>
        </p:nvSpPr>
        <p:spPr>
          <a:xfrm>
            <a:off x="2525216" y="472990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a:off x="7534513" y="47230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p:cNvSpPr/>
          <p:nvPr/>
        </p:nvSpPr>
        <p:spPr>
          <a:xfrm>
            <a:off x="4115811" y="328680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p:cNvSpPr/>
          <p:nvPr/>
        </p:nvSpPr>
        <p:spPr>
          <a:xfrm>
            <a:off x="6369297" y="319675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441091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079618" y="857904"/>
            <a:ext cx="2590124" cy="612308"/>
          </a:xfrm>
        </p:spPr>
        <p:txBody>
          <a:bodyPr>
            <a:noAutofit/>
          </a:bodyPr>
          <a:lstStyle/>
          <a:p>
            <a:pPr lvl="0">
              <a:lnSpc>
                <a:spcPct val="100000"/>
              </a:lnSpc>
              <a:spcBef>
                <a:spcPts val="0"/>
              </a:spcBef>
            </a:pPr>
            <a:r>
              <a:rPr lang="ru-RU" sz="4000" b="1" i="1" dirty="0">
                <a:solidFill>
                  <a:srgbClr val="C00000"/>
                </a:solidFill>
                <a:latin typeface="Monotype Corsiva" panose="03010101010201010101" pitchFamily="66" charset="0"/>
                <a:ea typeface="+mn-ea"/>
                <a:cs typeface="+mn-cs"/>
              </a:rPr>
              <a:t>Угадай- </a:t>
            </a:r>
            <a:r>
              <a:rPr lang="ru-RU" sz="4000" b="1" i="1" dirty="0" smtClean="0">
                <a:solidFill>
                  <a:srgbClr val="C00000"/>
                </a:solidFill>
                <a:latin typeface="Monotype Corsiva" panose="03010101010201010101" pitchFamily="66" charset="0"/>
                <a:ea typeface="+mn-ea"/>
                <a:cs typeface="+mn-cs"/>
              </a:rPr>
              <a:t>ка</a:t>
            </a:r>
            <a:endParaRPr lang="ru-RU" sz="40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319842" y="1470212"/>
            <a:ext cx="9816860" cy="4240476"/>
          </a:xfrm>
        </p:spPr>
        <p:txBody>
          <a:bodyPr>
            <a:normAutofit/>
          </a:bodyPr>
          <a:lstStyle/>
          <a:p>
            <a:pPr marL="0" lvl="0" indent="0" algn="ctr">
              <a:lnSpc>
                <a:spcPct val="100000"/>
              </a:lnSpc>
              <a:spcBef>
                <a:spcPts val="0"/>
              </a:spcBef>
              <a:buNone/>
            </a:pPr>
            <a:r>
              <a:rPr lang="ru-RU" sz="3200" b="1" i="1" dirty="0">
                <a:solidFill>
                  <a:srgbClr val="002060"/>
                </a:solidFill>
                <a:latin typeface="Monotype Corsiva" panose="03010101010201010101" pitchFamily="66" charset="0"/>
              </a:rPr>
              <a:t>Спрячьте одну фигуру. Ребенок должен угадать, какой именно блок спрятан, он задает наводящие вопросы, ответ на которые только «да» или «нет». Например, ребенок спрашивает – эта фигура квадратная? Нет. Вместе убираете все квадратные формы. – Она красная? Нет. </a:t>
            </a:r>
            <a:r>
              <a:rPr lang="ru-RU" sz="3200" b="1" i="1" dirty="0" smtClean="0">
                <a:solidFill>
                  <a:srgbClr val="002060"/>
                </a:solidFill>
                <a:latin typeface="Monotype Corsiva" panose="03010101010201010101" pitchFamily="66" charset="0"/>
              </a:rPr>
              <a:t>Убираете красные</a:t>
            </a:r>
            <a:r>
              <a:rPr lang="ru-RU" sz="3200" b="1" i="1" dirty="0">
                <a:solidFill>
                  <a:srgbClr val="002060"/>
                </a:solidFill>
                <a:latin typeface="Monotype Corsiva" panose="03010101010201010101" pitchFamily="66" charset="0"/>
              </a:rPr>
              <a:t>.</a:t>
            </a:r>
          </a:p>
          <a:p>
            <a:endParaRPr lang="ru-RU" sz="2000" dirty="0">
              <a:latin typeface="Monotype Corsiva" panose="03010101010201010101" pitchFamily="66" charset="0"/>
            </a:endParaRPr>
          </a:p>
        </p:txBody>
      </p:sp>
      <p:pic>
        <p:nvPicPr>
          <p:cNvPr id="4" name="Рисунок 3"/>
          <p:cNvPicPr>
            <a:picLocks noChangeAspect="1"/>
          </p:cNvPicPr>
          <p:nvPr/>
        </p:nvPicPr>
        <p:blipFill>
          <a:blip r:embed="rId6"/>
          <a:stretch>
            <a:fillRect/>
          </a:stretch>
        </p:blipFill>
        <p:spPr>
          <a:xfrm>
            <a:off x="1538648" y="4321883"/>
            <a:ext cx="1652787" cy="1466444"/>
          </a:xfrm>
          <a:prstGeom prst="rect">
            <a:avLst/>
          </a:prstGeom>
        </p:spPr>
      </p:pic>
      <p:pic>
        <p:nvPicPr>
          <p:cNvPr id="7" name="Рисунок 6"/>
          <p:cNvPicPr>
            <a:picLocks noChangeAspect="1"/>
          </p:cNvPicPr>
          <p:nvPr/>
        </p:nvPicPr>
        <p:blipFill>
          <a:blip r:embed="rId7"/>
          <a:stretch>
            <a:fillRect/>
          </a:stretch>
        </p:blipFill>
        <p:spPr>
          <a:xfrm>
            <a:off x="7705646" y="4142065"/>
            <a:ext cx="1770048" cy="1745465"/>
          </a:xfrm>
          <a:prstGeom prst="rect">
            <a:avLst/>
          </a:prstGeom>
        </p:spPr>
      </p:pic>
    </p:spTree>
    <p:extLst>
      <p:ext uri="{BB962C8B-B14F-4D97-AF65-F5344CB8AC3E}">
        <p14:creationId xmlns:p14="http://schemas.microsoft.com/office/powerpoint/2010/main" val="16329780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724400" y="802300"/>
            <a:ext cx="1855694" cy="690024"/>
          </a:xfrm>
        </p:spPr>
        <p:txBody>
          <a:bodyPr>
            <a:normAutofit/>
          </a:bodyPr>
          <a:lstStyle/>
          <a:p>
            <a:pPr lvl="0">
              <a:lnSpc>
                <a:spcPct val="100000"/>
              </a:lnSpc>
              <a:spcBef>
                <a:spcPts val="0"/>
              </a:spcBef>
            </a:pPr>
            <a:r>
              <a:rPr lang="ru-RU" sz="3600" b="1" i="1" dirty="0">
                <a:solidFill>
                  <a:srgbClr val="C00000"/>
                </a:solidFill>
                <a:latin typeface="Monotype Corsiva" panose="03010101010201010101" pitchFamily="66" charset="0"/>
                <a:ea typeface="+mn-ea"/>
                <a:cs typeface="+mn-cs"/>
              </a:rPr>
              <a:t>Группы</a:t>
            </a:r>
            <a:r>
              <a:rPr lang="ru-RU" sz="3600" b="1" i="1" u="sng" dirty="0">
                <a:solidFill>
                  <a:srgbClr val="C00000"/>
                </a:solidFill>
                <a:effectLst>
                  <a:outerShdw blurRad="38100" dist="38100" dir="2700000" algn="tl">
                    <a:srgbClr val="000000">
                      <a:alpha val="43137"/>
                    </a:srgbClr>
                  </a:outerShdw>
                </a:effectLst>
                <a:latin typeface="Calibri"/>
                <a:ea typeface="+mn-ea"/>
                <a:cs typeface="+mn-cs"/>
              </a:rPr>
              <a:t> </a:t>
            </a:r>
            <a:endParaRPr lang="ru-RU"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319842" y="1604682"/>
            <a:ext cx="9816860" cy="4106006"/>
          </a:xfrm>
        </p:spPr>
        <p:txBody>
          <a:bodyPr>
            <a:normAutofit/>
          </a:bodyPr>
          <a:lstStyle/>
          <a:p>
            <a:pPr marL="0" lvl="0" indent="0" algn="ctr">
              <a:lnSpc>
                <a:spcPct val="100000"/>
              </a:lnSpc>
              <a:spcBef>
                <a:spcPts val="0"/>
              </a:spcBef>
              <a:buNone/>
            </a:pPr>
            <a:r>
              <a:rPr lang="ru-RU" b="1" i="1" dirty="0">
                <a:solidFill>
                  <a:srgbClr val="002060"/>
                </a:solidFill>
                <a:latin typeface="Monotype Corsiva" panose="03010101010201010101" pitchFamily="66" charset="0"/>
              </a:rPr>
              <a:t>Нарисуйте два пересекающихся круга. Все синие фигуры могут лежать в левом круге, а все треугольники в правом. В середину нужно положить фигуры, которые подходят и к первому и ко второму кругу. </a:t>
            </a:r>
          </a:p>
          <a:p>
            <a:pPr marL="0" lvl="0" indent="0" algn="ctr">
              <a:lnSpc>
                <a:spcPct val="100000"/>
              </a:lnSpc>
              <a:spcBef>
                <a:spcPts val="0"/>
              </a:spcBef>
              <a:buNone/>
            </a:pPr>
            <a:r>
              <a:rPr lang="ru-RU" b="1" i="1" dirty="0">
                <a:solidFill>
                  <a:srgbClr val="002060"/>
                </a:solidFill>
                <a:latin typeface="Monotype Corsiva" panose="03010101010201010101" pitchFamily="66" charset="0"/>
              </a:rPr>
              <a:t>Проблема возникнет, когда ребенок возьмет синий  треугольник, куда его положить? Отлично, если ребенок сам догадается, что фигура принадлежит обоим множествам. Это задание только кажется простым, но очень важно для формирования умения разделить множества предметов на разные группы.</a:t>
            </a:r>
          </a:p>
          <a:p>
            <a:endParaRPr lang="ru-RU" sz="2000" dirty="0">
              <a:latin typeface="Monotype Corsiva" panose="03010101010201010101" pitchFamily="66" charset="0"/>
            </a:endParaRPr>
          </a:p>
        </p:txBody>
      </p:sp>
    </p:spTree>
    <p:extLst>
      <p:ext uri="{BB962C8B-B14F-4D97-AF65-F5344CB8AC3E}">
        <p14:creationId xmlns:p14="http://schemas.microsoft.com/office/powerpoint/2010/main" val="29363971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2725947" y="750498"/>
            <a:ext cx="5805578" cy="690024"/>
          </a:xfrm>
        </p:spPr>
        <p:txBody>
          <a:bodyPr>
            <a:normAutofit fontScale="90000"/>
          </a:bodyPr>
          <a:lstStyle/>
          <a:p>
            <a:pPr algn="ctr"/>
            <a:endParaRPr lang="ru-RU"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319842" y="1302590"/>
            <a:ext cx="9816860" cy="4408098"/>
          </a:xfrm>
        </p:spPr>
        <p:txBody>
          <a:bodyPr>
            <a:normAutofit/>
          </a:bodyPr>
          <a:lstStyle/>
          <a:p>
            <a:endParaRPr lang="ru-RU" sz="2000" dirty="0">
              <a:latin typeface="Monotype Corsiva" panose="03010101010201010101" pitchFamily="66" charset="0"/>
            </a:endParaRPr>
          </a:p>
        </p:txBody>
      </p:sp>
      <p:pic>
        <p:nvPicPr>
          <p:cNvPr id="7" name="Picture 27"/>
          <p:cNvPicPr>
            <a:picLocks noChangeAspect="1" noChangeArrowheads="1"/>
          </p:cNvPicPr>
          <p:nvPr/>
        </p:nvPicPr>
        <p:blipFill rotWithShape="1">
          <a:blip r:embed="rId6">
            <a:extLst>
              <a:ext uri="{28A0092B-C50C-407E-A947-70E740481C1C}">
                <a14:useLocalDpi xmlns:a14="http://schemas.microsoft.com/office/drawing/2010/main" val="0"/>
              </a:ext>
            </a:extLst>
          </a:blip>
          <a:srcRect l="-2560" t="14913" r="7353" b="14952"/>
          <a:stretch/>
        </p:blipFill>
        <p:spPr>
          <a:xfrm>
            <a:off x="2725947" y="1568938"/>
            <a:ext cx="5951888" cy="4029138"/>
          </a:xfrm>
          <a:prstGeom prst="rect">
            <a:avLst/>
          </a:prstGeom>
        </p:spPr>
      </p:pic>
    </p:spTree>
    <p:extLst>
      <p:ext uri="{BB962C8B-B14F-4D97-AF65-F5344CB8AC3E}">
        <p14:creationId xmlns:p14="http://schemas.microsoft.com/office/powerpoint/2010/main" val="11581551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2327018" y="715964"/>
            <a:ext cx="3486593" cy="800396"/>
          </a:xfrm>
        </p:spPr>
        <p:txBody>
          <a:bodyPr>
            <a:normAutofit/>
          </a:bodyPr>
          <a:lstStyle/>
          <a:p>
            <a:pPr lvl="0">
              <a:lnSpc>
                <a:spcPct val="100000"/>
              </a:lnSpc>
              <a:spcBef>
                <a:spcPts val="0"/>
              </a:spcBef>
            </a:pPr>
            <a:r>
              <a:rPr lang="ru-RU" sz="4000" b="1" i="1" dirty="0">
                <a:solidFill>
                  <a:srgbClr val="C00000"/>
                </a:solidFill>
                <a:latin typeface="Monotype Corsiva" panose="03010101010201010101" pitchFamily="66" charset="0"/>
                <a:ea typeface="+mn-ea"/>
                <a:cs typeface="+mn-cs"/>
              </a:rPr>
              <a:t>У кого в гостях</a:t>
            </a:r>
            <a:r>
              <a:rPr lang="ru-RU" sz="4000" b="1" i="1" dirty="0" smtClean="0">
                <a:solidFill>
                  <a:srgbClr val="C00000"/>
                </a:solidFill>
                <a:latin typeface="Monotype Corsiva" panose="03010101010201010101" pitchFamily="66" charset="0"/>
                <a:ea typeface="+mn-ea"/>
                <a:cs typeface="+mn-cs"/>
              </a:rPr>
              <a:t>?</a:t>
            </a:r>
            <a:endParaRPr lang="ru-RU" sz="40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pic>
        <p:nvPicPr>
          <p:cNvPr id="4" name="Объект 3"/>
          <p:cNvPicPr>
            <a:picLocks noGrp="1" noChangeAspect="1"/>
          </p:cNvPicPr>
          <p:nvPr>
            <p:ph idx="1"/>
          </p:nvPr>
        </p:nvPicPr>
        <p:blipFill>
          <a:blip r:embed="rId6"/>
          <a:stretch>
            <a:fillRect/>
          </a:stretch>
        </p:blipFill>
        <p:spPr>
          <a:xfrm>
            <a:off x="3450304" y="958401"/>
            <a:ext cx="5702661" cy="1536325"/>
          </a:xfrm>
          <a:prstGeom prst="rect">
            <a:avLst/>
          </a:prstGeom>
        </p:spPr>
      </p:pic>
      <p:sp>
        <p:nvSpPr>
          <p:cNvPr id="7" name="Прямоугольник 6"/>
          <p:cNvSpPr/>
          <p:nvPr/>
        </p:nvSpPr>
        <p:spPr>
          <a:xfrm>
            <a:off x="3450305" y="2494726"/>
            <a:ext cx="5702660" cy="3018569"/>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latin typeface="Calibri"/>
              <a:ea typeface="+mn-ea"/>
              <a:cs typeface="+mn-cs"/>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587820822"/>
              </p:ext>
            </p:extLst>
          </p:nvPr>
        </p:nvGraphicFramePr>
        <p:xfrm>
          <a:off x="3441339" y="2494725"/>
          <a:ext cx="5711625" cy="3012963"/>
        </p:xfrm>
        <a:graphic>
          <a:graphicData uri="http://schemas.openxmlformats.org/drawingml/2006/table">
            <a:tbl>
              <a:tblPr firstRow="1" bandRow="1">
                <a:tableStyleId>{5940675A-B579-460E-94D1-54222C63F5DA}</a:tableStyleId>
              </a:tblPr>
              <a:tblGrid>
                <a:gridCol w="1903135"/>
                <a:gridCol w="1904245"/>
                <a:gridCol w="1904245"/>
              </a:tblGrid>
              <a:tr h="1004321">
                <a:tc>
                  <a:txBody>
                    <a:bodyPr/>
                    <a:lstStyle/>
                    <a:p>
                      <a:endParaRPr lang="ru-RU" dirty="0"/>
                    </a:p>
                  </a:txBody>
                  <a:tcPr/>
                </a:tc>
                <a:tc>
                  <a:txBody>
                    <a:bodyPr/>
                    <a:lstStyle/>
                    <a:p>
                      <a:endParaRPr lang="ru-RU" dirty="0"/>
                    </a:p>
                  </a:txBody>
                  <a:tcPr/>
                </a:tc>
                <a:tc>
                  <a:txBody>
                    <a:bodyPr/>
                    <a:lstStyle/>
                    <a:p>
                      <a:endParaRPr lang="ru-RU" dirty="0"/>
                    </a:p>
                  </a:txBody>
                  <a:tcPr/>
                </a:tc>
              </a:tr>
              <a:tr h="1004321">
                <a:tc>
                  <a:txBody>
                    <a:bodyPr/>
                    <a:lstStyle/>
                    <a:p>
                      <a:endParaRPr lang="ru-RU" dirty="0"/>
                    </a:p>
                  </a:txBody>
                  <a:tcPr/>
                </a:tc>
                <a:tc>
                  <a:txBody>
                    <a:bodyPr/>
                    <a:lstStyle/>
                    <a:p>
                      <a:endParaRPr lang="ru-RU" dirty="0"/>
                    </a:p>
                  </a:txBody>
                  <a:tcPr/>
                </a:tc>
                <a:tc>
                  <a:txBody>
                    <a:bodyPr/>
                    <a:lstStyle/>
                    <a:p>
                      <a:endParaRPr lang="ru-RU" dirty="0"/>
                    </a:p>
                  </a:txBody>
                  <a:tcPr/>
                </a:tc>
              </a:tr>
              <a:tr h="1004321">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pic>
        <p:nvPicPr>
          <p:cNvPr id="11" name="Рисунок 10"/>
          <p:cNvPicPr>
            <a:picLocks noChangeAspect="1"/>
          </p:cNvPicPr>
          <p:nvPr/>
        </p:nvPicPr>
        <p:blipFill>
          <a:blip r:embed="rId7"/>
          <a:stretch>
            <a:fillRect/>
          </a:stretch>
        </p:blipFill>
        <p:spPr>
          <a:xfrm>
            <a:off x="3885626" y="2615998"/>
            <a:ext cx="816935" cy="816935"/>
          </a:xfrm>
          <a:prstGeom prst="rect">
            <a:avLst/>
          </a:prstGeom>
        </p:spPr>
      </p:pic>
      <p:pic>
        <p:nvPicPr>
          <p:cNvPr id="12" name="Рисунок 11"/>
          <p:cNvPicPr>
            <a:picLocks noChangeAspect="1"/>
          </p:cNvPicPr>
          <p:nvPr/>
        </p:nvPicPr>
        <p:blipFill>
          <a:blip r:embed="rId8"/>
          <a:stretch>
            <a:fillRect/>
          </a:stretch>
        </p:blipFill>
        <p:spPr>
          <a:xfrm>
            <a:off x="3995363" y="3692693"/>
            <a:ext cx="597460" cy="676715"/>
          </a:xfrm>
          <a:prstGeom prst="rect">
            <a:avLst/>
          </a:prstGeom>
        </p:spPr>
      </p:pic>
      <p:pic>
        <p:nvPicPr>
          <p:cNvPr id="13" name="Рисунок 12"/>
          <p:cNvPicPr>
            <a:picLocks noChangeAspect="1"/>
          </p:cNvPicPr>
          <p:nvPr/>
        </p:nvPicPr>
        <p:blipFill>
          <a:blip r:embed="rId9"/>
          <a:stretch>
            <a:fillRect/>
          </a:stretch>
        </p:blipFill>
        <p:spPr>
          <a:xfrm>
            <a:off x="3885626" y="4727639"/>
            <a:ext cx="823031" cy="676715"/>
          </a:xfrm>
          <a:prstGeom prst="rect">
            <a:avLst/>
          </a:prstGeom>
        </p:spPr>
      </p:pic>
      <p:pic>
        <p:nvPicPr>
          <p:cNvPr id="14" name="Рисунок 13"/>
          <p:cNvPicPr>
            <a:picLocks noChangeAspect="1"/>
          </p:cNvPicPr>
          <p:nvPr/>
        </p:nvPicPr>
        <p:blipFill>
          <a:blip r:embed="rId10"/>
          <a:stretch>
            <a:fillRect/>
          </a:stretch>
        </p:blipFill>
        <p:spPr>
          <a:xfrm>
            <a:off x="5813611" y="2689156"/>
            <a:ext cx="816935" cy="670618"/>
          </a:xfrm>
          <a:prstGeom prst="rect">
            <a:avLst/>
          </a:prstGeom>
        </p:spPr>
      </p:pic>
      <p:pic>
        <p:nvPicPr>
          <p:cNvPr id="15" name="Рисунок 14"/>
          <p:cNvPicPr>
            <a:picLocks noChangeAspect="1"/>
          </p:cNvPicPr>
          <p:nvPr/>
        </p:nvPicPr>
        <p:blipFill>
          <a:blip r:embed="rId11"/>
          <a:stretch>
            <a:fillRect/>
          </a:stretch>
        </p:blipFill>
        <p:spPr>
          <a:xfrm>
            <a:off x="5549946" y="3741748"/>
            <a:ext cx="1322947" cy="530398"/>
          </a:xfrm>
          <a:prstGeom prst="rect">
            <a:avLst/>
          </a:prstGeom>
        </p:spPr>
      </p:pic>
      <p:pic>
        <p:nvPicPr>
          <p:cNvPr id="16" name="Рисунок 15"/>
          <p:cNvPicPr>
            <a:picLocks noChangeAspect="1"/>
          </p:cNvPicPr>
          <p:nvPr/>
        </p:nvPicPr>
        <p:blipFill>
          <a:blip r:embed="rId12"/>
          <a:stretch>
            <a:fillRect/>
          </a:stretch>
        </p:blipFill>
        <p:spPr>
          <a:xfrm>
            <a:off x="5886769" y="4618119"/>
            <a:ext cx="670618" cy="823031"/>
          </a:xfrm>
          <a:prstGeom prst="rect">
            <a:avLst/>
          </a:prstGeom>
        </p:spPr>
      </p:pic>
      <p:pic>
        <p:nvPicPr>
          <p:cNvPr id="17" name="Рисунок 16"/>
          <p:cNvPicPr>
            <a:picLocks noChangeAspect="1"/>
          </p:cNvPicPr>
          <p:nvPr/>
        </p:nvPicPr>
        <p:blipFill>
          <a:blip r:embed="rId13"/>
          <a:stretch>
            <a:fillRect/>
          </a:stretch>
        </p:blipFill>
        <p:spPr>
          <a:xfrm>
            <a:off x="7744398" y="2689156"/>
            <a:ext cx="816935" cy="676715"/>
          </a:xfrm>
          <a:prstGeom prst="rect">
            <a:avLst/>
          </a:prstGeom>
        </p:spPr>
      </p:pic>
      <p:pic>
        <p:nvPicPr>
          <p:cNvPr id="18" name="Рисунок 17"/>
          <p:cNvPicPr>
            <a:picLocks noChangeAspect="1"/>
          </p:cNvPicPr>
          <p:nvPr/>
        </p:nvPicPr>
        <p:blipFill>
          <a:blip r:embed="rId14"/>
          <a:stretch>
            <a:fillRect/>
          </a:stretch>
        </p:blipFill>
        <p:spPr>
          <a:xfrm>
            <a:off x="7744398" y="3607929"/>
            <a:ext cx="816935" cy="749873"/>
          </a:xfrm>
          <a:prstGeom prst="rect">
            <a:avLst/>
          </a:prstGeom>
        </p:spPr>
      </p:pic>
      <p:pic>
        <p:nvPicPr>
          <p:cNvPr id="19" name="Рисунок 18"/>
          <p:cNvPicPr>
            <a:picLocks noChangeAspect="1"/>
          </p:cNvPicPr>
          <p:nvPr/>
        </p:nvPicPr>
        <p:blipFill>
          <a:blip r:embed="rId15"/>
          <a:stretch>
            <a:fillRect/>
          </a:stretch>
        </p:blipFill>
        <p:spPr>
          <a:xfrm>
            <a:off x="7287158" y="4330156"/>
            <a:ext cx="1743607" cy="1298561"/>
          </a:xfrm>
          <a:prstGeom prst="rect">
            <a:avLst/>
          </a:prstGeom>
        </p:spPr>
      </p:pic>
    </p:spTree>
    <p:extLst>
      <p:ext uri="{BB962C8B-B14F-4D97-AF65-F5344CB8AC3E}">
        <p14:creationId xmlns:p14="http://schemas.microsoft.com/office/powerpoint/2010/main" val="23320198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2725947" y="750498"/>
            <a:ext cx="5805578" cy="690024"/>
          </a:xfrm>
        </p:spPr>
        <p:txBody>
          <a:bodyPr>
            <a:normAutofit fontScale="90000"/>
          </a:bodyPr>
          <a:lstStyle/>
          <a:p>
            <a:pPr algn="ctr"/>
            <a:endParaRPr lang="ru-RU"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pic>
        <p:nvPicPr>
          <p:cNvPr id="4" name="Объект 3"/>
          <p:cNvPicPr>
            <a:picLocks noGrp="1" noChangeAspect="1"/>
          </p:cNvPicPr>
          <p:nvPr>
            <p:ph idx="1"/>
          </p:nvPr>
        </p:nvPicPr>
        <p:blipFill>
          <a:blip r:embed="rId6"/>
          <a:stretch>
            <a:fillRect/>
          </a:stretch>
        </p:blipFill>
        <p:spPr>
          <a:xfrm>
            <a:off x="2600132" y="1913596"/>
            <a:ext cx="6250569" cy="3796642"/>
          </a:xfrm>
          <a:prstGeom prst="rect">
            <a:avLst/>
          </a:prstGeom>
        </p:spPr>
      </p:pic>
      <p:pic>
        <p:nvPicPr>
          <p:cNvPr id="7" name="Рисунок 6"/>
          <p:cNvPicPr>
            <a:picLocks noChangeAspect="1"/>
          </p:cNvPicPr>
          <p:nvPr/>
        </p:nvPicPr>
        <p:blipFill>
          <a:blip r:embed="rId7"/>
          <a:stretch>
            <a:fillRect/>
          </a:stretch>
        </p:blipFill>
        <p:spPr>
          <a:xfrm>
            <a:off x="2600132" y="834321"/>
            <a:ext cx="6250569" cy="1102898"/>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2908637761"/>
              </p:ext>
            </p:extLst>
          </p:nvPr>
        </p:nvGraphicFramePr>
        <p:xfrm>
          <a:off x="2602668" y="1913595"/>
          <a:ext cx="6250569" cy="3796641"/>
        </p:xfrm>
        <a:graphic>
          <a:graphicData uri="http://schemas.openxmlformats.org/drawingml/2006/table">
            <a:tbl>
              <a:tblPr firstRow="1" bandRow="1">
                <a:tableStyleId>{5940675A-B579-460E-94D1-54222C63F5DA}</a:tableStyleId>
              </a:tblPr>
              <a:tblGrid>
                <a:gridCol w="2083523"/>
                <a:gridCol w="2083523"/>
                <a:gridCol w="2083523"/>
              </a:tblGrid>
              <a:tr h="1265547">
                <a:tc>
                  <a:txBody>
                    <a:bodyPr/>
                    <a:lstStyle/>
                    <a:p>
                      <a:endParaRPr lang="ru-RU" dirty="0"/>
                    </a:p>
                  </a:txBody>
                  <a:tcPr/>
                </a:tc>
                <a:tc>
                  <a:txBody>
                    <a:bodyPr/>
                    <a:lstStyle/>
                    <a:p>
                      <a:endParaRPr lang="ru-RU" dirty="0"/>
                    </a:p>
                  </a:txBody>
                  <a:tcPr/>
                </a:tc>
                <a:tc>
                  <a:txBody>
                    <a:bodyPr/>
                    <a:lstStyle/>
                    <a:p>
                      <a:endParaRPr lang="ru-RU" dirty="0"/>
                    </a:p>
                  </a:txBody>
                  <a:tcPr/>
                </a:tc>
              </a:tr>
              <a:tr h="1265547">
                <a:tc>
                  <a:txBody>
                    <a:bodyPr/>
                    <a:lstStyle/>
                    <a:p>
                      <a:endParaRPr lang="ru-RU" dirty="0"/>
                    </a:p>
                  </a:txBody>
                  <a:tcPr/>
                </a:tc>
                <a:tc>
                  <a:txBody>
                    <a:bodyPr/>
                    <a:lstStyle/>
                    <a:p>
                      <a:endParaRPr lang="ru-RU" dirty="0"/>
                    </a:p>
                  </a:txBody>
                  <a:tcPr/>
                </a:tc>
                <a:tc>
                  <a:txBody>
                    <a:bodyPr/>
                    <a:lstStyle/>
                    <a:p>
                      <a:endParaRPr lang="ru-RU" dirty="0"/>
                    </a:p>
                  </a:txBody>
                  <a:tcPr/>
                </a:tc>
              </a:tr>
              <a:tr h="1265547">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pic>
        <p:nvPicPr>
          <p:cNvPr id="9" name="Рисунок 8"/>
          <p:cNvPicPr>
            <a:picLocks noChangeAspect="1"/>
          </p:cNvPicPr>
          <p:nvPr/>
        </p:nvPicPr>
        <p:blipFill>
          <a:blip r:embed="rId8"/>
          <a:stretch>
            <a:fillRect/>
          </a:stretch>
        </p:blipFill>
        <p:spPr>
          <a:xfrm>
            <a:off x="3078172" y="2192403"/>
            <a:ext cx="1065062" cy="949702"/>
          </a:xfrm>
          <a:prstGeom prst="rect">
            <a:avLst/>
          </a:prstGeom>
        </p:spPr>
      </p:pic>
      <p:pic>
        <p:nvPicPr>
          <p:cNvPr id="10" name="Рисунок 9"/>
          <p:cNvPicPr>
            <a:picLocks noChangeAspect="1"/>
          </p:cNvPicPr>
          <p:nvPr/>
        </p:nvPicPr>
        <p:blipFill>
          <a:blip r:embed="rId9"/>
          <a:stretch>
            <a:fillRect/>
          </a:stretch>
        </p:blipFill>
        <p:spPr>
          <a:xfrm>
            <a:off x="2725947" y="3237461"/>
            <a:ext cx="1543102" cy="1149234"/>
          </a:xfrm>
          <a:prstGeom prst="rect">
            <a:avLst/>
          </a:prstGeom>
        </p:spPr>
      </p:pic>
      <p:pic>
        <p:nvPicPr>
          <p:cNvPr id="11" name="Рисунок 10"/>
          <p:cNvPicPr>
            <a:picLocks noChangeAspect="1"/>
          </p:cNvPicPr>
          <p:nvPr/>
        </p:nvPicPr>
        <p:blipFill>
          <a:blip r:embed="rId10"/>
          <a:stretch>
            <a:fillRect/>
          </a:stretch>
        </p:blipFill>
        <p:spPr>
          <a:xfrm>
            <a:off x="2872768" y="4528745"/>
            <a:ext cx="1336394" cy="1093413"/>
          </a:xfrm>
          <a:prstGeom prst="rect">
            <a:avLst/>
          </a:prstGeom>
        </p:spPr>
      </p:pic>
      <p:pic>
        <p:nvPicPr>
          <p:cNvPr id="12" name="Рисунок 11"/>
          <p:cNvPicPr>
            <a:picLocks noChangeAspect="1"/>
          </p:cNvPicPr>
          <p:nvPr/>
        </p:nvPicPr>
        <p:blipFill>
          <a:blip r:embed="rId11"/>
          <a:stretch>
            <a:fillRect/>
          </a:stretch>
        </p:blipFill>
        <p:spPr>
          <a:xfrm>
            <a:off x="4750926" y="2192403"/>
            <a:ext cx="1875045" cy="861379"/>
          </a:xfrm>
          <a:prstGeom prst="rect">
            <a:avLst/>
          </a:prstGeom>
        </p:spPr>
      </p:pic>
      <p:pic>
        <p:nvPicPr>
          <p:cNvPr id="13" name="Рисунок 12"/>
          <p:cNvPicPr>
            <a:picLocks noChangeAspect="1"/>
          </p:cNvPicPr>
          <p:nvPr/>
        </p:nvPicPr>
        <p:blipFill>
          <a:blip r:embed="rId12"/>
          <a:stretch>
            <a:fillRect/>
          </a:stretch>
        </p:blipFill>
        <p:spPr>
          <a:xfrm>
            <a:off x="5158089" y="3304999"/>
            <a:ext cx="1134654" cy="1013834"/>
          </a:xfrm>
          <a:prstGeom prst="rect">
            <a:avLst/>
          </a:prstGeom>
        </p:spPr>
      </p:pic>
      <p:pic>
        <p:nvPicPr>
          <p:cNvPr id="14" name="Рисунок 13"/>
          <p:cNvPicPr>
            <a:picLocks noChangeAspect="1"/>
          </p:cNvPicPr>
          <p:nvPr/>
        </p:nvPicPr>
        <p:blipFill>
          <a:blip r:embed="rId13"/>
          <a:stretch>
            <a:fillRect/>
          </a:stretch>
        </p:blipFill>
        <p:spPr>
          <a:xfrm>
            <a:off x="4694714" y="4609137"/>
            <a:ext cx="1931257" cy="1013021"/>
          </a:xfrm>
          <a:prstGeom prst="rect">
            <a:avLst/>
          </a:prstGeom>
        </p:spPr>
      </p:pic>
      <p:pic>
        <p:nvPicPr>
          <p:cNvPr id="15" name="Рисунок 14"/>
          <p:cNvPicPr>
            <a:picLocks noChangeAspect="1"/>
          </p:cNvPicPr>
          <p:nvPr/>
        </p:nvPicPr>
        <p:blipFill>
          <a:blip r:embed="rId14"/>
          <a:stretch>
            <a:fillRect/>
          </a:stretch>
        </p:blipFill>
        <p:spPr>
          <a:xfrm>
            <a:off x="7109253" y="2192402"/>
            <a:ext cx="1258166" cy="914169"/>
          </a:xfrm>
          <a:prstGeom prst="rect">
            <a:avLst/>
          </a:prstGeom>
        </p:spPr>
      </p:pic>
      <p:pic>
        <p:nvPicPr>
          <p:cNvPr id="16" name="Рисунок 15"/>
          <p:cNvPicPr>
            <a:picLocks noChangeAspect="1"/>
          </p:cNvPicPr>
          <p:nvPr/>
        </p:nvPicPr>
        <p:blipFill>
          <a:blip r:embed="rId15"/>
          <a:stretch>
            <a:fillRect/>
          </a:stretch>
        </p:blipFill>
        <p:spPr>
          <a:xfrm>
            <a:off x="7181783" y="3304999"/>
            <a:ext cx="1098459" cy="1049997"/>
          </a:xfrm>
          <a:prstGeom prst="rect">
            <a:avLst/>
          </a:prstGeom>
        </p:spPr>
      </p:pic>
      <p:pic>
        <p:nvPicPr>
          <p:cNvPr id="17" name="Рисунок 16"/>
          <p:cNvPicPr>
            <a:picLocks noChangeAspect="1"/>
          </p:cNvPicPr>
          <p:nvPr/>
        </p:nvPicPr>
        <p:blipFill>
          <a:blip r:embed="rId16"/>
          <a:stretch>
            <a:fillRect/>
          </a:stretch>
        </p:blipFill>
        <p:spPr>
          <a:xfrm>
            <a:off x="6967125" y="4456494"/>
            <a:ext cx="1542422" cy="1152244"/>
          </a:xfrm>
          <a:prstGeom prst="rect">
            <a:avLst/>
          </a:prstGeom>
        </p:spPr>
      </p:pic>
    </p:spTree>
    <p:extLst>
      <p:ext uri="{BB962C8B-B14F-4D97-AF65-F5344CB8AC3E}">
        <p14:creationId xmlns:p14="http://schemas.microsoft.com/office/powerpoint/2010/main" val="7590394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3317618" y="802299"/>
            <a:ext cx="4974735" cy="703771"/>
          </a:xfrm>
        </p:spPr>
        <p:txBody>
          <a:bodyPr>
            <a:noAutofit/>
          </a:bodyPr>
          <a:lstStyle/>
          <a:p>
            <a:pPr lvl="0">
              <a:lnSpc>
                <a:spcPct val="100000"/>
              </a:lnSpc>
              <a:spcBef>
                <a:spcPts val="0"/>
              </a:spcBef>
            </a:pPr>
            <a:r>
              <a:rPr lang="ru-RU" sz="4000" b="1" i="1" dirty="0">
                <a:solidFill>
                  <a:srgbClr val="FF0000"/>
                </a:solidFill>
                <a:latin typeface="Monotype Corsiva" panose="03010101010201010101" pitchFamily="66" charset="0"/>
                <a:ea typeface="+mn-ea"/>
                <a:cs typeface="+mn-cs"/>
              </a:rPr>
              <a:t>Выкладываем </a:t>
            </a:r>
            <a:r>
              <a:rPr lang="ru-RU" sz="4000" b="1" i="1" dirty="0" smtClean="0">
                <a:solidFill>
                  <a:srgbClr val="FF0000"/>
                </a:solidFill>
                <a:latin typeface="Monotype Corsiva" panose="03010101010201010101" pitchFamily="66" charset="0"/>
                <a:ea typeface="+mn-ea"/>
                <a:cs typeface="+mn-cs"/>
              </a:rPr>
              <a:t>дорожки</a:t>
            </a:r>
            <a:endParaRPr lang="ru-RU" sz="40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pic>
        <p:nvPicPr>
          <p:cNvPr id="4" name="Объект 3"/>
          <p:cNvPicPr>
            <a:picLocks noGrp="1" noChangeAspect="1"/>
          </p:cNvPicPr>
          <p:nvPr>
            <p:ph idx="1"/>
          </p:nvPr>
        </p:nvPicPr>
        <p:blipFill>
          <a:blip r:embed="rId6"/>
          <a:stretch>
            <a:fillRect/>
          </a:stretch>
        </p:blipFill>
        <p:spPr>
          <a:xfrm>
            <a:off x="2102247" y="1506070"/>
            <a:ext cx="1322947" cy="963251"/>
          </a:xfrm>
          <a:prstGeom prst="rect">
            <a:avLst/>
          </a:prstGeom>
        </p:spPr>
      </p:pic>
      <p:pic>
        <p:nvPicPr>
          <p:cNvPr id="7" name="Рисунок 6"/>
          <p:cNvPicPr>
            <a:picLocks noChangeAspect="1"/>
          </p:cNvPicPr>
          <p:nvPr/>
        </p:nvPicPr>
        <p:blipFill>
          <a:blip r:embed="rId7"/>
          <a:stretch>
            <a:fillRect/>
          </a:stretch>
        </p:blipFill>
        <p:spPr>
          <a:xfrm>
            <a:off x="2102247" y="2792664"/>
            <a:ext cx="1268078" cy="1182727"/>
          </a:xfrm>
          <a:prstGeom prst="rect">
            <a:avLst/>
          </a:prstGeom>
        </p:spPr>
      </p:pic>
      <p:pic>
        <p:nvPicPr>
          <p:cNvPr id="8" name="Рисунок 7"/>
          <p:cNvPicPr>
            <a:picLocks noChangeAspect="1"/>
          </p:cNvPicPr>
          <p:nvPr/>
        </p:nvPicPr>
        <p:blipFill>
          <a:blip r:embed="rId8"/>
          <a:stretch>
            <a:fillRect/>
          </a:stretch>
        </p:blipFill>
        <p:spPr>
          <a:xfrm>
            <a:off x="2316476" y="4530148"/>
            <a:ext cx="835224" cy="1115665"/>
          </a:xfrm>
          <a:prstGeom prst="rect">
            <a:avLst/>
          </a:prstGeom>
        </p:spPr>
      </p:pic>
      <p:pic>
        <p:nvPicPr>
          <p:cNvPr id="9" name="Рисунок 8"/>
          <p:cNvPicPr>
            <a:picLocks noChangeAspect="1"/>
          </p:cNvPicPr>
          <p:nvPr/>
        </p:nvPicPr>
        <p:blipFill>
          <a:blip r:embed="rId9"/>
          <a:stretch>
            <a:fillRect/>
          </a:stretch>
        </p:blipFill>
        <p:spPr>
          <a:xfrm>
            <a:off x="2307364" y="4266158"/>
            <a:ext cx="835224" cy="280440"/>
          </a:xfrm>
          <a:prstGeom prst="rect">
            <a:avLst/>
          </a:prstGeom>
        </p:spPr>
      </p:pic>
      <p:pic>
        <p:nvPicPr>
          <p:cNvPr id="10" name="Рисунок 9"/>
          <p:cNvPicPr>
            <a:picLocks noChangeAspect="1"/>
          </p:cNvPicPr>
          <p:nvPr/>
        </p:nvPicPr>
        <p:blipFill>
          <a:blip r:embed="rId10"/>
          <a:stretch>
            <a:fillRect/>
          </a:stretch>
        </p:blipFill>
        <p:spPr>
          <a:xfrm>
            <a:off x="5012465" y="1435959"/>
            <a:ext cx="1396105" cy="1103472"/>
          </a:xfrm>
          <a:prstGeom prst="rect">
            <a:avLst/>
          </a:prstGeom>
        </p:spPr>
      </p:pic>
      <p:pic>
        <p:nvPicPr>
          <p:cNvPr id="11" name="Рисунок 10"/>
          <p:cNvPicPr>
            <a:picLocks noChangeAspect="1"/>
          </p:cNvPicPr>
          <p:nvPr/>
        </p:nvPicPr>
        <p:blipFill>
          <a:blip r:embed="rId11"/>
          <a:stretch>
            <a:fillRect/>
          </a:stretch>
        </p:blipFill>
        <p:spPr>
          <a:xfrm>
            <a:off x="5231939" y="3267555"/>
            <a:ext cx="957155" cy="609653"/>
          </a:xfrm>
          <a:prstGeom prst="rect">
            <a:avLst/>
          </a:prstGeom>
        </p:spPr>
      </p:pic>
      <p:pic>
        <p:nvPicPr>
          <p:cNvPr id="12" name="Рисунок 11"/>
          <p:cNvPicPr>
            <a:picLocks noChangeAspect="1"/>
          </p:cNvPicPr>
          <p:nvPr/>
        </p:nvPicPr>
        <p:blipFill>
          <a:blip r:embed="rId12"/>
          <a:stretch>
            <a:fillRect/>
          </a:stretch>
        </p:blipFill>
        <p:spPr>
          <a:xfrm>
            <a:off x="5195359" y="2917188"/>
            <a:ext cx="1030313" cy="390178"/>
          </a:xfrm>
          <a:prstGeom prst="rect">
            <a:avLst/>
          </a:prstGeom>
        </p:spPr>
      </p:pic>
      <p:pic>
        <p:nvPicPr>
          <p:cNvPr id="13" name="Рисунок 12"/>
          <p:cNvPicPr>
            <a:picLocks noChangeAspect="1"/>
          </p:cNvPicPr>
          <p:nvPr/>
        </p:nvPicPr>
        <p:blipFill>
          <a:blip r:embed="rId13"/>
          <a:stretch>
            <a:fillRect/>
          </a:stretch>
        </p:blipFill>
        <p:spPr>
          <a:xfrm>
            <a:off x="4913852" y="4406378"/>
            <a:ext cx="1396105" cy="1188823"/>
          </a:xfrm>
          <a:prstGeom prst="rect">
            <a:avLst/>
          </a:prstGeom>
        </p:spPr>
      </p:pic>
      <p:pic>
        <p:nvPicPr>
          <p:cNvPr id="14" name="Рисунок 13"/>
          <p:cNvPicPr>
            <a:picLocks noChangeAspect="1"/>
          </p:cNvPicPr>
          <p:nvPr/>
        </p:nvPicPr>
        <p:blipFill>
          <a:blip r:embed="rId14"/>
          <a:stretch>
            <a:fillRect/>
          </a:stretch>
        </p:blipFill>
        <p:spPr>
          <a:xfrm>
            <a:off x="7812765" y="1578102"/>
            <a:ext cx="1249788" cy="1030313"/>
          </a:xfrm>
          <a:prstGeom prst="rect">
            <a:avLst/>
          </a:prstGeom>
        </p:spPr>
      </p:pic>
      <p:pic>
        <p:nvPicPr>
          <p:cNvPr id="15" name="Рисунок 14"/>
          <p:cNvPicPr>
            <a:picLocks noChangeAspect="1"/>
          </p:cNvPicPr>
          <p:nvPr/>
        </p:nvPicPr>
        <p:blipFill>
          <a:blip r:embed="rId15"/>
          <a:stretch>
            <a:fillRect/>
          </a:stretch>
        </p:blipFill>
        <p:spPr>
          <a:xfrm>
            <a:off x="7453069" y="2930581"/>
            <a:ext cx="1969179" cy="1072989"/>
          </a:xfrm>
          <a:prstGeom prst="rect">
            <a:avLst/>
          </a:prstGeom>
        </p:spPr>
      </p:pic>
      <p:pic>
        <p:nvPicPr>
          <p:cNvPr id="16" name="Рисунок 15"/>
          <p:cNvPicPr>
            <a:picLocks noChangeAspect="1"/>
          </p:cNvPicPr>
          <p:nvPr/>
        </p:nvPicPr>
        <p:blipFill>
          <a:blip r:embed="rId16"/>
          <a:stretch>
            <a:fillRect/>
          </a:stretch>
        </p:blipFill>
        <p:spPr>
          <a:xfrm>
            <a:off x="7831549" y="4380656"/>
            <a:ext cx="1322947" cy="1158340"/>
          </a:xfrm>
          <a:prstGeom prst="rect">
            <a:avLst/>
          </a:prstGeom>
        </p:spPr>
      </p:pic>
      <p:pic>
        <p:nvPicPr>
          <p:cNvPr id="17" name="Рисунок 16"/>
          <p:cNvPicPr>
            <a:picLocks noChangeAspect="1"/>
          </p:cNvPicPr>
          <p:nvPr/>
        </p:nvPicPr>
        <p:blipFill>
          <a:blip r:embed="rId17"/>
          <a:stretch>
            <a:fillRect/>
          </a:stretch>
        </p:blipFill>
        <p:spPr>
          <a:xfrm>
            <a:off x="5503233" y="3476453"/>
            <a:ext cx="414564" cy="231668"/>
          </a:xfrm>
          <a:prstGeom prst="rect">
            <a:avLst/>
          </a:prstGeom>
        </p:spPr>
      </p:pic>
      <p:pic>
        <p:nvPicPr>
          <p:cNvPr id="18" name="Рисунок 17"/>
          <p:cNvPicPr>
            <a:picLocks noChangeAspect="1"/>
          </p:cNvPicPr>
          <p:nvPr/>
        </p:nvPicPr>
        <p:blipFill>
          <a:blip r:embed="rId18"/>
          <a:stretch>
            <a:fillRect/>
          </a:stretch>
        </p:blipFill>
        <p:spPr>
          <a:xfrm>
            <a:off x="2483158" y="4728285"/>
            <a:ext cx="170703" cy="164606"/>
          </a:xfrm>
          <a:prstGeom prst="rect">
            <a:avLst/>
          </a:prstGeom>
        </p:spPr>
      </p:pic>
      <p:pic>
        <p:nvPicPr>
          <p:cNvPr id="19" name="Рисунок 18"/>
          <p:cNvPicPr>
            <a:picLocks noChangeAspect="1"/>
          </p:cNvPicPr>
          <p:nvPr/>
        </p:nvPicPr>
        <p:blipFill>
          <a:blip r:embed="rId19"/>
          <a:stretch>
            <a:fillRect/>
          </a:stretch>
        </p:blipFill>
        <p:spPr>
          <a:xfrm>
            <a:off x="2483157" y="5029565"/>
            <a:ext cx="170703" cy="164606"/>
          </a:xfrm>
          <a:prstGeom prst="rect">
            <a:avLst/>
          </a:prstGeom>
        </p:spPr>
      </p:pic>
      <p:pic>
        <p:nvPicPr>
          <p:cNvPr id="20" name="Рисунок 19"/>
          <p:cNvPicPr>
            <a:picLocks noChangeAspect="1"/>
          </p:cNvPicPr>
          <p:nvPr/>
        </p:nvPicPr>
        <p:blipFill>
          <a:blip r:embed="rId19"/>
          <a:stretch>
            <a:fillRect/>
          </a:stretch>
        </p:blipFill>
        <p:spPr>
          <a:xfrm>
            <a:off x="2478358" y="5330845"/>
            <a:ext cx="170703" cy="164606"/>
          </a:xfrm>
          <a:prstGeom prst="rect">
            <a:avLst/>
          </a:prstGeom>
        </p:spPr>
      </p:pic>
      <p:pic>
        <p:nvPicPr>
          <p:cNvPr id="21" name="Рисунок 20"/>
          <p:cNvPicPr>
            <a:picLocks noChangeAspect="1"/>
          </p:cNvPicPr>
          <p:nvPr/>
        </p:nvPicPr>
        <p:blipFill>
          <a:blip r:embed="rId19"/>
          <a:stretch>
            <a:fillRect/>
          </a:stretch>
        </p:blipFill>
        <p:spPr>
          <a:xfrm>
            <a:off x="2817429" y="4723803"/>
            <a:ext cx="170703" cy="164606"/>
          </a:xfrm>
          <a:prstGeom prst="rect">
            <a:avLst/>
          </a:prstGeom>
        </p:spPr>
      </p:pic>
      <p:pic>
        <p:nvPicPr>
          <p:cNvPr id="22" name="Рисунок 21"/>
          <p:cNvPicPr>
            <a:picLocks noChangeAspect="1"/>
          </p:cNvPicPr>
          <p:nvPr/>
        </p:nvPicPr>
        <p:blipFill>
          <a:blip r:embed="rId19"/>
          <a:stretch>
            <a:fillRect/>
          </a:stretch>
        </p:blipFill>
        <p:spPr>
          <a:xfrm>
            <a:off x="2790613" y="5024657"/>
            <a:ext cx="170703" cy="164606"/>
          </a:xfrm>
          <a:prstGeom prst="rect">
            <a:avLst/>
          </a:prstGeom>
        </p:spPr>
      </p:pic>
      <p:pic>
        <p:nvPicPr>
          <p:cNvPr id="23" name="Рисунок 22"/>
          <p:cNvPicPr>
            <a:picLocks noChangeAspect="1"/>
          </p:cNvPicPr>
          <p:nvPr/>
        </p:nvPicPr>
        <p:blipFill>
          <a:blip r:embed="rId19"/>
          <a:stretch>
            <a:fillRect/>
          </a:stretch>
        </p:blipFill>
        <p:spPr>
          <a:xfrm>
            <a:off x="2790613" y="5316359"/>
            <a:ext cx="170703" cy="164606"/>
          </a:xfrm>
          <a:prstGeom prst="rect">
            <a:avLst/>
          </a:prstGeom>
        </p:spPr>
      </p:pic>
      <p:cxnSp>
        <p:nvCxnSpPr>
          <p:cNvPr id="28" name="Прямая соединительная линия 27"/>
          <p:cNvCxnSpPr/>
          <p:nvPr/>
        </p:nvCxnSpPr>
        <p:spPr>
          <a:xfrm>
            <a:off x="4060259" y="1382578"/>
            <a:ext cx="7952" cy="426323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3" name="Прямая соединительная линия 32"/>
          <p:cNvCxnSpPr/>
          <p:nvPr/>
        </p:nvCxnSpPr>
        <p:spPr>
          <a:xfrm flipH="1">
            <a:off x="7211959" y="1350156"/>
            <a:ext cx="2395" cy="429565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8" name="Прямая соединительная линия 37"/>
          <p:cNvCxnSpPr/>
          <p:nvPr/>
        </p:nvCxnSpPr>
        <p:spPr>
          <a:xfrm>
            <a:off x="1515035" y="2539431"/>
            <a:ext cx="8444753" cy="979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1515035" y="4199239"/>
            <a:ext cx="8507506" cy="75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934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2725947" y="750498"/>
            <a:ext cx="5805578" cy="690024"/>
          </a:xfrm>
        </p:spPr>
        <p:txBody>
          <a:bodyPr>
            <a:normAutofit fontScale="90000"/>
          </a:bodyPr>
          <a:lstStyle/>
          <a:p>
            <a:pPr algn="ctr"/>
            <a:endParaRPr lang="ru-RU"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graphicFrame>
        <p:nvGraphicFramePr>
          <p:cNvPr id="4" name="Объект 3"/>
          <p:cNvGraphicFramePr>
            <a:graphicFrameLocks noGrp="1"/>
          </p:cNvGraphicFramePr>
          <p:nvPr>
            <p:ph idx="1"/>
            <p:extLst>
              <p:ext uri="{D42A27DB-BD31-4B8C-83A1-F6EECF244321}">
                <p14:modId xmlns:p14="http://schemas.microsoft.com/office/powerpoint/2010/main" val="2998783172"/>
              </p:ext>
            </p:extLst>
          </p:nvPr>
        </p:nvGraphicFramePr>
        <p:xfrm>
          <a:off x="1990163" y="1524000"/>
          <a:ext cx="7969624" cy="4043084"/>
        </p:xfrm>
        <a:graphic>
          <a:graphicData uri="http://schemas.openxmlformats.org/drawingml/2006/table">
            <a:tbl>
              <a:tblPr firstRow="1" bandRow="1">
                <a:tableStyleId>{5940675A-B579-460E-94D1-54222C63F5DA}</a:tableStyleId>
              </a:tblPr>
              <a:tblGrid>
                <a:gridCol w="1992406"/>
                <a:gridCol w="1992406"/>
                <a:gridCol w="1992406"/>
                <a:gridCol w="1992406"/>
              </a:tblGrid>
              <a:tr h="1010771">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1010771">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1010771">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1010771">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pic>
        <p:nvPicPr>
          <p:cNvPr id="7" name="Рисунок 6"/>
          <p:cNvPicPr>
            <a:picLocks noChangeAspect="1"/>
          </p:cNvPicPr>
          <p:nvPr/>
        </p:nvPicPr>
        <p:blipFill>
          <a:blip r:embed="rId6"/>
          <a:stretch>
            <a:fillRect/>
          </a:stretch>
        </p:blipFill>
        <p:spPr>
          <a:xfrm>
            <a:off x="2445090" y="1565692"/>
            <a:ext cx="873759" cy="961534"/>
          </a:xfrm>
          <a:prstGeom prst="rect">
            <a:avLst/>
          </a:prstGeom>
        </p:spPr>
      </p:pic>
      <p:pic>
        <p:nvPicPr>
          <p:cNvPr id="8" name="Рисунок 7"/>
          <p:cNvPicPr>
            <a:picLocks noChangeAspect="1"/>
          </p:cNvPicPr>
          <p:nvPr/>
        </p:nvPicPr>
        <p:blipFill>
          <a:blip r:embed="rId7"/>
          <a:stretch>
            <a:fillRect/>
          </a:stretch>
        </p:blipFill>
        <p:spPr>
          <a:xfrm>
            <a:off x="2445090" y="2610704"/>
            <a:ext cx="938695" cy="857529"/>
          </a:xfrm>
          <a:prstGeom prst="rect">
            <a:avLst/>
          </a:prstGeom>
        </p:spPr>
      </p:pic>
      <p:pic>
        <p:nvPicPr>
          <p:cNvPr id="9" name="Рисунок 8"/>
          <p:cNvPicPr>
            <a:picLocks noChangeAspect="1"/>
          </p:cNvPicPr>
          <p:nvPr/>
        </p:nvPicPr>
        <p:blipFill>
          <a:blip r:embed="rId8"/>
          <a:stretch>
            <a:fillRect/>
          </a:stretch>
        </p:blipFill>
        <p:spPr>
          <a:xfrm>
            <a:off x="2173709" y="3636662"/>
            <a:ext cx="1481456" cy="829128"/>
          </a:xfrm>
          <a:prstGeom prst="rect">
            <a:avLst/>
          </a:prstGeom>
        </p:spPr>
      </p:pic>
      <p:pic>
        <p:nvPicPr>
          <p:cNvPr id="10" name="Рисунок 9"/>
          <p:cNvPicPr>
            <a:picLocks noChangeAspect="1"/>
          </p:cNvPicPr>
          <p:nvPr/>
        </p:nvPicPr>
        <p:blipFill>
          <a:blip r:embed="rId9"/>
          <a:stretch>
            <a:fillRect/>
          </a:stretch>
        </p:blipFill>
        <p:spPr>
          <a:xfrm>
            <a:off x="2106704" y="4634219"/>
            <a:ext cx="1748119" cy="873736"/>
          </a:xfrm>
          <a:prstGeom prst="rect">
            <a:avLst/>
          </a:prstGeom>
        </p:spPr>
      </p:pic>
      <p:pic>
        <p:nvPicPr>
          <p:cNvPr id="11" name="Рисунок 10"/>
          <p:cNvPicPr>
            <a:picLocks noChangeAspect="1"/>
          </p:cNvPicPr>
          <p:nvPr/>
        </p:nvPicPr>
        <p:blipFill>
          <a:blip r:embed="rId10"/>
          <a:stretch>
            <a:fillRect/>
          </a:stretch>
        </p:blipFill>
        <p:spPr>
          <a:xfrm>
            <a:off x="4404600" y="1524000"/>
            <a:ext cx="1036139" cy="1010578"/>
          </a:xfrm>
          <a:prstGeom prst="rect">
            <a:avLst/>
          </a:prstGeom>
        </p:spPr>
      </p:pic>
      <p:pic>
        <p:nvPicPr>
          <p:cNvPr id="12" name="Рисунок 11"/>
          <p:cNvPicPr>
            <a:picLocks noChangeAspect="1"/>
          </p:cNvPicPr>
          <p:nvPr/>
        </p:nvPicPr>
        <p:blipFill>
          <a:blip r:embed="rId11"/>
          <a:stretch>
            <a:fillRect/>
          </a:stretch>
        </p:blipFill>
        <p:spPr>
          <a:xfrm>
            <a:off x="4530122" y="2707341"/>
            <a:ext cx="843826" cy="760892"/>
          </a:xfrm>
          <a:prstGeom prst="rect">
            <a:avLst/>
          </a:prstGeom>
        </p:spPr>
      </p:pic>
      <p:pic>
        <p:nvPicPr>
          <p:cNvPr id="13" name="Рисунок 12"/>
          <p:cNvPicPr>
            <a:picLocks noChangeAspect="1"/>
          </p:cNvPicPr>
          <p:nvPr/>
        </p:nvPicPr>
        <p:blipFill>
          <a:blip r:embed="rId12"/>
          <a:stretch>
            <a:fillRect/>
          </a:stretch>
        </p:blipFill>
        <p:spPr>
          <a:xfrm>
            <a:off x="4472420" y="3555981"/>
            <a:ext cx="997019" cy="1092623"/>
          </a:xfrm>
          <a:prstGeom prst="rect">
            <a:avLst/>
          </a:prstGeom>
        </p:spPr>
      </p:pic>
      <p:pic>
        <p:nvPicPr>
          <p:cNvPr id="14" name="Рисунок 13"/>
          <p:cNvPicPr>
            <a:picLocks noChangeAspect="1"/>
          </p:cNvPicPr>
          <p:nvPr/>
        </p:nvPicPr>
        <p:blipFill>
          <a:blip r:embed="rId13"/>
          <a:stretch>
            <a:fillRect/>
          </a:stretch>
        </p:blipFill>
        <p:spPr>
          <a:xfrm>
            <a:off x="4530122" y="4766725"/>
            <a:ext cx="745565" cy="741230"/>
          </a:xfrm>
          <a:prstGeom prst="rect">
            <a:avLst/>
          </a:prstGeom>
        </p:spPr>
      </p:pic>
      <p:pic>
        <p:nvPicPr>
          <p:cNvPr id="15" name="Рисунок 14"/>
          <p:cNvPicPr>
            <a:picLocks noChangeAspect="1"/>
          </p:cNvPicPr>
          <p:nvPr/>
        </p:nvPicPr>
        <p:blipFill>
          <a:blip r:embed="rId14"/>
          <a:stretch>
            <a:fillRect/>
          </a:stretch>
        </p:blipFill>
        <p:spPr>
          <a:xfrm>
            <a:off x="6660121" y="1659451"/>
            <a:ext cx="770781" cy="770781"/>
          </a:xfrm>
          <a:prstGeom prst="rect">
            <a:avLst/>
          </a:prstGeom>
        </p:spPr>
      </p:pic>
      <p:pic>
        <p:nvPicPr>
          <p:cNvPr id="16" name="Рисунок 15"/>
          <p:cNvPicPr>
            <a:picLocks noChangeAspect="1"/>
          </p:cNvPicPr>
          <p:nvPr/>
        </p:nvPicPr>
        <p:blipFill>
          <a:blip r:embed="rId15"/>
          <a:stretch>
            <a:fillRect/>
          </a:stretch>
        </p:blipFill>
        <p:spPr>
          <a:xfrm>
            <a:off x="6037387" y="2610704"/>
            <a:ext cx="1860519" cy="857529"/>
          </a:xfrm>
          <a:prstGeom prst="rect">
            <a:avLst/>
          </a:prstGeom>
        </p:spPr>
      </p:pic>
      <p:pic>
        <p:nvPicPr>
          <p:cNvPr id="17" name="Рисунок 16"/>
          <p:cNvPicPr>
            <a:picLocks noChangeAspect="1"/>
          </p:cNvPicPr>
          <p:nvPr/>
        </p:nvPicPr>
        <p:blipFill>
          <a:blip r:embed="rId16"/>
          <a:stretch>
            <a:fillRect/>
          </a:stretch>
        </p:blipFill>
        <p:spPr>
          <a:xfrm>
            <a:off x="6460825" y="3648705"/>
            <a:ext cx="841762" cy="847567"/>
          </a:xfrm>
          <a:prstGeom prst="rect">
            <a:avLst/>
          </a:prstGeom>
        </p:spPr>
      </p:pic>
      <p:pic>
        <p:nvPicPr>
          <p:cNvPr id="18" name="Рисунок 17"/>
          <p:cNvPicPr>
            <a:picLocks noChangeAspect="1"/>
          </p:cNvPicPr>
          <p:nvPr/>
        </p:nvPicPr>
        <p:blipFill>
          <a:blip r:embed="rId17"/>
          <a:stretch>
            <a:fillRect/>
          </a:stretch>
        </p:blipFill>
        <p:spPr>
          <a:xfrm>
            <a:off x="6337080" y="4537225"/>
            <a:ext cx="1242687" cy="1113337"/>
          </a:xfrm>
          <a:prstGeom prst="rect">
            <a:avLst/>
          </a:prstGeom>
        </p:spPr>
      </p:pic>
      <p:pic>
        <p:nvPicPr>
          <p:cNvPr id="19" name="Рисунок 18"/>
          <p:cNvPicPr>
            <a:picLocks noChangeAspect="1"/>
          </p:cNvPicPr>
          <p:nvPr/>
        </p:nvPicPr>
        <p:blipFill>
          <a:blip r:embed="rId18"/>
          <a:stretch>
            <a:fillRect/>
          </a:stretch>
        </p:blipFill>
        <p:spPr>
          <a:xfrm>
            <a:off x="8101675" y="1610953"/>
            <a:ext cx="1725159" cy="867776"/>
          </a:xfrm>
          <a:prstGeom prst="rect">
            <a:avLst/>
          </a:prstGeom>
        </p:spPr>
      </p:pic>
      <p:pic>
        <p:nvPicPr>
          <p:cNvPr id="20" name="Рисунок 19"/>
          <p:cNvPicPr>
            <a:picLocks noChangeAspect="1"/>
          </p:cNvPicPr>
          <p:nvPr/>
        </p:nvPicPr>
        <p:blipFill>
          <a:blip r:embed="rId19"/>
          <a:stretch>
            <a:fillRect/>
          </a:stretch>
        </p:blipFill>
        <p:spPr>
          <a:xfrm>
            <a:off x="8496950" y="2521143"/>
            <a:ext cx="1034125" cy="1133288"/>
          </a:xfrm>
          <a:prstGeom prst="rect">
            <a:avLst/>
          </a:prstGeom>
        </p:spPr>
      </p:pic>
      <p:pic>
        <p:nvPicPr>
          <p:cNvPr id="21" name="Рисунок 20"/>
          <p:cNvPicPr>
            <a:picLocks noChangeAspect="1"/>
          </p:cNvPicPr>
          <p:nvPr/>
        </p:nvPicPr>
        <p:blipFill>
          <a:blip r:embed="rId20"/>
          <a:stretch>
            <a:fillRect/>
          </a:stretch>
        </p:blipFill>
        <p:spPr>
          <a:xfrm>
            <a:off x="8259097" y="3525163"/>
            <a:ext cx="1298540" cy="1154258"/>
          </a:xfrm>
          <a:prstGeom prst="rect">
            <a:avLst/>
          </a:prstGeom>
        </p:spPr>
      </p:pic>
      <p:pic>
        <p:nvPicPr>
          <p:cNvPr id="22" name="Рисунок 21"/>
          <p:cNvPicPr>
            <a:picLocks noChangeAspect="1"/>
          </p:cNvPicPr>
          <p:nvPr/>
        </p:nvPicPr>
        <p:blipFill>
          <a:blip r:embed="rId21"/>
          <a:stretch>
            <a:fillRect/>
          </a:stretch>
        </p:blipFill>
        <p:spPr>
          <a:xfrm>
            <a:off x="8420644" y="4679109"/>
            <a:ext cx="975445" cy="930389"/>
          </a:xfrm>
          <a:prstGeom prst="rect">
            <a:avLst/>
          </a:prstGeom>
        </p:spPr>
      </p:pic>
    </p:spTree>
    <p:extLst>
      <p:ext uri="{BB962C8B-B14F-4D97-AF65-F5344CB8AC3E}">
        <p14:creationId xmlns:p14="http://schemas.microsoft.com/office/powerpoint/2010/main" val="3779189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763519" y="789668"/>
            <a:ext cx="6072996" cy="483079"/>
          </a:xfrm>
        </p:spPr>
        <p:txBody>
          <a:bodyPr>
            <a:normAutofit fontScale="90000"/>
          </a:bodyPr>
          <a:lstStyle/>
          <a:p>
            <a:pPr algn="ctr"/>
            <a:r>
              <a:rPr lang="ru-RU" b="1" dirty="0" smtClean="0">
                <a:solidFill>
                  <a:srgbClr val="C00000"/>
                </a:solidFill>
                <a:latin typeface="Monotype Corsiva" panose="03010101010201010101" pitchFamily="66" charset="0"/>
              </a:rPr>
              <a:t>История создания</a:t>
            </a:r>
            <a:endParaRPr lang="ru-RU" b="1" dirty="0">
              <a:solidFill>
                <a:srgbClr val="C00000"/>
              </a:solidFill>
              <a:latin typeface="Monotype Corsiva" panose="03010101010201010101" pitchFamily="66" charset="0"/>
            </a:endParaRPr>
          </a:p>
        </p:txBody>
      </p:sp>
      <p:sp>
        <p:nvSpPr>
          <p:cNvPr id="3" name="Объект 2"/>
          <p:cNvSpPr>
            <a:spLocks noGrp="1"/>
          </p:cNvSpPr>
          <p:nvPr>
            <p:ph idx="1"/>
          </p:nvPr>
        </p:nvSpPr>
        <p:spPr>
          <a:xfrm>
            <a:off x="1613141" y="1272747"/>
            <a:ext cx="9523562" cy="5313404"/>
          </a:xfrm>
        </p:spPr>
        <p:txBody>
          <a:bodyPr>
            <a:noAutofit/>
          </a:bodyPr>
          <a:lstStyle/>
          <a:p>
            <a:pPr marL="0" indent="450000" algn="just" fontAlgn="base">
              <a:lnSpc>
                <a:spcPct val="100000"/>
              </a:lnSpc>
              <a:spcBef>
                <a:spcPts val="0"/>
              </a:spcBef>
              <a:buNone/>
            </a:pPr>
            <a:r>
              <a:rPr lang="ru-RU" sz="2000" b="1" i="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Интересно </a:t>
            </a:r>
            <a:r>
              <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взглянуть на некоторые факты биографии венгерского педагога, математика и исследователя детской психологии </a:t>
            </a:r>
            <a:r>
              <a:rPr lang="ru-RU" sz="2000" b="1" i="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Золтана</a:t>
            </a:r>
            <a:r>
              <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i="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Дьенеша</a:t>
            </a:r>
            <a:r>
              <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Именно он подарил детям всех стран прекрасный способ развить и осмыслить математическую сторону реальной действительности. Он очень хотел создать что-то такое, что сделает освоение точной математической науки комфортным, интересным и занимательным. В итоге он достиг своей цели и разработал прекрасную методику, которая является весьма популярной среди педагогов и </a:t>
            </a:r>
            <a:r>
              <a:rPr lang="ru-RU" sz="2000" b="1" i="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родителей.</a:t>
            </a:r>
            <a:endPar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450000" algn="just" fontAlgn="base">
              <a:lnSpc>
                <a:spcPct val="100000"/>
              </a:lnSpc>
              <a:spcBef>
                <a:spcPts val="0"/>
              </a:spcBef>
              <a:buNone/>
            </a:pPr>
            <a:r>
              <a:rPr lang="ru-RU" sz="2000" b="1" i="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Процесс </a:t>
            </a:r>
            <a:r>
              <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обучения не должен быть скучным, считал </a:t>
            </a:r>
            <a:r>
              <a:rPr lang="ru-RU" sz="2000" b="1" i="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Золтан</a:t>
            </a:r>
            <a:r>
              <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i="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Дьенеш</a:t>
            </a:r>
            <a:r>
              <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Когда ребенку что-то долго объясняют, ему надо внимательно слушать, затем постараться повторить услышанное, тогда он, как правило, теряет интерес и не может долго сохранять стойкое </a:t>
            </a:r>
            <a:r>
              <a:rPr lang="ru-RU" sz="2000" b="1" i="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внимание.</a:t>
            </a:r>
          </a:p>
          <a:p>
            <a:pPr marL="0" indent="450000" algn="just" fontAlgn="base">
              <a:lnSpc>
                <a:spcPct val="100000"/>
              </a:lnSpc>
              <a:spcBef>
                <a:spcPts val="0"/>
              </a:spcBef>
              <a:buNone/>
            </a:pPr>
            <a:r>
              <a:rPr lang="ru-RU" sz="2000" b="1" i="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Поэтому </a:t>
            </a:r>
            <a:r>
              <a:rPr lang="ru-RU" sz="2000" b="1" i="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основой данной обучающей методики стал принцип увлекательной игры, которая позволяет малышу учиться думать без помощи и подсказок взрослых, фантазировать и воображать</a:t>
            </a:r>
            <a:r>
              <a:rPr lang="ru-RU" sz="2000" b="1" i="1"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000" b="1" i="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84585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3601951" y="802300"/>
            <a:ext cx="5252641" cy="690024"/>
          </a:xfrm>
        </p:spPr>
        <p:txBody>
          <a:bodyPr>
            <a:noAutofit/>
          </a:bodyPr>
          <a:lstStyle/>
          <a:p>
            <a:pPr lvl="0">
              <a:lnSpc>
                <a:spcPct val="100000"/>
              </a:lnSpc>
              <a:spcBef>
                <a:spcPts val="0"/>
              </a:spcBef>
            </a:pPr>
            <a:r>
              <a:rPr lang="ru-RU" sz="4000" b="1" dirty="0">
                <a:solidFill>
                  <a:srgbClr val="FF0000"/>
                </a:solidFill>
                <a:latin typeface="Monotype Corsiva" panose="03010101010201010101" pitchFamily="66" charset="0"/>
                <a:ea typeface="+mn-ea"/>
                <a:cs typeface="+mn-cs"/>
              </a:rPr>
              <a:t>Тренировочные </a:t>
            </a:r>
            <a:r>
              <a:rPr lang="ru-RU" sz="4000" b="1" dirty="0" smtClean="0">
                <a:solidFill>
                  <a:srgbClr val="FF0000"/>
                </a:solidFill>
                <a:latin typeface="Monotype Corsiva" panose="03010101010201010101" pitchFamily="66" charset="0"/>
                <a:ea typeface="+mn-ea"/>
                <a:cs typeface="+mn-cs"/>
              </a:rPr>
              <a:t>задания</a:t>
            </a:r>
            <a:endParaRPr lang="ru-RU" sz="4000"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sp>
        <p:nvSpPr>
          <p:cNvPr id="3" name="Объект 2"/>
          <p:cNvSpPr>
            <a:spLocks noGrp="1"/>
          </p:cNvSpPr>
          <p:nvPr>
            <p:ph idx="1"/>
          </p:nvPr>
        </p:nvSpPr>
        <p:spPr>
          <a:xfrm>
            <a:off x="1319842" y="1492324"/>
            <a:ext cx="9816860" cy="4218364"/>
          </a:xfrm>
        </p:spPr>
        <p:txBody>
          <a:bodyPr>
            <a:normAutofit/>
          </a:bodyPr>
          <a:lstStyle/>
          <a:p>
            <a:pPr marL="571500" lvl="0" indent="-571500" algn="just">
              <a:lnSpc>
                <a:spcPct val="100000"/>
              </a:lnSpc>
              <a:spcBef>
                <a:spcPts val="0"/>
              </a:spcBef>
              <a:buFont typeface="Wingdings" panose="05000000000000000000" pitchFamily="2" charset="2"/>
              <a:buChar char="Ø"/>
            </a:pPr>
            <a:r>
              <a:rPr lang="ru-RU" sz="3200" b="1" i="1" dirty="0">
                <a:solidFill>
                  <a:srgbClr val="002060"/>
                </a:solidFill>
                <a:latin typeface="Monotype Corsiva" panose="03010101010201010101" pitchFamily="66" charset="0"/>
              </a:rPr>
              <a:t>Сосчитай, сколько красных, сколько синих, сколько жёлтых фигур</a:t>
            </a:r>
          </a:p>
          <a:p>
            <a:pPr marL="571500" lvl="0" indent="-571500" algn="just">
              <a:lnSpc>
                <a:spcPct val="100000"/>
              </a:lnSpc>
              <a:spcBef>
                <a:spcPts val="0"/>
              </a:spcBef>
              <a:buFont typeface="Wingdings" panose="05000000000000000000" pitchFamily="2" charset="2"/>
              <a:buChar char="Ø"/>
            </a:pPr>
            <a:r>
              <a:rPr lang="ru-RU" sz="3200" b="1" i="1" dirty="0">
                <a:solidFill>
                  <a:srgbClr val="002060"/>
                </a:solidFill>
                <a:latin typeface="Monotype Corsiva" panose="03010101010201010101" pitchFamily="66" charset="0"/>
              </a:rPr>
              <a:t>Сосчитай сколько треугольных фигур….</a:t>
            </a:r>
          </a:p>
          <a:p>
            <a:pPr marL="571500" lvl="0" indent="-571500" algn="just">
              <a:lnSpc>
                <a:spcPct val="100000"/>
              </a:lnSpc>
              <a:spcBef>
                <a:spcPts val="0"/>
              </a:spcBef>
              <a:buFont typeface="Wingdings" panose="05000000000000000000" pitchFamily="2" charset="2"/>
              <a:buChar char="Ø"/>
            </a:pPr>
            <a:r>
              <a:rPr lang="ru-RU" sz="3200" b="1" i="1" dirty="0">
                <a:solidFill>
                  <a:srgbClr val="002060"/>
                </a:solidFill>
                <a:latin typeface="Monotype Corsiva" panose="03010101010201010101" pitchFamily="66" charset="0"/>
              </a:rPr>
              <a:t>Как ты думаешь, сколько ещё красных и синих фигур не вошли в таблицу. Почему?</a:t>
            </a:r>
          </a:p>
          <a:p>
            <a:pPr marL="571500" lvl="0" indent="-571500" algn="just">
              <a:lnSpc>
                <a:spcPct val="100000"/>
              </a:lnSpc>
              <a:spcBef>
                <a:spcPts val="0"/>
              </a:spcBef>
              <a:buFont typeface="Wingdings" panose="05000000000000000000" pitchFamily="2" charset="2"/>
              <a:buChar char="Ø"/>
            </a:pPr>
            <a:r>
              <a:rPr lang="ru-RU" sz="3200" b="1" i="1" dirty="0">
                <a:solidFill>
                  <a:srgbClr val="002060"/>
                </a:solidFill>
                <a:latin typeface="Monotype Corsiva" panose="03010101010201010101" pitchFamily="66" charset="0"/>
              </a:rPr>
              <a:t>Выложи из блоков, символы которых даны в таблице, что хочешь. Придумай название своей работе.</a:t>
            </a:r>
          </a:p>
          <a:p>
            <a:endParaRPr lang="ru-RU" sz="2000" dirty="0">
              <a:latin typeface="Monotype Corsiva" panose="03010101010201010101" pitchFamily="66" charset="0"/>
            </a:endParaRPr>
          </a:p>
        </p:txBody>
      </p:sp>
    </p:spTree>
    <p:extLst>
      <p:ext uri="{BB962C8B-B14F-4D97-AF65-F5344CB8AC3E}">
        <p14:creationId xmlns:p14="http://schemas.microsoft.com/office/powerpoint/2010/main" val="3199867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4581642" y="802300"/>
            <a:ext cx="2491512" cy="690024"/>
          </a:xfrm>
        </p:spPr>
        <p:txBody>
          <a:bodyPr>
            <a:noAutofit/>
          </a:bodyPr>
          <a:lstStyle/>
          <a:p>
            <a:pPr lvl="0">
              <a:lnSpc>
                <a:spcPct val="100000"/>
              </a:lnSpc>
              <a:spcBef>
                <a:spcPts val="0"/>
              </a:spcBef>
            </a:pPr>
            <a:r>
              <a:rPr lang="ru-RU" sz="4000" b="1" i="1" dirty="0" smtClean="0">
                <a:solidFill>
                  <a:srgbClr val="FF0000"/>
                </a:solidFill>
                <a:latin typeface="Monotype Corsiva" panose="03010101010201010101" pitchFamily="66" charset="0"/>
                <a:ea typeface="+mn-ea"/>
                <a:cs typeface="+mn-cs"/>
              </a:rPr>
              <a:t>Спасатели</a:t>
            </a:r>
            <a:endParaRPr lang="ru-RU" sz="4000" i="1" dirty="0">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850701" y="4761783"/>
            <a:ext cx="3605843" cy="2251495"/>
          </a:xfrm>
          <a:prstGeom prst="ellipse">
            <a:avLst/>
          </a:prstGeom>
          <a:ln>
            <a:noFill/>
          </a:ln>
          <a:effectLst>
            <a:softEdge rad="112500"/>
          </a:effectLst>
        </p:spPr>
      </p:pic>
      <p:pic>
        <p:nvPicPr>
          <p:cNvPr id="4" name="Объект 3"/>
          <p:cNvPicPr>
            <a:picLocks noGrp="1" noChangeAspect="1"/>
          </p:cNvPicPr>
          <p:nvPr>
            <p:ph idx="1"/>
          </p:nvPr>
        </p:nvPicPr>
        <p:blipFill>
          <a:blip r:embed="rId6"/>
          <a:stretch>
            <a:fillRect/>
          </a:stretch>
        </p:blipFill>
        <p:spPr>
          <a:xfrm>
            <a:off x="2277035" y="1577788"/>
            <a:ext cx="7440706" cy="4132450"/>
          </a:xfrm>
          <a:prstGeom prst="rect">
            <a:avLst/>
          </a:prstGeom>
        </p:spPr>
      </p:pic>
    </p:spTree>
    <p:extLst>
      <p:ext uri="{BB962C8B-B14F-4D97-AF65-F5344CB8AC3E}">
        <p14:creationId xmlns:p14="http://schemas.microsoft.com/office/powerpoint/2010/main" val="25892010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838200" y="776377"/>
            <a:ext cx="10515600" cy="914311"/>
          </a:xfrm>
        </p:spPr>
        <p:txBody>
          <a:bodyPr>
            <a:normAutofit fontScale="90000"/>
          </a:bodyPr>
          <a:lstStyle/>
          <a:p>
            <a:pPr algn="ctr"/>
            <a:r>
              <a:rPr lang="ru-RU" sz="4000" b="1" i="1" dirty="0" smtClean="0">
                <a:solidFill>
                  <a:srgbClr val="FF0000"/>
                </a:solidFill>
                <a:latin typeface="Monotype Corsiva" panose="03010101010201010101" pitchFamily="66" charset="0"/>
                <a:cs typeface="Times New Roman" pitchFamily="18" charset="0"/>
              </a:rPr>
              <a:t/>
            </a:r>
            <a:br>
              <a:rPr lang="ru-RU" sz="4000" b="1" i="1" dirty="0" smtClean="0">
                <a:solidFill>
                  <a:srgbClr val="FF0000"/>
                </a:solidFill>
                <a:latin typeface="Monotype Corsiva" panose="03010101010201010101" pitchFamily="66" charset="0"/>
                <a:cs typeface="Times New Roman" pitchFamily="18" charset="0"/>
              </a:rPr>
            </a:br>
            <a:r>
              <a:rPr lang="ru-RU" sz="4000" b="1" i="1" dirty="0" smtClean="0">
                <a:solidFill>
                  <a:srgbClr val="FF0000"/>
                </a:solidFill>
                <a:latin typeface="Monotype Corsiva" panose="03010101010201010101" pitchFamily="66" charset="0"/>
                <a:cs typeface="Times New Roman" pitchFamily="18" charset="0"/>
              </a:rPr>
              <a:t/>
            </a:r>
            <a:br>
              <a:rPr lang="ru-RU" sz="4000" b="1" i="1" dirty="0" smtClean="0">
                <a:solidFill>
                  <a:srgbClr val="FF0000"/>
                </a:solidFill>
                <a:latin typeface="Monotype Corsiva" panose="03010101010201010101" pitchFamily="66" charset="0"/>
                <a:cs typeface="Times New Roman" pitchFamily="18" charset="0"/>
              </a:rPr>
            </a:br>
            <a:r>
              <a:rPr lang="ru-RU" sz="4000" b="1" i="1" dirty="0">
                <a:solidFill>
                  <a:srgbClr val="FF0000"/>
                </a:solidFill>
                <a:latin typeface="Monotype Corsiva" panose="03010101010201010101" pitchFamily="66" charset="0"/>
                <a:cs typeface="Times New Roman" pitchFamily="18" charset="0"/>
              </a:rPr>
              <a:t/>
            </a:r>
            <a:br>
              <a:rPr lang="ru-RU" sz="4000" b="1" i="1" dirty="0">
                <a:solidFill>
                  <a:srgbClr val="FF0000"/>
                </a:solidFill>
                <a:latin typeface="Monotype Corsiva" panose="03010101010201010101" pitchFamily="66" charset="0"/>
                <a:cs typeface="Times New Roman" pitchFamily="18" charset="0"/>
              </a:rPr>
            </a:br>
            <a:r>
              <a:rPr lang="ru-RU" sz="4000" b="1" i="1" dirty="0" smtClean="0">
                <a:solidFill>
                  <a:srgbClr val="FF0000"/>
                </a:solidFill>
                <a:latin typeface="Monotype Corsiva" panose="03010101010201010101" pitchFamily="66" charset="0"/>
                <a:cs typeface="Times New Roman" pitchFamily="18" charset="0"/>
              </a:rPr>
              <a:t>Давайте </a:t>
            </a:r>
            <a:r>
              <a:rPr lang="ru-RU" sz="4000" b="1" i="1" dirty="0">
                <a:solidFill>
                  <a:srgbClr val="FF0000"/>
                </a:solidFill>
                <a:latin typeface="Monotype Corsiva" panose="03010101010201010101" pitchFamily="66" charset="0"/>
                <a:cs typeface="Times New Roman" pitchFamily="18" charset="0"/>
              </a:rPr>
              <a:t>вместе поиграем (от 2 до 7 лет)</a:t>
            </a:r>
            <a:br>
              <a:rPr lang="ru-RU" sz="4000" b="1" i="1" dirty="0">
                <a:solidFill>
                  <a:srgbClr val="FF0000"/>
                </a:solidFill>
                <a:latin typeface="Monotype Corsiva" panose="03010101010201010101" pitchFamily="66" charset="0"/>
                <a:cs typeface="Times New Roman" pitchFamily="18" charset="0"/>
              </a:rPr>
            </a:br>
            <a:r>
              <a:rPr lang="ru-RU" sz="4000" b="1" i="1" dirty="0" smtClean="0">
                <a:solidFill>
                  <a:srgbClr val="FF0000"/>
                </a:solidFill>
                <a:latin typeface="Monotype Corsiva" panose="03010101010201010101" pitchFamily="66" charset="0"/>
                <a:cs typeface="Times New Roman" pitchFamily="18" charset="0"/>
              </a:rPr>
              <a:t/>
            </a:r>
            <a:br>
              <a:rPr lang="ru-RU" sz="4000" b="1" i="1" dirty="0" smtClean="0">
                <a:solidFill>
                  <a:srgbClr val="FF0000"/>
                </a:solidFill>
                <a:latin typeface="Monotype Corsiva" panose="03010101010201010101" pitchFamily="66" charset="0"/>
                <a:cs typeface="Times New Roman" pitchFamily="18" charset="0"/>
              </a:rPr>
            </a:br>
            <a:r>
              <a:rPr lang="ru-RU" sz="4000" b="1" i="1" dirty="0" smtClean="0">
                <a:solidFill>
                  <a:srgbClr val="FF0000"/>
                </a:solidFill>
                <a:latin typeface="Monotype Corsiva" panose="03010101010201010101" pitchFamily="66" charset="0"/>
                <a:cs typeface="Times New Roman" pitchFamily="18" charset="0"/>
              </a:rPr>
              <a:t>Методическое </a:t>
            </a:r>
            <a:r>
              <a:rPr lang="ru-RU" sz="4000" b="1" i="1" dirty="0">
                <a:solidFill>
                  <a:srgbClr val="FF0000"/>
                </a:solidFill>
                <a:latin typeface="Monotype Corsiva" panose="03010101010201010101" pitchFamily="66" charset="0"/>
                <a:cs typeface="Times New Roman" pitchFamily="18" charset="0"/>
              </a:rPr>
              <a:t>обеспечение</a:t>
            </a:r>
            <a:br>
              <a:rPr lang="ru-RU" sz="4000" b="1" i="1" dirty="0">
                <a:solidFill>
                  <a:srgbClr val="FF0000"/>
                </a:solidFill>
                <a:latin typeface="Monotype Corsiva" panose="03010101010201010101" pitchFamily="66" charset="0"/>
                <a:cs typeface="Times New Roman" pitchFamily="18" charset="0"/>
              </a:rPr>
            </a:br>
            <a:endParaRPr lang="ru-RU" sz="4000" dirty="0">
              <a:solidFill>
                <a:srgbClr val="FF0000"/>
              </a:solidFill>
              <a:latin typeface="Monotype Corsiva" panose="03010101010201010101" pitchFamily="66" charset="0"/>
            </a:endParaRPr>
          </a:p>
        </p:txBody>
      </p:sp>
      <p:pic>
        <p:nvPicPr>
          <p:cNvPr id="3" name="Объект 2"/>
          <p:cNvPicPr>
            <a:picLocks noGrp="1" noChangeAspect="1"/>
          </p:cNvPicPr>
          <p:nvPr>
            <p:ph idx="1"/>
          </p:nvPr>
        </p:nvPicPr>
        <p:blipFill>
          <a:blip r:embed="rId3"/>
          <a:stretch>
            <a:fillRect/>
          </a:stretch>
        </p:blipFill>
        <p:spPr>
          <a:xfrm>
            <a:off x="1357200" y="2208273"/>
            <a:ext cx="3145809" cy="3139712"/>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6449684" y="2399674"/>
            <a:ext cx="4134928" cy="3681095"/>
          </a:xfrm>
          <a:prstGeom prst="rect">
            <a:avLst/>
          </a:prstGeom>
        </p:spPr>
      </p:pic>
    </p:spTree>
    <p:extLst>
      <p:ext uri="{BB962C8B-B14F-4D97-AF65-F5344CB8AC3E}">
        <p14:creationId xmlns:p14="http://schemas.microsoft.com/office/powerpoint/2010/main" val="42541334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129397"/>
            <a:ext cx="12192000" cy="6858000"/>
          </a:xfrm>
          <a:prstGeom prst="rect">
            <a:avLst/>
          </a:prstGeom>
        </p:spPr>
      </p:pic>
      <p:sp>
        <p:nvSpPr>
          <p:cNvPr id="2" name="Заголовок 1"/>
          <p:cNvSpPr>
            <a:spLocks noGrp="1"/>
          </p:cNvSpPr>
          <p:nvPr>
            <p:ph type="title"/>
          </p:nvPr>
        </p:nvSpPr>
        <p:spPr>
          <a:xfrm>
            <a:off x="838200" y="914400"/>
            <a:ext cx="10515600" cy="776288"/>
          </a:xfrm>
        </p:spPr>
        <p:txBody>
          <a:bodyPr>
            <a:normAutofit fontScale="90000"/>
          </a:bodyPr>
          <a:lstStyle/>
          <a:p>
            <a:pPr lvl="0" algn="ctr">
              <a:lnSpc>
                <a:spcPct val="100000"/>
              </a:lnSpc>
              <a:spcBef>
                <a:spcPts val="0"/>
              </a:spcBef>
            </a:pPr>
            <a:r>
              <a:rPr lang="ru-RU" sz="3200" b="1" dirty="0" smtClean="0">
                <a:solidFill>
                  <a:srgbClr val="FF0000"/>
                </a:solidFill>
                <a:effectLst>
                  <a:outerShdw blurRad="38100" dist="38100" dir="2700000" algn="tl">
                    <a:srgbClr val="000000">
                      <a:alpha val="43137"/>
                    </a:srgbClr>
                  </a:outerShdw>
                </a:effectLst>
                <a:latin typeface="Calibri"/>
                <a:ea typeface="+mn-ea"/>
                <a:cs typeface="+mn-cs"/>
              </a:rPr>
              <a:t/>
            </a:r>
            <a:br>
              <a:rPr lang="ru-RU" sz="3200" b="1" dirty="0" smtClean="0">
                <a:solidFill>
                  <a:srgbClr val="FF0000"/>
                </a:solidFill>
                <a:effectLst>
                  <a:outerShdw blurRad="38100" dist="38100" dir="2700000" algn="tl">
                    <a:srgbClr val="000000">
                      <a:alpha val="43137"/>
                    </a:srgbClr>
                  </a:outerShdw>
                </a:effectLst>
                <a:latin typeface="Calibri"/>
                <a:ea typeface="+mn-ea"/>
                <a:cs typeface="+mn-cs"/>
              </a:rPr>
            </a:br>
            <a:r>
              <a:rPr lang="ru-RU" b="1" i="1" dirty="0" smtClean="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Альбомы </a:t>
            </a:r>
            <a:r>
              <a:rPr lang="ru-RU" b="1" i="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«Удивляйка»</a:t>
            </a:r>
            <a:br>
              <a:rPr lang="ru-RU" b="1" i="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br>
            <a:endParaRPr lang="ru-RU" b="1" i="1" dirty="0">
              <a:latin typeface="Monotype Corsiva" panose="03010101010201010101" pitchFamily="66" charset="0"/>
            </a:endParaRPr>
          </a:p>
        </p:txBody>
      </p:sp>
      <p:pic>
        <p:nvPicPr>
          <p:cNvPr id="3" name="Объект 2"/>
          <p:cNvPicPr>
            <a:picLocks noGrp="1" noChangeAspect="1"/>
          </p:cNvPicPr>
          <p:nvPr>
            <p:ph idx="1"/>
          </p:nvPr>
        </p:nvPicPr>
        <p:blipFill>
          <a:blip r:embed="rId3"/>
          <a:stretch>
            <a:fillRect/>
          </a:stretch>
        </p:blipFill>
        <p:spPr>
          <a:xfrm rot="20263548">
            <a:off x="1095176" y="1377667"/>
            <a:ext cx="3020023" cy="2165390"/>
          </a:xfrm>
          <a:prstGeom prst="rect">
            <a:avLst/>
          </a:prstGeom>
        </p:spPr>
      </p:pic>
      <p:pic>
        <p:nvPicPr>
          <p:cNvPr id="4" name="Рисунок 3"/>
          <p:cNvPicPr>
            <a:picLocks noChangeAspect="1"/>
          </p:cNvPicPr>
          <p:nvPr/>
        </p:nvPicPr>
        <p:blipFill>
          <a:blip r:embed="rId4"/>
          <a:stretch>
            <a:fillRect/>
          </a:stretch>
        </p:blipFill>
        <p:spPr>
          <a:xfrm>
            <a:off x="2550301" y="3368373"/>
            <a:ext cx="3342890" cy="2149347"/>
          </a:xfrm>
          <a:prstGeom prst="rect">
            <a:avLst/>
          </a:prstGeom>
        </p:spPr>
      </p:pic>
      <p:pic>
        <p:nvPicPr>
          <p:cNvPr id="7" name="Рисунок 6"/>
          <p:cNvPicPr>
            <a:picLocks noChangeAspect="1"/>
          </p:cNvPicPr>
          <p:nvPr/>
        </p:nvPicPr>
        <p:blipFill>
          <a:blip r:embed="rId5"/>
          <a:stretch>
            <a:fillRect/>
          </a:stretch>
        </p:blipFill>
        <p:spPr>
          <a:xfrm rot="859551">
            <a:off x="8111311" y="1775187"/>
            <a:ext cx="3025420" cy="2134758"/>
          </a:xfrm>
          <a:prstGeom prst="rect">
            <a:avLst/>
          </a:prstGeom>
        </p:spPr>
      </p:pic>
      <p:pic>
        <p:nvPicPr>
          <p:cNvPr id="8" name="Рисунок 7"/>
          <p:cNvPicPr>
            <a:picLocks noChangeAspect="1"/>
          </p:cNvPicPr>
          <p:nvPr/>
        </p:nvPicPr>
        <p:blipFill>
          <a:blip r:embed="rId6"/>
          <a:stretch>
            <a:fillRect/>
          </a:stretch>
        </p:blipFill>
        <p:spPr>
          <a:xfrm rot="1483939">
            <a:off x="6105330" y="3289499"/>
            <a:ext cx="3014246" cy="2160446"/>
          </a:xfrm>
          <a:prstGeom prst="rect">
            <a:avLst/>
          </a:prstGeom>
        </p:spPr>
      </p:pic>
      <p:sp>
        <p:nvSpPr>
          <p:cNvPr id="9" name="Прямоугольник 8"/>
          <p:cNvSpPr/>
          <p:nvPr/>
        </p:nvSpPr>
        <p:spPr>
          <a:xfrm>
            <a:off x="4063042" y="1673680"/>
            <a:ext cx="4071667" cy="1046440"/>
          </a:xfrm>
          <a:prstGeom prst="rect">
            <a:avLst/>
          </a:prstGeom>
        </p:spPr>
        <p:txBody>
          <a:bodyPr wrap="square">
            <a:spAutoFit/>
          </a:bodyPr>
          <a:lstStyle/>
          <a:p>
            <a:r>
              <a:rPr lang="ru-RU" sz="4400" b="1" i="1" dirty="0">
                <a:solidFill>
                  <a:srgbClr val="FF0000"/>
                </a:solidFill>
                <a:effectLst>
                  <a:outerShdw blurRad="38100" dist="38100" dir="2700000" algn="tl">
                    <a:srgbClr val="000000">
                      <a:alpha val="43137"/>
                    </a:srgbClr>
                  </a:outerShdw>
                </a:effectLst>
                <a:latin typeface="Monotype Corsiva" panose="03010101010201010101" pitchFamily="66" charset="0"/>
                <a:ea typeface="+mj-ea"/>
                <a:cs typeface="+mj-cs"/>
              </a:rPr>
              <a:t>1 младшая группа</a:t>
            </a:r>
            <a:br>
              <a:rPr lang="ru-RU" sz="4400" b="1" i="1" dirty="0">
                <a:solidFill>
                  <a:srgbClr val="FF0000"/>
                </a:solidFill>
                <a:effectLst>
                  <a:outerShdw blurRad="38100" dist="38100" dir="2700000" algn="tl">
                    <a:srgbClr val="000000">
                      <a:alpha val="43137"/>
                    </a:srgbClr>
                  </a:outerShdw>
                </a:effectLst>
                <a:latin typeface="Monotype Corsiva" panose="03010101010201010101" pitchFamily="66" charset="0"/>
                <a:ea typeface="+mj-ea"/>
                <a:cs typeface="+mj-cs"/>
              </a:rPr>
            </a:br>
            <a:endParaRPr lang="ru-RU" dirty="0"/>
          </a:p>
        </p:txBody>
      </p:sp>
    </p:spTree>
    <p:extLst>
      <p:ext uri="{BB962C8B-B14F-4D97-AF65-F5344CB8AC3E}">
        <p14:creationId xmlns:p14="http://schemas.microsoft.com/office/powerpoint/2010/main" val="24856780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838200" y="1000664"/>
            <a:ext cx="10515600" cy="690024"/>
          </a:xfrm>
        </p:spPr>
        <p:txBody>
          <a:bodyPr>
            <a:normAutofit fontScale="90000"/>
          </a:bodyPr>
          <a:lstStyle/>
          <a:p>
            <a:pPr lvl="0" algn="ctr">
              <a:lnSpc>
                <a:spcPct val="100000"/>
              </a:lnSpc>
              <a:spcBef>
                <a:spcPts val="0"/>
              </a:spcBef>
            </a:pPr>
            <a:r>
              <a:rPr lang="ru-RU" sz="3200" b="1" dirty="0" smtClean="0">
                <a:solidFill>
                  <a:srgbClr val="FF0000"/>
                </a:solidFill>
                <a:effectLst>
                  <a:outerShdw blurRad="38100" dist="38100" dir="2700000" algn="tl">
                    <a:srgbClr val="000000">
                      <a:alpha val="43137"/>
                    </a:srgbClr>
                  </a:outerShdw>
                </a:effectLst>
                <a:latin typeface="Calibri"/>
                <a:ea typeface="+mn-ea"/>
                <a:cs typeface="+mn-cs"/>
              </a:rPr>
              <a:t/>
            </a:r>
            <a:br>
              <a:rPr lang="ru-RU" sz="3200" b="1" dirty="0" smtClean="0">
                <a:solidFill>
                  <a:srgbClr val="FF0000"/>
                </a:solidFill>
                <a:effectLst>
                  <a:outerShdw blurRad="38100" dist="38100" dir="2700000" algn="tl">
                    <a:srgbClr val="000000">
                      <a:alpha val="43137"/>
                    </a:srgbClr>
                  </a:outerShdw>
                </a:effectLst>
                <a:latin typeface="Calibri"/>
                <a:ea typeface="+mn-ea"/>
                <a:cs typeface="+mn-cs"/>
              </a:rPr>
            </a:br>
            <a:r>
              <a:rPr lang="ru-RU" b="1" i="1" dirty="0" smtClean="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Альбомы </a:t>
            </a:r>
            <a:r>
              <a:rPr lang="ru-RU" b="1" i="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для детей 2-4 лет</a:t>
            </a:r>
            <a:br>
              <a:rPr lang="ru-RU" b="1" i="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br>
            <a:endParaRPr lang="ru-RU" b="1" i="1" dirty="0">
              <a:latin typeface="Monotype Corsiva" panose="03010101010201010101" pitchFamily="66" charset="0"/>
            </a:endParaRPr>
          </a:p>
        </p:txBody>
      </p:sp>
      <p:pic>
        <p:nvPicPr>
          <p:cNvPr id="3" name="Объект 2"/>
          <p:cNvPicPr>
            <a:picLocks noGrp="1" noChangeAspect="1"/>
          </p:cNvPicPr>
          <p:nvPr>
            <p:ph idx="1"/>
          </p:nvPr>
        </p:nvPicPr>
        <p:blipFill>
          <a:blip r:embed="rId3"/>
          <a:stretch>
            <a:fillRect/>
          </a:stretch>
        </p:blipFill>
        <p:spPr>
          <a:xfrm>
            <a:off x="1480833" y="1492046"/>
            <a:ext cx="3311824" cy="2383670"/>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2927579" y="3642827"/>
            <a:ext cx="3168421" cy="2260986"/>
          </a:xfrm>
          <a:prstGeom prst="rect">
            <a:avLst/>
          </a:prstGeom>
          <a:ln>
            <a:noFill/>
          </a:ln>
          <a:effectLst>
            <a:softEdge rad="112500"/>
          </a:effectLst>
        </p:spPr>
      </p:pic>
      <p:pic>
        <p:nvPicPr>
          <p:cNvPr id="7" name="Рисунок 6"/>
          <p:cNvPicPr>
            <a:picLocks noChangeAspect="1"/>
          </p:cNvPicPr>
          <p:nvPr/>
        </p:nvPicPr>
        <p:blipFill>
          <a:blip r:embed="rId5"/>
          <a:stretch>
            <a:fillRect/>
          </a:stretch>
        </p:blipFill>
        <p:spPr>
          <a:xfrm>
            <a:off x="5960272" y="1671766"/>
            <a:ext cx="3183728" cy="2222873"/>
          </a:xfrm>
          <a:prstGeom prst="rect">
            <a:avLst/>
          </a:prstGeom>
          <a:ln>
            <a:noFill/>
          </a:ln>
          <a:effectLst>
            <a:softEdge rad="112500"/>
          </a:effectLst>
        </p:spPr>
      </p:pic>
      <p:pic>
        <p:nvPicPr>
          <p:cNvPr id="8" name="Рисунок 7"/>
          <p:cNvPicPr>
            <a:picLocks noChangeAspect="1"/>
          </p:cNvPicPr>
          <p:nvPr/>
        </p:nvPicPr>
        <p:blipFill>
          <a:blip r:embed="rId6"/>
          <a:stretch>
            <a:fillRect/>
          </a:stretch>
        </p:blipFill>
        <p:spPr>
          <a:xfrm>
            <a:off x="7344472" y="3530425"/>
            <a:ext cx="3317249" cy="2221690"/>
          </a:xfrm>
          <a:prstGeom prst="rect">
            <a:avLst/>
          </a:prstGeom>
          <a:ln>
            <a:noFill/>
          </a:ln>
          <a:effectLst>
            <a:softEdge rad="112500"/>
          </a:effectLst>
        </p:spPr>
      </p:pic>
    </p:spTree>
    <p:extLst>
      <p:ext uri="{BB962C8B-B14F-4D97-AF65-F5344CB8AC3E}">
        <p14:creationId xmlns:p14="http://schemas.microsoft.com/office/powerpoint/2010/main" val="8133044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838200" y="698740"/>
            <a:ext cx="10515600" cy="991948"/>
          </a:xfrm>
        </p:spPr>
        <p:txBody>
          <a:bodyPr>
            <a:normAutofit/>
          </a:bodyPr>
          <a:lstStyle/>
          <a:p>
            <a:pPr algn="ctr"/>
            <a:r>
              <a:rPr lang="ru-RU" sz="4000" b="1" i="1" dirty="0" smtClean="0">
                <a:solidFill>
                  <a:srgbClr val="FF0000"/>
                </a:solidFill>
                <a:latin typeface="Monotype Corsiva" panose="03010101010201010101" pitchFamily="66" charset="0"/>
              </a:rPr>
              <a:t>Для детей 4-х лет</a:t>
            </a:r>
            <a:endParaRPr lang="ru-RU" sz="4000" b="1" i="1" dirty="0">
              <a:solidFill>
                <a:srgbClr val="FF0000"/>
              </a:solidFill>
              <a:latin typeface="Monotype Corsiva" panose="03010101010201010101" pitchFamily="66" charset="0"/>
            </a:endParaRPr>
          </a:p>
        </p:txBody>
      </p:sp>
      <p:pic>
        <p:nvPicPr>
          <p:cNvPr id="3" name="Объект 2"/>
          <p:cNvPicPr>
            <a:picLocks noGrp="1" noChangeAspect="1"/>
          </p:cNvPicPr>
          <p:nvPr>
            <p:ph idx="1"/>
          </p:nvPr>
        </p:nvPicPr>
        <p:blipFill>
          <a:blip r:embed="rId3"/>
          <a:stretch>
            <a:fillRect/>
          </a:stretch>
        </p:blipFill>
        <p:spPr>
          <a:xfrm>
            <a:off x="2337758" y="1435642"/>
            <a:ext cx="7763773" cy="4482080"/>
          </a:xfrm>
          <a:prstGeom prst="rect">
            <a:avLst/>
          </a:prstGeom>
          <a:ln>
            <a:noFill/>
          </a:ln>
          <a:effectLst>
            <a:softEdge rad="112500"/>
          </a:effectLst>
        </p:spPr>
      </p:pic>
    </p:spTree>
    <p:extLst>
      <p:ext uri="{BB962C8B-B14F-4D97-AF65-F5344CB8AC3E}">
        <p14:creationId xmlns:p14="http://schemas.microsoft.com/office/powerpoint/2010/main" val="2305458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7638" y="69011"/>
            <a:ext cx="12192000" cy="6858000"/>
          </a:xfrm>
          <a:prstGeom prst="rect">
            <a:avLst/>
          </a:prstGeom>
        </p:spPr>
      </p:pic>
      <p:sp>
        <p:nvSpPr>
          <p:cNvPr id="2" name="Заголовок 1"/>
          <p:cNvSpPr>
            <a:spLocks noGrp="1"/>
          </p:cNvSpPr>
          <p:nvPr>
            <p:ph type="title"/>
          </p:nvPr>
        </p:nvSpPr>
        <p:spPr>
          <a:xfrm>
            <a:off x="838200" y="854015"/>
            <a:ext cx="10515600" cy="836673"/>
          </a:xfrm>
        </p:spPr>
        <p:txBody>
          <a:bodyPr>
            <a:normAutofit fontScale="90000"/>
          </a:bodyPr>
          <a:lstStyle/>
          <a:p>
            <a:pPr lvl="0" algn="ctr">
              <a:lnSpc>
                <a:spcPct val="100000"/>
              </a:lnSpc>
              <a:spcBef>
                <a:spcPts val="0"/>
              </a:spcBef>
            </a:pPr>
            <a:r>
              <a:rPr lang="ru-RU" sz="3200" b="1" dirty="0" smtClean="0">
                <a:solidFill>
                  <a:srgbClr val="FF0000"/>
                </a:solidFill>
                <a:effectLst>
                  <a:outerShdw blurRad="38100" dist="38100" dir="2700000" algn="tl">
                    <a:srgbClr val="000000">
                      <a:alpha val="43137"/>
                    </a:srgbClr>
                  </a:outerShdw>
                </a:effectLst>
                <a:latin typeface="Calibri"/>
                <a:ea typeface="+mn-ea"/>
                <a:cs typeface="+mn-cs"/>
              </a:rPr>
              <a:t/>
            </a:r>
            <a:br>
              <a:rPr lang="ru-RU" sz="3200" b="1" dirty="0" smtClean="0">
                <a:solidFill>
                  <a:srgbClr val="FF0000"/>
                </a:solidFill>
                <a:effectLst>
                  <a:outerShdw blurRad="38100" dist="38100" dir="2700000" algn="tl">
                    <a:srgbClr val="000000">
                      <a:alpha val="43137"/>
                    </a:srgbClr>
                  </a:outerShdw>
                </a:effectLst>
                <a:latin typeface="Calibri"/>
                <a:ea typeface="+mn-ea"/>
                <a:cs typeface="+mn-cs"/>
              </a:rPr>
            </a:br>
            <a:r>
              <a:rPr lang="ru-RU" b="1" i="1" dirty="0" smtClean="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Альбомы </a:t>
            </a:r>
            <a:r>
              <a:rPr lang="ru-RU" b="1" i="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t>для детей 5-8 лет</a:t>
            </a:r>
            <a:br>
              <a:rPr lang="ru-RU" b="1" i="1" dirty="0">
                <a:solidFill>
                  <a:srgbClr val="FF0000"/>
                </a:solidFill>
                <a:effectLst>
                  <a:outerShdw blurRad="38100" dist="38100" dir="2700000" algn="tl">
                    <a:srgbClr val="000000">
                      <a:alpha val="43137"/>
                    </a:srgbClr>
                  </a:outerShdw>
                </a:effectLst>
                <a:latin typeface="Monotype Corsiva" panose="03010101010201010101" pitchFamily="66" charset="0"/>
                <a:ea typeface="+mn-ea"/>
                <a:cs typeface="+mn-cs"/>
              </a:rPr>
            </a:br>
            <a:endParaRPr lang="ru-RU" b="1" i="1" dirty="0">
              <a:latin typeface="Monotype Corsiva" panose="03010101010201010101" pitchFamily="66" charset="0"/>
            </a:endParaRPr>
          </a:p>
        </p:txBody>
      </p:sp>
      <p:pic>
        <p:nvPicPr>
          <p:cNvPr id="3" name="Объект 2"/>
          <p:cNvPicPr>
            <a:picLocks noGrp="1" noChangeAspect="1"/>
          </p:cNvPicPr>
          <p:nvPr>
            <p:ph idx="1"/>
          </p:nvPr>
        </p:nvPicPr>
        <p:blipFill>
          <a:blip r:embed="rId3"/>
          <a:stretch>
            <a:fillRect/>
          </a:stretch>
        </p:blipFill>
        <p:spPr>
          <a:xfrm>
            <a:off x="1639030" y="1378035"/>
            <a:ext cx="3777022" cy="2333336"/>
          </a:xfrm>
          <a:prstGeom prst="rect">
            <a:avLst/>
          </a:prstGeom>
          <a:ln>
            <a:noFill/>
          </a:ln>
          <a:effectLst>
            <a:softEdge rad="112500"/>
          </a:effectLst>
        </p:spPr>
      </p:pic>
      <p:pic>
        <p:nvPicPr>
          <p:cNvPr id="4" name="Рисунок 3"/>
          <p:cNvPicPr>
            <a:picLocks noChangeAspect="1"/>
          </p:cNvPicPr>
          <p:nvPr/>
        </p:nvPicPr>
        <p:blipFill>
          <a:blip r:embed="rId4"/>
          <a:stretch>
            <a:fillRect/>
          </a:stretch>
        </p:blipFill>
        <p:spPr>
          <a:xfrm>
            <a:off x="7240948" y="1420723"/>
            <a:ext cx="3720480" cy="2349486"/>
          </a:xfrm>
          <a:prstGeom prst="rect">
            <a:avLst/>
          </a:prstGeom>
          <a:ln>
            <a:noFill/>
          </a:ln>
          <a:effectLst>
            <a:softEdge rad="112500"/>
          </a:effectLst>
        </p:spPr>
      </p:pic>
      <p:pic>
        <p:nvPicPr>
          <p:cNvPr id="7" name="Рисунок 6"/>
          <p:cNvPicPr>
            <a:picLocks noChangeAspect="1"/>
          </p:cNvPicPr>
          <p:nvPr/>
        </p:nvPicPr>
        <p:blipFill>
          <a:blip r:embed="rId5"/>
          <a:stretch>
            <a:fillRect/>
          </a:stretch>
        </p:blipFill>
        <p:spPr>
          <a:xfrm>
            <a:off x="4041681" y="3429000"/>
            <a:ext cx="3678901" cy="2595466"/>
          </a:xfrm>
          <a:prstGeom prst="rect">
            <a:avLst/>
          </a:prstGeom>
          <a:ln>
            <a:noFill/>
          </a:ln>
          <a:effectLst>
            <a:softEdge rad="112500"/>
          </a:effectLst>
        </p:spPr>
      </p:pic>
    </p:spTree>
    <p:extLst>
      <p:ext uri="{BB962C8B-B14F-4D97-AF65-F5344CB8AC3E}">
        <p14:creationId xmlns:p14="http://schemas.microsoft.com/office/powerpoint/2010/main" val="22007462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a:solidFill>
            <a:schemeClr val="accent5">
              <a:lumMod val="20000"/>
              <a:lumOff val="80000"/>
            </a:schemeClr>
          </a:solidFill>
        </p:spPr>
      </p:pic>
      <p:sp>
        <p:nvSpPr>
          <p:cNvPr id="2" name="Заголовок 1"/>
          <p:cNvSpPr>
            <a:spLocks noGrp="1"/>
          </p:cNvSpPr>
          <p:nvPr>
            <p:ph type="title"/>
          </p:nvPr>
        </p:nvSpPr>
        <p:spPr>
          <a:xfrm>
            <a:off x="3021783" y="1001883"/>
            <a:ext cx="5805578" cy="690024"/>
          </a:xfrm>
        </p:spPr>
        <p:txBody>
          <a:bodyPr>
            <a:normAutofit fontScale="90000"/>
          </a:bodyPr>
          <a:lstStyle/>
          <a:p>
            <a:pPr algn="ctr"/>
            <a:r>
              <a:rPr lang="ru-RU" b="1" i="1" dirty="0" smtClean="0">
                <a:solidFill>
                  <a:srgbClr val="C00000"/>
                </a:solidFill>
                <a:latin typeface="Monotype Corsiva" panose="03010101010201010101" pitchFamily="66" charset="0"/>
              </a:rPr>
              <a:t>САСИБО ЗА ВНИМАНИЕ</a:t>
            </a:r>
            <a:endParaRPr lang="ru-RU" b="1" i="1" dirty="0">
              <a:solidFill>
                <a:srgbClr val="C00000"/>
              </a:solidFill>
              <a:latin typeface="Monotype Corsiva" panose="03010101010201010101" pitchFamily="66" charset="0"/>
            </a:endParaRPr>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7602481" y="2188741"/>
            <a:ext cx="3651640" cy="228009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Объект 3"/>
          <p:cNvPicPr>
            <a:picLocks noGrp="1" noChangeAspect="1"/>
          </p:cNvPicPr>
          <p:nvPr>
            <p:ph idx="1"/>
          </p:nvPr>
        </p:nvPicPr>
        <p:blipFill>
          <a:blip r:embed="rId6"/>
          <a:stretch>
            <a:fillRect/>
          </a:stretch>
        </p:blipFill>
        <p:spPr>
          <a:xfrm>
            <a:off x="3176724" y="1520323"/>
            <a:ext cx="3874755" cy="3795458"/>
          </a:xfrm>
          <a:prstGeom prst="rect">
            <a:avLst/>
          </a:prstGeom>
        </p:spPr>
      </p:pic>
      <p:sp>
        <p:nvSpPr>
          <p:cNvPr id="7" name="Прямоугольник 6"/>
          <p:cNvSpPr/>
          <p:nvPr/>
        </p:nvSpPr>
        <p:spPr>
          <a:xfrm>
            <a:off x="2420470" y="4761783"/>
            <a:ext cx="7790329" cy="110799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6600" b="1" i="1" u="none" strike="noStrike" kern="0" cap="none" spc="0" normalizeH="0" baseline="0" noProof="0" dirty="0" smtClean="0">
                <a:ln>
                  <a:noFill/>
                </a:ln>
                <a:solidFill>
                  <a:srgbClr val="C00000"/>
                </a:solidFill>
                <a:uLnTx/>
                <a:uFillTx/>
                <a:latin typeface="Monotype Corsiva" panose="03010101010201010101" pitchFamily="66" charset="0"/>
              </a:rPr>
              <a:t>Желаю успехов!</a:t>
            </a:r>
            <a:endParaRPr kumimoji="0" lang="ru-RU" sz="6600" b="1" i="1" u="none" strike="noStrike" kern="0" cap="none" spc="0" normalizeH="0" baseline="0" noProof="0" dirty="0">
              <a:ln>
                <a:noFill/>
              </a:ln>
              <a:solidFill>
                <a:srgbClr val="C00000"/>
              </a:solidFill>
              <a:uLnTx/>
              <a:uFillTx/>
              <a:latin typeface="Monotype Corsiva" panose="03010101010201010101" pitchFamily="66" charset="0"/>
            </a:endParaRPr>
          </a:p>
        </p:txBody>
      </p:sp>
      <p:pic>
        <p:nvPicPr>
          <p:cNvPr id="9" name="Рисунок 8"/>
          <p:cNvPicPr>
            <a:picLocks noChangeAspect="1"/>
          </p:cNvPicPr>
          <p:nvPr/>
        </p:nvPicPr>
        <p:blipFill>
          <a:blip r:embed="rId7"/>
          <a:stretch>
            <a:fillRect/>
          </a:stretch>
        </p:blipFill>
        <p:spPr>
          <a:xfrm>
            <a:off x="2582195" y="2386196"/>
            <a:ext cx="1401868" cy="1387366"/>
          </a:xfrm>
          <a:prstGeom prst="rect">
            <a:avLst/>
          </a:prstGeom>
        </p:spPr>
      </p:pic>
      <p:pic>
        <p:nvPicPr>
          <p:cNvPr id="10" name="Рисунок 9"/>
          <p:cNvPicPr>
            <a:picLocks noChangeAspect="1"/>
          </p:cNvPicPr>
          <p:nvPr/>
        </p:nvPicPr>
        <p:blipFill>
          <a:blip r:embed="rId8"/>
          <a:stretch>
            <a:fillRect/>
          </a:stretch>
        </p:blipFill>
        <p:spPr>
          <a:xfrm>
            <a:off x="1557811" y="4916468"/>
            <a:ext cx="1725318" cy="871804"/>
          </a:xfrm>
          <a:prstGeom prst="rect">
            <a:avLst/>
          </a:prstGeom>
        </p:spPr>
      </p:pic>
      <p:pic>
        <p:nvPicPr>
          <p:cNvPr id="11" name="Рисунок 10"/>
          <p:cNvPicPr>
            <a:picLocks noChangeAspect="1"/>
          </p:cNvPicPr>
          <p:nvPr/>
        </p:nvPicPr>
        <p:blipFill>
          <a:blip r:embed="rId9"/>
          <a:stretch>
            <a:fillRect/>
          </a:stretch>
        </p:blipFill>
        <p:spPr>
          <a:xfrm>
            <a:off x="6630818" y="2966954"/>
            <a:ext cx="1176915" cy="1185443"/>
          </a:xfrm>
          <a:prstGeom prst="rect">
            <a:avLst/>
          </a:prstGeom>
        </p:spPr>
      </p:pic>
      <p:pic>
        <p:nvPicPr>
          <p:cNvPr id="12" name="Рисунок 11"/>
          <p:cNvPicPr>
            <a:picLocks noChangeAspect="1"/>
          </p:cNvPicPr>
          <p:nvPr/>
        </p:nvPicPr>
        <p:blipFill>
          <a:blip r:embed="rId10"/>
          <a:stretch>
            <a:fillRect/>
          </a:stretch>
        </p:blipFill>
        <p:spPr>
          <a:xfrm>
            <a:off x="9428301" y="849856"/>
            <a:ext cx="1645526" cy="1192410"/>
          </a:xfrm>
          <a:prstGeom prst="rect">
            <a:avLst/>
          </a:prstGeom>
        </p:spPr>
      </p:pic>
    </p:spTree>
    <p:extLst>
      <p:ext uri="{BB962C8B-B14F-4D97-AF65-F5344CB8AC3E}">
        <p14:creationId xmlns:p14="http://schemas.microsoft.com/office/powerpoint/2010/main" val="1003391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p:txBody>
          <a:bodyPr/>
          <a:lstStyle/>
          <a:p>
            <a:endParaRPr lang="ru-RU" dirty="0"/>
          </a:p>
        </p:txBody>
      </p:sp>
      <p:pic>
        <p:nvPicPr>
          <p:cNvPr id="6" name="Объект 5" descr="https://o-krohe.ru/images/article/thumb/660-0/2019/12/bloki-denesha-opisanie-celi-i-zadachi-pravila-i-primery-igr-5.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77375" y="365125"/>
            <a:ext cx="8626414" cy="49918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Рисунок 3"/>
          <p:cNvPicPr>
            <a:picLocks noChangeAspect="1"/>
          </p:cNvPicPr>
          <p:nvPr/>
        </p:nvPicPr>
        <p:blipFill rotWithShape="1">
          <a:blip r:embed="rId5"/>
          <a:srcRect l="2285" t="16089" b="8044"/>
          <a:stretch/>
        </p:blipFill>
        <p:spPr>
          <a:xfrm>
            <a:off x="1044013" y="3019246"/>
            <a:ext cx="4028901" cy="27402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0670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3074894" y="942976"/>
            <a:ext cx="4087906" cy="267260"/>
          </a:xfrm>
        </p:spPr>
        <p:txBody>
          <a:bodyPr>
            <a:normAutofit fontScale="90000"/>
          </a:bodyPr>
          <a:lstStyle/>
          <a:p>
            <a:endParaRPr lang="ru-RU" dirty="0"/>
          </a:p>
        </p:txBody>
      </p:sp>
      <p:pic>
        <p:nvPicPr>
          <p:cNvPr id="4" name="Рисунок 3"/>
          <p:cNvPicPr>
            <a:picLocks noChangeAspect="1"/>
          </p:cNvPicPr>
          <p:nvPr/>
        </p:nvPicPr>
        <p:blipFill rotWithShape="1">
          <a:blip r:embed="rId4"/>
          <a:srcRect l="5856" t="6872" r="7028"/>
          <a:stretch/>
        </p:blipFill>
        <p:spPr>
          <a:xfrm>
            <a:off x="7862047" y="2305739"/>
            <a:ext cx="3491753" cy="2561968"/>
          </a:xfrm>
          <a:prstGeom prst="ellipse">
            <a:avLst/>
          </a:prstGeom>
          <a:ln>
            <a:noFill/>
          </a:ln>
          <a:effectLst>
            <a:softEdge rad="112500"/>
          </a:effectLst>
        </p:spPr>
      </p:pic>
      <p:sp>
        <p:nvSpPr>
          <p:cNvPr id="3" name="Объект 2"/>
          <p:cNvSpPr>
            <a:spLocks noGrp="1"/>
          </p:cNvSpPr>
          <p:nvPr>
            <p:ph idx="1"/>
          </p:nvPr>
        </p:nvSpPr>
        <p:spPr>
          <a:xfrm>
            <a:off x="1604682" y="1281953"/>
            <a:ext cx="6463553" cy="3836893"/>
          </a:xfrm>
        </p:spPr>
        <p:txBody>
          <a:bodyPr>
            <a:noAutofit/>
          </a:bodyPr>
          <a:lstStyle/>
          <a:p>
            <a:pPr marL="0" indent="450000" algn="just">
              <a:lnSpc>
                <a:spcPct val="110000"/>
              </a:lnSpc>
              <a:spcBef>
                <a:spcPts val="0"/>
              </a:spcBef>
              <a:buNone/>
            </a:pPr>
            <a:r>
              <a:rPr lang="ru-RU" sz="2000" b="1" i="1" dirty="0">
                <a:solidFill>
                  <a:schemeClr val="accent5">
                    <a:lumMod val="50000"/>
                  </a:schemeClr>
                </a:solidFill>
                <a:latin typeface="Times New Roman" panose="02020603050405020304" pitchFamily="18" charset="0"/>
                <a:cs typeface="Times New Roman" panose="02020603050405020304" pitchFamily="18" charset="0"/>
              </a:rPr>
              <a:t>Исследуя особенности развития умственных способностей у детей-дошкольников, </a:t>
            </a:r>
            <a:r>
              <a:rPr lang="ru-RU" sz="2000" b="1" i="1" dirty="0" err="1">
                <a:solidFill>
                  <a:schemeClr val="accent5">
                    <a:lumMod val="50000"/>
                  </a:schemeClr>
                </a:solidFill>
                <a:latin typeface="Times New Roman" panose="02020603050405020304" pitchFamily="18" charset="0"/>
                <a:cs typeface="Times New Roman" panose="02020603050405020304" pitchFamily="18" charset="0"/>
              </a:rPr>
              <a:t>Дьенеш</a:t>
            </a:r>
            <a:r>
              <a:rPr lang="ru-RU" sz="2000" b="1" i="1" dirty="0">
                <a:solidFill>
                  <a:schemeClr val="accent5">
                    <a:lumMod val="50000"/>
                  </a:schemeClr>
                </a:solidFill>
                <a:latin typeface="Times New Roman" panose="02020603050405020304" pitchFamily="18" charset="0"/>
                <a:cs typeface="Times New Roman" panose="02020603050405020304" pitchFamily="18" charset="0"/>
              </a:rPr>
              <a:t> сделал важное умозаключение: дети неплохо справляются с освоением чисел и простой арифметикой, но они крайне слабы в осознании абстракций. Ребенок ищет ответ, зачастую используя уже известный ему шаблон (схему). Но поиск не всегда оказывается удачным. На основе этого факта </a:t>
            </a:r>
            <a:r>
              <a:rPr lang="ru-RU" sz="2000" b="1" i="1" dirty="0" err="1">
                <a:solidFill>
                  <a:schemeClr val="accent5">
                    <a:lumMod val="50000"/>
                  </a:schemeClr>
                </a:solidFill>
                <a:latin typeface="Times New Roman" panose="02020603050405020304" pitchFamily="18" charset="0"/>
                <a:cs typeface="Times New Roman" panose="02020603050405020304" pitchFamily="18" charset="0"/>
              </a:rPr>
              <a:t>Дьенеш</a:t>
            </a:r>
            <a:r>
              <a:rPr lang="ru-RU" sz="2000" b="1" i="1" dirty="0">
                <a:solidFill>
                  <a:schemeClr val="accent5">
                    <a:lumMod val="50000"/>
                  </a:schemeClr>
                </a:solidFill>
                <a:latin typeface="Times New Roman" panose="02020603050405020304" pitchFamily="18" charset="0"/>
                <a:cs typeface="Times New Roman" panose="02020603050405020304" pitchFamily="18" charset="0"/>
              </a:rPr>
              <a:t> придумал способ, позволяющий ознакомиться со сложными абстрактными категориями в доступной визуальной форме. Такой подход является важной составляющей подготовки к дальнейшему обучению ребенка в школе. Но ко всему прочему приносит ребятам массу удовольствия в процессе освоения логики.</a:t>
            </a:r>
          </a:p>
        </p:txBody>
      </p:sp>
    </p:spTree>
    <p:extLst>
      <p:ext uri="{BB962C8B-B14F-4D97-AF65-F5344CB8AC3E}">
        <p14:creationId xmlns:p14="http://schemas.microsoft.com/office/powerpoint/2010/main" val="2785764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pic>
        <p:nvPicPr>
          <p:cNvPr id="6" name="Рисунок 5"/>
          <p:cNvPicPr>
            <a:picLocks noChangeAspect="1"/>
          </p:cNvPicPr>
          <p:nvPr/>
        </p:nvPicPr>
        <p:blipFill rotWithShape="1">
          <a:blip r:embed="rId3"/>
          <a:srcRect l="7664" t="26250" r="5904" b="18750"/>
          <a:stretch/>
        </p:blipFill>
        <p:spPr>
          <a:xfrm>
            <a:off x="2812211" y="995082"/>
            <a:ext cx="5284038" cy="1136649"/>
          </a:xfrm>
          <a:prstGeom prst="rect">
            <a:avLst/>
          </a:prstGeom>
        </p:spPr>
      </p:pic>
      <p:sp>
        <p:nvSpPr>
          <p:cNvPr id="2" name="Заголовок 1"/>
          <p:cNvSpPr>
            <a:spLocks noGrp="1"/>
          </p:cNvSpPr>
          <p:nvPr>
            <p:ph type="title"/>
          </p:nvPr>
        </p:nvSpPr>
        <p:spPr>
          <a:xfrm>
            <a:off x="2931459" y="995082"/>
            <a:ext cx="4509247" cy="695606"/>
          </a:xfrm>
        </p:spPr>
        <p:txBody>
          <a:bodyPr/>
          <a:lstStyle/>
          <a:p>
            <a:endParaRPr lang="ru-RU" dirty="0"/>
          </a:p>
        </p:txBody>
      </p:sp>
      <p:sp>
        <p:nvSpPr>
          <p:cNvPr id="3" name="Объект 2"/>
          <p:cNvSpPr>
            <a:spLocks noGrp="1"/>
          </p:cNvSpPr>
          <p:nvPr>
            <p:ph idx="1"/>
          </p:nvPr>
        </p:nvSpPr>
        <p:spPr>
          <a:xfrm>
            <a:off x="1268082" y="1825625"/>
            <a:ext cx="9411419" cy="3885062"/>
          </a:xfrm>
        </p:spPr>
        <p:txBody>
          <a:bodyPr>
            <a:normAutofit fontScale="92500"/>
          </a:bodyPr>
          <a:lstStyle/>
          <a:p>
            <a:pPr marL="0" indent="0">
              <a:buNone/>
            </a:pPr>
            <a:r>
              <a:rPr lang="ru-RU" sz="2400" b="1" dirty="0" err="1">
                <a:solidFill>
                  <a:schemeClr val="accent5">
                    <a:lumMod val="50000"/>
                  </a:schemeClr>
                </a:solidFill>
                <a:latin typeface="Monotype Corsiva" panose="03010101010201010101" pitchFamily="66" charset="0"/>
              </a:rPr>
              <a:t>Золтан</a:t>
            </a:r>
            <a:r>
              <a:rPr lang="ru-RU" sz="2400" b="1" dirty="0">
                <a:solidFill>
                  <a:schemeClr val="accent5">
                    <a:lumMod val="50000"/>
                  </a:schemeClr>
                </a:solidFill>
                <a:latin typeface="Monotype Corsiva" panose="03010101010201010101" pitchFamily="66" charset="0"/>
              </a:rPr>
              <a:t> </a:t>
            </a:r>
            <a:r>
              <a:rPr lang="ru-RU" sz="2400" b="1" dirty="0" err="1">
                <a:solidFill>
                  <a:schemeClr val="accent5">
                    <a:lumMod val="50000"/>
                  </a:schemeClr>
                </a:solidFill>
                <a:latin typeface="Monotype Corsiva" panose="03010101010201010101" pitchFamily="66" charset="0"/>
              </a:rPr>
              <a:t>Дьенеш</a:t>
            </a:r>
            <a:r>
              <a:rPr lang="ru-RU" sz="2400" b="1" dirty="0">
                <a:solidFill>
                  <a:schemeClr val="accent5">
                    <a:lumMod val="50000"/>
                  </a:schemeClr>
                </a:solidFill>
                <a:latin typeface="Monotype Corsiva" panose="03010101010201010101" pitchFamily="66" charset="0"/>
              </a:rPr>
              <a:t> предложил разделить работу со своим пособием на три ступени.</a:t>
            </a:r>
          </a:p>
          <a:p>
            <a:pPr marL="0" indent="0">
              <a:buNone/>
            </a:pPr>
            <a:r>
              <a:rPr lang="ru-RU" sz="2400" b="1" dirty="0">
                <a:solidFill>
                  <a:schemeClr val="accent5">
                    <a:lumMod val="50000"/>
                  </a:schemeClr>
                </a:solidFill>
                <a:latin typeface="Monotype Corsiva" panose="03010101010201010101" pitchFamily="66" charset="0"/>
              </a:rPr>
              <a:t>•	Свободная игра подразумевает отсутствие всяких правил, дайте право ребенку самому их придумывать. Это позволяет соприкоснуться впервые с математикой и геометрией.</a:t>
            </a:r>
          </a:p>
          <a:p>
            <a:pPr marL="0" indent="0">
              <a:buNone/>
            </a:pPr>
            <a:r>
              <a:rPr lang="ru-RU" sz="2400" b="1" dirty="0">
                <a:solidFill>
                  <a:schemeClr val="accent5">
                    <a:lumMod val="50000"/>
                  </a:schemeClr>
                </a:solidFill>
                <a:latin typeface="Monotype Corsiva" panose="03010101010201010101" pitchFamily="66" charset="0"/>
              </a:rPr>
              <a:t>•	Игра по правилам. Здесь необходимо, чтобы воспитатели, педагоги или родители объяснили ребенку, что от него требуется. Его задача – повторить что-либо. Например, «повтори картинку». Он должен выложить из имеющихся фигур представленное на карточке изображение.</a:t>
            </a:r>
          </a:p>
          <a:p>
            <a:pPr marL="0" indent="0">
              <a:buNone/>
            </a:pPr>
            <a:r>
              <a:rPr lang="ru-RU" sz="2400" b="1" dirty="0">
                <a:solidFill>
                  <a:schemeClr val="accent5">
                    <a:lumMod val="50000"/>
                  </a:schemeClr>
                </a:solidFill>
                <a:latin typeface="Monotype Corsiva" panose="03010101010201010101" pitchFamily="66" charset="0"/>
              </a:rPr>
              <a:t>•	Математические игры дают дошкольникам возможность окунуться в мир чисел, учат пользоваться элементами в решении первых арифметических задач.</a:t>
            </a:r>
          </a:p>
          <a:p>
            <a:pPr marL="0" indent="0">
              <a:buNone/>
            </a:pPr>
            <a:endParaRPr lang="ru-RU" sz="2400" b="1" dirty="0">
              <a:solidFill>
                <a:schemeClr val="accent5">
                  <a:lumMod val="50000"/>
                </a:schemeClr>
              </a:solidFill>
              <a:latin typeface="Monotype Corsiva" panose="03010101010201010101" pitchFamily="66" charset="0"/>
            </a:endParaRPr>
          </a:p>
        </p:txBody>
      </p:sp>
      <p:pic>
        <p:nvPicPr>
          <p:cNvPr id="4" name="Рисунок 3"/>
          <p:cNvPicPr>
            <a:picLocks noChangeAspect="1"/>
          </p:cNvPicPr>
          <p:nvPr/>
        </p:nvPicPr>
        <p:blipFill>
          <a:blip r:embed="rId4"/>
          <a:stretch>
            <a:fillRect/>
          </a:stretch>
        </p:blipFill>
        <p:spPr>
          <a:xfrm>
            <a:off x="733245" y="586550"/>
            <a:ext cx="2078966" cy="1239075"/>
          </a:xfrm>
          <a:prstGeom prst="rect">
            <a:avLst/>
          </a:prstGeom>
        </p:spPr>
      </p:pic>
    </p:spTree>
    <p:extLst>
      <p:ext uri="{BB962C8B-B14F-4D97-AF65-F5344CB8AC3E}">
        <p14:creationId xmlns:p14="http://schemas.microsoft.com/office/powerpoint/2010/main" val="2710250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pic>
        <p:nvPicPr>
          <p:cNvPr id="7" name="Рисунок 6"/>
          <p:cNvPicPr>
            <a:picLocks noChangeAspect="1"/>
          </p:cNvPicPr>
          <p:nvPr/>
        </p:nvPicPr>
        <p:blipFill>
          <a:blip r:embed="rId3"/>
          <a:stretch>
            <a:fillRect/>
          </a:stretch>
        </p:blipFill>
        <p:spPr>
          <a:xfrm>
            <a:off x="3729616" y="2363640"/>
            <a:ext cx="5776694" cy="3209025"/>
          </a:xfrm>
          <a:prstGeom prst="rect">
            <a:avLst/>
          </a:prstGeom>
        </p:spPr>
      </p:pic>
      <p:sp>
        <p:nvSpPr>
          <p:cNvPr id="2" name="Заголовок 1"/>
          <p:cNvSpPr>
            <a:spLocks noGrp="1"/>
          </p:cNvSpPr>
          <p:nvPr>
            <p:ph type="title"/>
          </p:nvPr>
        </p:nvSpPr>
        <p:spPr>
          <a:xfrm>
            <a:off x="3459192" y="854016"/>
            <a:ext cx="4485737" cy="655608"/>
          </a:xfrm>
        </p:spPr>
        <p:txBody>
          <a:bodyPr>
            <a:normAutofit fontScale="90000"/>
          </a:bodyPr>
          <a:lstStyle/>
          <a:p>
            <a:pPr algn="ctr"/>
            <a:r>
              <a:rPr lang="ru-RU" dirty="0" smtClean="0">
                <a:solidFill>
                  <a:srgbClr val="C00000"/>
                </a:solidFill>
                <a:latin typeface="Monotype Corsiva" panose="03010101010201010101" pitchFamily="66" charset="0"/>
              </a:rPr>
              <a:t>Цели:</a:t>
            </a:r>
            <a:endParaRPr lang="ru-RU" dirty="0">
              <a:solidFill>
                <a:srgbClr val="C00000"/>
              </a:solidFill>
              <a:latin typeface="Monotype Corsiva" panose="03010101010201010101" pitchFamily="66" charset="0"/>
            </a:endParaRPr>
          </a:p>
        </p:txBody>
      </p:sp>
      <p:sp>
        <p:nvSpPr>
          <p:cNvPr id="6" name="Объект 5"/>
          <p:cNvSpPr>
            <a:spLocks noGrp="1"/>
          </p:cNvSpPr>
          <p:nvPr>
            <p:ph idx="1"/>
          </p:nvPr>
        </p:nvSpPr>
        <p:spPr>
          <a:xfrm>
            <a:off x="1112808" y="1509624"/>
            <a:ext cx="9739222" cy="4252822"/>
          </a:xfrm>
        </p:spPr>
        <p:txBody>
          <a:bodyPr>
            <a:normAutofit/>
          </a:bodyPr>
          <a:lstStyle/>
          <a:p>
            <a:r>
              <a:rPr lang="ru-RU" b="1" dirty="0">
                <a:solidFill>
                  <a:schemeClr val="accent5">
                    <a:lumMod val="50000"/>
                  </a:schemeClr>
                </a:solidFill>
                <a:latin typeface="Monotype Corsiva" panose="03010101010201010101" pitchFamily="66" charset="0"/>
              </a:rPr>
              <a:t>Главной целью этой игры является развитие логики и математических навыков у дошкольников и учеников начальных классов.</a:t>
            </a:r>
          </a:p>
          <a:p>
            <a:endParaRPr lang="ru-RU" b="1" dirty="0">
              <a:solidFill>
                <a:schemeClr val="accent5">
                  <a:lumMod val="50000"/>
                </a:schemeClr>
              </a:solidFill>
              <a:latin typeface="Monotype Corsiva" panose="03010101010201010101" pitchFamily="66" charset="0"/>
            </a:endParaRPr>
          </a:p>
        </p:txBody>
      </p:sp>
    </p:spTree>
    <p:extLst>
      <p:ext uri="{BB962C8B-B14F-4D97-AF65-F5344CB8AC3E}">
        <p14:creationId xmlns:p14="http://schemas.microsoft.com/office/powerpoint/2010/main" val="3919578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title"/>
          </p:nvPr>
        </p:nvSpPr>
        <p:spPr>
          <a:xfrm>
            <a:off x="3102633" y="954806"/>
            <a:ext cx="5986733" cy="761851"/>
          </a:xfrm>
        </p:spPr>
        <p:txBody>
          <a:bodyPr/>
          <a:lstStyle/>
          <a:p>
            <a:pPr algn="ctr"/>
            <a:r>
              <a:rPr lang="ru-RU" dirty="0" smtClean="0">
                <a:solidFill>
                  <a:srgbClr val="C00000"/>
                </a:solidFill>
                <a:latin typeface="Monotype Corsiva" panose="03010101010201010101" pitchFamily="66" charset="0"/>
              </a:rPr>
              <a:t>Задачи:</a:t>
            </a:r>
            <a:endParaRPr lang="ru-RU" dirty="0">
              <a:solidFill>
                <a:srgbClr val="C00000"/>
              </a:solidFill>
              <a:latin typeface="Monotype Corsiva" panose="03010101010201010101" pitchFamily="66" charset="0"/>
            </a:endParaRPr>
          </a:p>
        </p:txBody>
      </p:sp>
      <p:sp>
        <p:nvSpPr>
          <p:cNvPr id="3" name="Объект 2"/>
          <p:cNvSpPr>
            <a:spLocks noGrp="1"/>
          </p:cNvSpPr>
          <p:nvPr>
            <p:ph idx="1"/>
          </p:nvPr>
        </p:nvSpPr>
        <p:spPr/>
        <p:txBody>
          <a:bodyPr>
            <a:normAutofit/>
          </a:bodyPr>
          <a:lstStyle/>
          <a:p>
            <a:pPr fontAlgn="base"/>
            <a:r>
              <a:rPr lang="ru-RU" b="1" dirty="0" smtClean="0">
                <a:solidFill>
                  <a:schemeClr val="accent5">
                    <a:lumMod val="50000"/>
                  </a:schemeClr>
                </a:solidFill>
                <a:latin typeface="Monotype Corsiva" panose="03010101010201010101" pitchFamily="66" charset="0"/>
              </a:rPr>
              <a:t>Задачи пособия «Логические блоки </a:t>
            </a:r>
            <a:r>
              <a:rPr lang="ru-RU" b="1" dirty="0" err="1" smtClean="0">
                <a:solidFill>
                  <a:schemeClr val="accent5">
                    <a:lumMod val="50000"/>
                  </a:schemeClr>
                </a:solidFill>
                <a:latin typeface="Monotype Corsiva" panose="03010101010201010101" pitchFamily="66" charset="0"/>
              </a:rPr>
              <a:t>Дьенеша</a:t>
            </a:r>
            <a:r>
              <a:rPr lang="ru-RU" b="1" dirty="0">
                <a:solidFill>
                  <a:schemeClr val="accent5">
                    <a:lumMod val="50000"/>
                  </a:schemeClr>
                </a:solidFill>
                <a:latin typeface="Monotype Corsiva" panose="03010101010201010101" pitchFamily="66" charset="0"/>
              </a:rPr>
              <a:t>» довольно разнообразны</a:t>
            </a:r>
            <a:r>
              <a:rPr lang="ru-RU" b="1" dirty="0" smtClean="0">
                <a:solidFill>
                  <a:schemeClr val="accent5">
                    <a:lumMod val="50000"/>
                  </a:schemeClr>
                </a:solidFill>
                <a:latin typeface="Monotype Corsiva" panose="03010101010201010101" pitchFamily="66" charset="0"/>
              </a:rPr>
              <a:t>:</a:t>
            </a:r>
          </a:p>
          <a:p>
            <a:pPr fontAlgn="base"/>
            <a:r>
              <a:rPr lang="ru-RU" b="1" dirty="0" smtClean="0">
                <a:solidFill>
                  <a:schemeClr val="accent5">
                    <a:lumMod val="50000"/>
                  </a:schemeClr>
                </a:solidFill>
                <a:latin typeface="Monotype Corsiva" panose="03010101010201010101" pitchFamily="66" charset="0"/>
              </a:rPr>
              <a:t>научить </a:t>
            </a:r>
            <a:r>
              <a:rPr lang="ru-RU" b="1" dirty="0">
                <a:solidFill>
                  <a:schemeClr val="accent5">
                    <a:lumMod val="50000"/>
                  </a:schemeClr>
                </a:solidFill>
                <a:latin typeface="Monotype Corsiva" panose="03010101010201010101" pitchFamily="66" charset="0"/>
              </a:rPr>
              <a:t>анализировать формы предметов и постепенно совершенствовать это умение;</a:t>
            </a:r>
          </a:p>
          <a:p>
            <a:pPr fontAlgn="base"/>
            <a:r>
              <a:rPr lang="ru-RU" b="1" dirty="0">
                <a:solidFill>
                  <a:schemeClr val="accent5">
                    <a:lumMod val="50000"/>
                  </a:schemeClr>
                </a:solidFill>
                <a:latin typeface="Monotype Corsiva" panose="03010101010201010101" pitchFamily="66" charset="0"/>
              </a:rPr>
              <a:t>научить сравнению предметов по признакам;</a:t>
            </a:r>
          </a:p>
          <a:p>
            <a:pPr fontAlgn="base"/>
            <a:r>
              <a:rPr lang="ru-RU" b="1" dirty="0">
                <a:solidFill>
                  <a:schemeClr val="accent5">
                    <a:lumMod val="50000"/>
                  </a:schemeClr>
                </a:solidFill>
                <a:latin typeface="Monotype Corsiva" panose="03010101010201010101" pitchFamily="66" charset="0"/>
              </a:rPr>
              <a:t>развить воображение и творческие задатки;</a:t>
            </a:r>
          </a:p>
          <a:p>
            <a:pPr fontAlgn="base"/>
            <a:r>
              <a:rPr lang="ru-RU" b="1" dirty="0">
                <a:solidFill>
                  <a:schemeClr val="accent5">
                    <a:lumMod val="50000"/>
                  </a:schemeClr>
                </a:solidFill>
                <a:latin typeface="Monotype Corsiva" panose="03010101010201010101" pitchFamily="66" charset="0"/>
              </a:rPr>
              <a:t>сформировать настойчивость и упорство в желании решить задачу;</a:t>
            </a:r>
          </a:p>
          <a:p>
            <a:endParaRPr lang="ru-RU" dirty="0"/>
          </a:p>
        </p:txBody>
      </p:sp>
      <p:pic>
        <p:nvPicPr>
          <p:cNvPr id="4" name="Рисунок 3"/>
          <p:cNvPicPr>
            <a:picLocks noChangeAspect="1"/>
          </p:cNvPicPr>
          <p:nvPr/>
        </p:nvPicPr>
        <p:blipFill>
          <a:blip r:embed="rId3"/>
          <a:stretch>
            <a:fillRect/>
          </a:stretch>
        </p:blipFill>
        <p:spPr>
          <a:xfrm>
            <a:off x="9645305" y="4595935"/>
            <a:ext cx="2546695" cy="2262065"/>
          </a:xfrm>
          <a:prstGeom prst="rect">
            <a:avLst/>
          </a:prstGeom>
        </p:spPr>
      </p:pic>
      <p:pic>
        <p:nvPicPr>
          <p:cNvPr id="7" name="Рисунок 6"/>
          <p:cNvPicPr>
            <a:picLocks noChangeAspect="1"/>
          </p:cNvPicPr>
          <p:nvPr/>
        </p:nvPicPr>
        <p:blipFill rotWithShape="1">
          <a:blip r:embed="rId4"/>
          <a:srcRect l="15440" t="7710" r="14521" b="1636"/>
          <a:stretch/>
        </p:blipFill>
        <p:spPr>
          <a:xfrm>
            <a:off x="8258176" y="2586852"/>
            <a:ext cx="2538412" cy="1847850"/>
          </a:xfrm>
          <a:prstGeom prst="rect">
            <a:avLst/>
          </a:prstGeom>
          <a:ln>
            <a:noFill/>
          </a:ln>
          <a:effectLst>
            <a:softEdge rad="112500"/>
          </a:effectLst>
        </p:spPr>
      </p:pic>
    </p:spTree>
    <p:extLst>
      <p:ext uri="{BB962C8B-B14F-4D97-AF65-F5344CB8AC3E}">
        <p14:creationId xmlns:p14="http://schemas.microsoft.com/office/powerpoint/2010/main" val="1800408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TotalTime>
  <Words>2035</Words>
  <Application>Microsoft Office PowerPoint</Application>
  <PresentationFormat>Широкоэкранный</PresentationFormat>
  <Paragraphs>145</Paragraphs>
  <Slides>47</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47</vt:i4>
      </vt:variant>
    </vt:vector>
  </HeadingPairs>
  <TitlesOfParts>
    <vt:vector size="54" baseType="lpstr">
      <vt:lpstr>Arial</vt:lpstr>
      <vt:lpstr>Calibri</vt:lpstr>
      <vt:lpstr>Calibri Light</vt:lpstr>
      <vt:lpstr>Monotype Corsiva</vt:lpstr>
      <vt:lpstr>Times New Roman</vt:lpstr>
      <vt:lpstr>Wingdings</vt:lpstr>
      <vt:lpstr>Тема Office</vt:lpstr>
      <vt:lpstr>Государственное бюджетное учреждение города Москвы Центр содействия семейному воспитанию «Центральный» Департамента труда и социальной защиты населения города Москвы </vt:lpstr>
      <vt:lpstr>Введение</vt:lpstr>
      <vt:lpstr>В  познавательном развитии детей дошкольного возраста применяются разнообразные развивающие материалы и методики. Одной из наиболее эффективных методик являются логические блоки, разработанные венгерским психологом и математиком Дьенешем, для ранней логической пропедевтики, и прежде всего, для подготовки мышления детей к усвоению математики. </vt:lpstr>
      <vt:lpstr>История создания</vt:lpstr>
      <vt:lpstr>Презентация PowerPoint</vt:lpstr>
      <vt:lpstr>Презентация PowerPoint</vt:lpstr>
      <vt:lpstr>Презентация PowerPoint</vt:lpstr>
      <vt:lpstr>Цели:</vt:lpstr>
      <vt:lpstr>Задачи:</vt:lpstr>
      <vt:lpstr>   Что такое логические блоки? И зачем они нужны?</vt:lpstr>
      <vt:lpstr>  Игры с логическими блоками Дьенеша позволяют:  </vt:lpstr>
      <vt:lpstr>Начало работы</vt:lpstr>
      <vt:lpstr>   Кроме логических блоков для работы необходимы карточки (5х5 см), на которых условно обозначены свойства блоков (цвет, форма, размер, толщина). </vt:lpstr>
      <vt:lpstr> Начинаем с простого</vt:lpstr>
      <vt:lpstr> Начинаем с простого</vt:lpstr>
      <vt:lpstr> Усложняем </vt:lpstr>
      <vt:lpstr>Сортируем фигуры по наличию двух признаков</vt:lpstr>
      <vt:lpstr>Сортируем блоки с использованием логических карточек</vt:lpstr>
      <vt:lpstr>Сортируем блоки по отсутствию одного признака</vt:lpstr>
      <vt:lpstr> В разделе «форма» </vt:lpstr>
      <vt:lpstr>Сортируем блоки по отсутствию одного признака</vt:lpstr>
      <vt:lpstr>  Формы организации работы с логическими блоками </vt:lpstr>
      <vt:lpstr>   Логические блоки Дьенеша в НОД  по ФЭМП можно использовать:  </vt:lpstr>
      <vt:lpstr>Презентация PowerPoint</vt:lpstr>
      <vt:lpstr>А не поиграть ли нам?</vt:lpstr>
      <vt:lpstr>Бусы для ёлочки</vt:lpstr>
      <vt:lpstr>Игры для младшего возраста</vt:lpstr>
      <vt:lpstr>Угости игрушку</vt:lpstr>
      <vt:lpstr>Что лишнее</vt:lpstr>
      <vt:lpstr>Игра с кругом</vt:lpstr>
      <vt:lpstr>Дорожки</vt:lpstr>
      <vt:lpstr>Цепочка.  </vt:lpstr>
      <vt:lpstr>Угадай- ка</vt:lpstr>
      <vt:lpstr>Группы </vt:lpstr>
      <vt:lpstr>Презентация PowerPoint</vt:lpstr>
      <vt:lpstr>У кого в гостях?</vt:lpstr>
      <vt:lpstr>Презентация PowerPoint</vt:lpstr>
      <vt:lpstr>Выкладываем дорожки</vt:lpstr>
      <vt:lpstr>Презентация PowerPoint</vt:lpstr>
      <vt:lpstr>Тренировочные задания</vt:lpstr>
      <vt:lpstr>Спасатели</vt:lpstr>
      <vt:lpstr>   Давайте вместе поиграем (от 2 до 7 лет)  Методическое обеспечение </vt:lpstr>
      <vt:lpstr> Альбомы «Удивляйка» </vt:lpstr>
      <vt:lpstr> Альбомы для детей 2-4 лет </vt:lpstr>
      <vt:lpstr>Для детей 4-х лет</vt:lpstr>
      <vt:lpstr> Альбомы для детей 5-8 лет </vt:lpstr>
      <vt:lpstr>САСИБО ЗА ВНИМАНИЕ</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ДЕПАРТАМЕНТ ТРУДА И СОЦИАЛЬНОЙ ЗАЩИТЫ НАСЕЛЕНИЯ ГОРОДА МОСКВЫ  Государственное бюджетное учреждение города Москвы Центр содействия семейному воспитанию «Центральный» Департамента труда и социальной защиты населения города Москвы Мастер-класс для воспитателей  «Логические блоки Дьенеша: умные игры - умные дети».</dc:title>
  <dc:creator>Наталья</dc:creator>
  <cp:lastModifiedBy>User</cp:lastModifiedBy>
  <cp:revision>70</cp:revision>
  <dcterms:created xsi:type="dcterms:W3CDTF">2023-07-12T17:51:51Z</dcterms:created>
  <dcterms:modified xsi:type="dcterms:W3CDTF">2023-11-29T12:00:54Z</dcterms:modified>
</cp:coreProperties>
</file>