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5" r:id="rId3"/>
    <p:sldId id="264" r:id="rId4"/>
    <p:sldId id="263" r:id="rId5"/>
    <p:sldId id="258" r:id="rId6"/>
    <p:sldId id="262" r:id="rId7"/>
    <p:sldId id="266" r:id="rId8"/>
    <p:sldId id="257" r:id="rId9"/>
    <p:sldId id="261" r:id="rId10"/>
    <p:sldId id="259" r:id="rId11"/>
    <p:sldId id="260" r:id="rId12"/>
    <p:sldId id="268" r:id="rId13"/>
    <p:sldId id="267" r:id="rId14"/>
    <p:sldId id="273" r:id="rId15"/>
    <p:sldId id="270" r:id="rId16"/>
    <p:sldId id="269" r:id="rId17"/>
    <p:sldId id="271" r:id="rId18"/>
    <p:sldId id="272" r:id="rId19"/>
    <p:sldId id="274" r:id="rId20"/>
    <p:sldId id="275" r:id="rId2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  <a:srgbClr val="295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>
      <p:cViewPr>
        <p:scale>
          <a:sx n="70" d="100"/>
          <a:sy n="70" d="100"/>
        </p:scale>
        <p:origin x="-1386" y="-4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110F2-C2A8-431B-A67D-F32518F8EEB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E6C80-25C7-49E0-82B6-19A69EC016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1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E6C80-25C7-49E0-82B6-19A69EC0168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364CD-74A2-4032-A573-471882961EC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28.jpeg"/><Relationship Id="rId5" Type="http://schemas.openxmlformats.org/officeDocument/2006/relationships/image" Target="../media/image6.jpeg"/><Relationship Id="rId10" Type="http://schemas.openxmlformats.org/officeDocument/2006/relationships/image" Target="../media/image27.jpeg"/><Relationship Id="rId4" Type="http://schemas.openxmlformats.org/officeDocument/2006/relationships/image" Target="../media/image5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39.jpeg"/><Relationship Id="rId4" Type="http://schemas.openxmlformats.org/officeDocument/2006/relationships/image" Target="../media/image5.pn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43.jpeg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6.jpeg"/><Relationship Id="rId10" Type="http://schemas.openxmlformats.org/officeDocument/2006/relationships/image" Target="../media/image48.jpeg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.png"/><Relationship Id="rId7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s://vk.com/vospitat_cheloveka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viewer.rsl.ru/ru/rsl0100870443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5.jpeg"/><Relationship Id="rId4" Type="http://schemas.openxmlformats.org/officeDocument/2006/relationships/hyperlink" Target="https://vk.com/id304861716" TargetMode="Externa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id304861716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7.jpeg"/><Relationship Id="rId5" Type="http://schemas.openxmlformats.org/officeDocument/2006/relationships/image" Target="../media/image6.jpeg"/><Relationship Id="rId10" Type="http://schemas.openxmlformats.org/officeDocument/2006/relationships/image" Target="../media/image16.jpeg"/><Relationship Id="rId4" Type="http://schemas.openxmlformats.org/officeDocument/2006/relationships/image" Target="../media/image5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3442B54-3E3D-0F4A-A62E-4FB4ABFC7A8A}"/>
              </a:ext>
            </a:extLst>
          </p:cNvPr>
          <p:cNvSpPr/>
          <p:nvPr/>
        </p:nvSpPr>
        <p:spPr>
          <a:xfrm>
            <a:off x="2915816" y="2283718"/>
            <a:ext cx="6048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во внеучебной деятельности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2C1C208-A4F5-B946-83DB-5FB898CD0EAD}"/>
              </a:ext>
            </a:extLst>
          </p:cNvPr>
          <p:cNvSpPr/>
          <p:nvPr/>
        </p:nvSpPr>
        <p:spPr>
          <a:xfrm>
            <a:off x="3059832" y="3085678"/>
            <a:ext cx="5742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ТЕМУ: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«Крепкая семья – залог стабильности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процветания общества»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54C26F7-13AF-D94B-A54D-0D860A74FC74}"/>
              </a:ext>
            </a:extLst>
          </p:cNvPr>
          <p:cNvSpPr/>
          <p:nvPr/>
        </p:nvSpPr>
        <p:spPr>
          <a:xfrm>
            <a:off x="4071934" y="4000510"/>
            <a:ext cx="3071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Антонова Эллина Павловна,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языков.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№1 </a:t>
            </a:r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г.Ессентуки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ellin\Desktop\сохран\я в кабинете\YGPT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92" y="3071816"/>
            <a:ext cx="1663508" cy="2071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874071"/>
            <a:ext cx="5808708" cy="4082377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мотивацию к учебной деятельности;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содействовать включению учащихся во внеклассную деятельность школы и организаций окружающего социума;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 обучающихся нравственные смыслы и духовные ориентиры;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повышать уровень воспитанности и культуры поведения учащихся, повышать дисциплинированность;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здоровый образ жизни;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сознательное отношение к обучению, развивать познавательные интересы учащихся;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чувство сплоченности, ответственности;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сотрудничество с семьями учащихся посредством включения их в организационный и воспитательный процесс класса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-2089728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819" y="987574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937122"/>
            <a:ext cx="1549406" cy="2070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37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765" y="220848"/>
            <a:ext cx="4139952" cy="186080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воспитательной работы: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-гражданско-патриотическое;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интеллектуально-творческое;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туристическое.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-678995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29" y="327719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22" y="915566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5122" name="Picture 2" descr="C:\Users\ellin\Desktop\сохран\8а\Встреча с военными\JNUR02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1" y="2689831"/>
            <a:ext cx="2621936" cy="1966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llin\Desktop\сохран\7а\Музей Пятигорск Моя Страна\ERGC35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28" y="1813165"/>
            <a:ext cx="3253255" cy="1564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llin\Desktop\сохран\5а\Фордбоярд\20191031_14412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435" y="14739"/>
            <a:ext cx="2065198" cy="1548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9584" y="3011157"/>
            <a:ext cx="3744416" cy="216024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prstClr val="white"/>
                </a:solidFill>
              </a:rPr>
              <a:t>Формы работы</a:t>
            </a:r>
            <a:r>
              <a:rPr lang="ru-RU" sz="2800" dirty="0">
                <a:solidFill>
                  <a:prstClr val="white"/>
                </a:solidFill>
              </a:rPr>
              <a:t>:</a:t>
            </a:r>
            <a:r>
              <a:rPr lang="ru-RU" sz="1600" dirty="0">
                <a:solidFill>
                  <a:prstClr val="black"/>
                </a:solidFill>
              </a:rPr>
              <a:t/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индивидуальные (беседы, диалоги, разговор по душам);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групповые (творческие группы);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коллективные (конкурсы, спектакли, концерты, походы, соревнования).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pic>
        <p:nvPicPr>
          <p:cNvPr id="14" name="Picture 4" descr="C:\Users\ellin\Desktop\сохран\8а\Кисловодск\HIPW415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8" y="1113324"/>
            <a:ext cx="1336677" cy="1962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llin\Desktop\сохран\5а\А ну-ка, мальчики!\20200213_14401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84" y="3293460"/>
            <a:ext cx="2467916" cy="1850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ellin\Desktop\сохран\9а\хлебзавод\UUAD003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36" y="1534775"/>
            <a:ext cx="1968509" cy="1476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7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03959"/>
            <a:ext cx="3744416" cy="216920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600" dirty="0" smtClean="0"/>
              <a:t>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ормы воспитания: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компьютерные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мобильные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технологии;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технология;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игровые технологии;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КТД.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Gotham Pro Medium" pitchFamily="2" charset="0"/>
              <a:cs typeface="Gotham Pro Medium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-444802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80599" y="-973803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22" y="869707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13314" name="Picture 2" descr="C:\Users\ellin\Desktop\сохран\9а\грязелечебница, механотерапия\PIFU61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2768" y="1891194"/>
            <a:ext cx="3196514" cy="2397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llin\Desktop\сохран\9а\грязелечебница, механотерапия\KGZP986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6071"/>
            <a:ext cx="2954861" cy="2216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49564"/>
            <a:ext cx="1957760" cy="2609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0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536" y="-1028650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224522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305138" y="1248772"/>
            <a:ext cx="5808708" cy="3604075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</a:t>
            </a:r>
            <a:endParaRPr lang="ru-RU" sz="2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в том, чтобы начать освоение нововведений развивающего характера, внедрять новые формы, методы, методики, средства, технологии, программы 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воспитательно-образовательный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в режиме инновационной деятельности педагогу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отивационно-творческая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реативность;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рофессиональные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ндивидуальные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ellin\Pictures\s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931" y="0"/>
            <a:ext cx="1759118" cy="1099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ellin\Pictures\2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7" y="2915561"/>
            <a:ext cx="3108791" cy="2041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986" y="2007012"/>
            <a:ext cx="7643014" cy="316675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и мобильные технологии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неотъемлемая часть жизни каждого из нас, в том числе и подростков. Создание фотоколлажей и видеосюжетов, модерирование классных групп в социальных сетях – одни из новейших форм работы, применяемых в классе. Здесь раскрывается не только творческий потенциал учеников, но и уровень их образованности в данной сфере, а также появляется желание усовершенствовать этот уровень, научившись работать с различными программами и приложениями.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672158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5477" y="-700520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10" name="Picture 2" descr="C:\Users\ellin\Pictures\комп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0376"/>
            <a:ext cx="2963476" cy="1922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5368" y="1540479"/>
            <a:ext cx="5688632" cy="331236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«Сотрудничество» - </a:t>
            </a:r>
            <a:b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вовлекает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педагога, и воспитанника в благотворную созидательную деятельность по развитию своей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(открытый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диалог, свободный выбор, коллективный анализ и оценка, «мозговой штурм», самоанализ и самооценка, импровизация,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фотоколлажей и видеосюжетов, модерирование классных групп в социальных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сетях…)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-394916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0240" y="1982918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5" name="Picture 4" descr="C:\Users\ellin\Downloads\IMG_58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4223"/>
            <a:ext cx="1413228" cy="2146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llin\Downloads\IMG_58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78" y="2262315"/>
            <a:ext cx="1518640" cy="2752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llin\Downloads\IMG_58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14" y="181744"/>
            <a:ext cx="1676791" cy="2042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llin\Downloads\IMG_582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2727"/>
            <a:ext cx="2377281" cy="1235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3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032" y="1557783"/>
            <a:ext cx="5808708" cy="329412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етод проектов</a:t>
            </a:r>
            <a:b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проекты – «История моей семьи», «День здоровья», «Семейная фотография», «Традиции моей семьи»,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днем Матери», «С днем Отца», «Подарок для мамы», «Письмо солдату», «Окопная свеча», «Наш класс», «Кем быть», «Бессмертный полк»</a:t>
            </a:r>
            <a:endParaRPr lang="ru-RU" sz="2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909" y="-648169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0240" y="1982918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10" name="Picture 3" descr="C:\Users\ellin\Desktop\сохран\8а\23 февраля, 8 марта\XVTF82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722439"/>
            <a:ext cx="1689434" cy="126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ellin\Desktop\сохран\8а\Бессмертный полк\OLTY18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62" y="2306639"/>
            <a:ext cx="1887733" cy="141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09" y="698935"/>
            <a:ext cx="1664386" cy="1249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C:\Users\ellin\Desktop\сохран\8а\письмо\CVJR80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043" y="105845"/>
            <a:ext cx="1734841" cy="1301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3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593710"/>
            <a:ext cx="5072066" cy="454979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ru-RU" sz="31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</a:t>
            </a:r>
            <a:r>
              <a:rPr lang="ru-RU" sz="31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1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путешествуют 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нашему региону и посещают предприятия и учебные заведения, а также по ходу экскурсий знакомятся с профессиями, историей, достопримечательностями,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архитектурой.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Экскурсии, экспедиции, походы помогают школьникам расширить свой кругозор, получить новые знания об окружающей его социальной, культурной, природной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среде.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223375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0240" y="1982918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79" y="869452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786803" y="-19109"/>
            <a:ext cx="1357322" cy="987022"/>
          </a:xfrm>
          <a:prstGeom prst="rect">
            <a:avLst/>
          </a:prstGeom>
          <a:noFill/>
        </p:spPr>
      </p:pic>
      <p:pic>
        <p:nvPicPr>
          <p:cNvPr id="12290" name="Picture 2" descr="C:\Users\ellin\Desktop\сохран\9а\носочная фабрика\PBRS06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23478"/>
            <a:ext cx="1989265" cy="1491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llin\Desktop\сохран\9а\теплица\MQNZ82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52" y="1165092"/>
            <a:ext cx="1845622" cy="1384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9555"/>
            <a:ext cx="1321247" cy="1758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C:\Users\ellin\Desktop\сохран\9а\хлебзавод\XKNH848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91" y="2649590"/>
            <a:ext cx="1656183" cy="1242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ellin\Desktop\сохран\9а\эльфпласт\IMG_463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64" y="3639364"/>
            <a:ext cx="1800200" cy="1350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ellin\Desktop\сохран\9а\грязелечебница, механотерапия\GTIQ173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03" y="3677501"/>
            <a:ext cx="1728192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" y="2639635"/>
            <a:ext cx="1353063" cy="1804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511" y="1402485"/>
            <a:ext cx="5808708" cy="343201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Коллективно-творческие дела</a:t>
            </a:r>
            <a:br>
              <a:rPr lang="ru-RU" sz="31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(КТД)</a:t>
            </a:r>
            <a:br>
              <a:rPr lang="ru-RU" sz="31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три этапа: подготовительный, основной и заключительный (анализ результатов дела и выявление допущенных ошибок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Ученик, увлеченный коллективным делом, раскрывает свои способности, таланты, преодолевает себя, и идет вперед, ощущая при этом свою значимость и поддержку своих одноклассников и классного руководителя. </a:t>
            </a:r>
            <a:endParaRPr lang="ru-RU" sz="2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-700520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462" y="-1540448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10242" name="Picture 2" descr="C:\Users\ellin\Desktop\сохран\8а\23 февраля, 8 марта\XUQI43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74349"/>
            <a:ext cx="2915209" cy="2186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ellin\Desktop\сохран\8а\23 февраля, 8 марта\XVTF82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772" y="1323498"/>
            <a:ext cx="1689434" cy="126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80989"/>
            <a:ext cx="4150425" cy="266326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indent="457200" algn="l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стараться создать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условия в школе, построить такие отношения с детьми, которые будут ценными для ребенка. И тогда, ученик будет относиться к своему классу, как к «школьной семье». А «крепкая семья – залог стабильности и процветания общества».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-1316682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7588" y="-668610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24" y="727043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723822" y="55021"/>
            <a:ext cx="1357322" cy="1143008"/>
          </a:xfrm>
          <a:prstGeom prst="rect">
            <a:avLst/>
          </a:prstGeom>
          <a:noFill/>
        </p:spPr>
      </p:pic>
      <p:pic>
        <p:nvPicPr>
          <p:cNvPr id="8194" name="Picture 2" descr="C:\Users\ellin\Pictures\Kak-napisat-vyvody-k-glavam-diplomnoj-rabot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025"/>
            <a:ext cx="1467062" cy="226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31183" y="1204820"/>
            <a:ext cx="4320480" cy="367101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учитель мечтает о хороших учениках, но в любом классе, как и в любой семье, есть разные дети, со своими возможностями, потребностями, характером. Воспитывает все: люди, вещи, явления, но прежде всего — люди. Из них на первом месте — семья и педагоги. </a:t>
            </a:r>
            <a:endParaRPr lang="ru-RU" dirty="0"/>
          </a:p>
        </p:txBody>
      </p:sp>
      <p:pic>
        <p:nvPicPr>
          <p:cNvPr id="11" name="Picture 2" descr="C:\Users\ellin\Pictures\9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956" y="1097360"/>
            <a:ext cx="1196324" cy="1042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67544" y="4769751"/>
            <a:ext cx="76069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cap="all" dirty="0">
                <a:solidFill>
                  <a:srgbClr val="295E55"/>
                </a:solidFill>
                <a:latin typeface="Kazimir" panose="02070503070706040303" pitchFamily="18" charset="0"/>
              </a:rPr>
              <a:t>ВСЕРОССИЙСКИЙ КОНКУРС «ВОСПИТАТЬ ЧЕЛОВЕКА»</a:t>
            </a:r>
          </a:p>
        </p:txBody>
      </p:sp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6622" y="502435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-1066353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831236" y="1617085"/>
            <a:ext cx="6312764" cy="3526415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взаимодействия семьи и школы является актуальной. </a:t>
            </a:r>
            <a:b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фактор развития и воспитания личности. Ребёнка должны воспитывать в первую очередь родители, а все социальные институты могут лишь помочь им в обеспечении условий для саморазвития ребёнка.</a:t>
            </a:r>
            <a:r>
              <a:rPr lang="ru-RU" sz="2100" b="1" dirty="0" smtClean="0"/>
              <a:t/>
            </a:r>
            <a:br>
              <a:rPr lang="ru-RU" sz="2100" b="1" dirty="0" smtClean="0"/>
            </a:br>
            <a:r>
              <a:rPr lang="en-US" sz="2400" b="1" dirty="0" smtClean="0">
                <a:latin typeface="Kazimir" pitchFamily="2" charset="-52"/>
              </a:rPr>
              <a:t/>
            </a:r>
            <a:br>
              <a:rPr lang="en-US" sz="2400" b="1" dirty="0" smtClean="0">
                <a:latin typeface="Kazimir" pitchFamily="2" charset="-52"/>
              </a:rPr>
            </a:br>
            <a:endParaRPr lang="ru-RU" sz="1600" b="1" dirty="0">
              <a:latin typeface="Gotham Pro Medium" pitchFamily="2" charset="0"/>
              <a:cs typeface="Gotham Pro Medium" pitchFamily="2" charset="0"/>
            </a:endParaRPr>
          </a:p>
        </p:txBody>
      </p:sp>
      <p:pic>
        <p:nvPicPr>
          <p:cNvPr id="15" name="Picture 2" descr="C:\Users\ellin\Pictures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7" y="3096029"/>
            <a:ext cx="2656749" cy="1827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7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3863" y="1210146"/>
            <a:ext cx="5808708" cy="392993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1.Ушинский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К. Д. Человек как предмет воспитания. Опыт педагогической антропологии. — М.,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1868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2.Федеральный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закон от 29.12.2012 N 273-ФЗ (ред. от 02.07.2021) «Об образовании в Российской Федерации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 Луков Вал. А. Парадигмы воспитания // Знание. Понимание. Умение. — 2005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4. Википедия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5. Соловейчик С. Педагогика для всех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Ражина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И.Н. Педагогические особенности взаимодействия школы и семьи в духовно-нравственном воспитании младших школьников в поликультурной образовательной среде :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автореф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дис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... канд.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пед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наук : 13.00.01 /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Ражина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Ирина Николаевна ; Пятигорский гос. ун-т. – Пятигорск, 2019. – 27 с. – Электрон. копия доступна на сайте Рос. гос. б-ки. URL: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viewer.rsl.ru/ru/rsl01008704434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7. Азаров, Ю.П. Семейная педагогика. Воспитание ребенка в любви, свободе и творчестве / Ю.П. Азаров. - М.: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Эксмо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, 2015.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Камарата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, С. Воспитание без шаблонов: Научитесь слышать своего ребенка / С.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Камарата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- М.: Альпина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Паблишер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, 2016.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vk.com/vospitat_cheloveka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10. </a:t>
            </a:r>
            <a:r>
              <a:rPr lang="en-US" sz="1200" dirty="0" smtClean="0"/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vk.com/id304861716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314" y="-857274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85850" y="-428646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9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2050" name="Picture 2" descr="C:\Users\ellin\Downloads\IMG_5816 - копи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46935"/>
            <a:ext cx="2833608" cy="2296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80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563638"/>
            <a:ext cx="6387152" cy="357986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</a:t>
            </a:r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педагог-профессионал, духовный посредник между обществом и ребенком в освоении  культуры, накопленной человечеством. Он организует систему отношений через разнообразные виды воспитывающей деятельности классного коллектива, создаёт условия для индивидуального самовыражения каждого ребёнка и развития каждой личности, сохранения неповторимости и раскрытия его потенциальных способностей, защиты интересов детства.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latin typeface="Gotham Pro Medium" pitchFamily="2" charset="0"/>
              <a:cs typeface="Gotham Pro Medium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28650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404" y="-1326134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2050" name="Picture 2" descr="C:\Users\ellin\Pictures\Без имени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009916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7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-1172666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-1158246"/>
            <a:ext cx="4143404" cy="53668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098" y="21581862"/>
            <a:ext cx="18160341" cy="1362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ellin\Desktop\сохран\8а\DHRJ79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8" y="1814947"/>
            <a:ext cx="4775510" cy="3262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004048" y="109621"/>
            <a:ext cx="3978623" cy="4879893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позиция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должен ощущать себя в абсолютно комфортной среде. На него ни в коем случае нельзя кричать, нельзя пугать его, унижать, оскорблять. Детей нужно любить. Притом любить именно такими, какие они есть.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Постоянный дружеский контакт семьи и школы – это залог достижения успеха в воспитании подрастающего поколения.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latin typeface="Gotham Pro Medium" pitchFamily="2" charset="0"/>
              <a:cs typeface="Gotham Pro Medium" pitchFamily="2" charset="0"/>
            </a:endParaRPr>
          </a:p>
        </p:txBody>
      </p:sp>
      <p:pic>
        <p:nvPicPr>
          <p:cNvPr id="15" name="Рисунок 14" descr="WhatsApp Image 2024-02-13 at 13.38.59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985" y="957723"/>
            <a:ext cx="1087180" cy="1679857"/>
          </a:xfrm>
          <a:prstGeom prst="rect">
            <a:avLst/>
          </a:prstGeom>
        </p:spPr>
      </p:pic>
      <p:pic>
        <p:nvPicPr>
          <p:cNvPr id="16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8" cstate="print"/>
          <a:srcRect l="29022" t="19844" r="28562" b="16656"/>
          <a:stretch>
            <a:fillRect/>
          </a:stretch>
        </p:blipFill>
        <p:spPr bwMode="auto">
          <a:xfrm>
            <a:off x="7704048" y="43323"/>
            <a:ext cx="1357322" cy="1143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137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015" y="257524"/>
            <a:ext cx="3709954" cy="4885976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Подобное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известно, воспитывается подобным. Прежде всего, самому нужно каждый день дарить улыбку, говорить нужные слова, сообщать радостные новости, совершать хорошие поступки – это и есть проявление благородства и великодушия. Настоящий педагог должен, с одной стороны, быть строгим и требовательным, а с другой – добрым, чутким и заботливым, разумеется,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искренним, 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сам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жизнь.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>
              <a:latin typeface="Gotham Pro Medium" pitchFamily="2" charset="0"/>
              <a:cs typeface="Gotham Pro Medium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6632" y="1142990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018" y="-785220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5123" name="Picture 3" descr="C:\Users\ellin\Downloads\IMG_57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59" y="1357304"/>
            <a:ext cx="3598863" cy="259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808204" y="4000510"/>
            <a:ext cx="3302909" cy="85725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vk.com/id304861716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37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4131"/>
            <a:ext cx="3870134" cy="3437574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коллектив тоже может стать </a:t>
            </a:r>
            <a:r>
              <a:rPr lang="ru-RU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настоящей </a:t>
            </a:r>
            <a:r>
              <a:rPr lang="ru-RU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классном коллективе, как и в семье, есть свои </a:t>
            </a:r>
            <a:r>
              <a:rPr lang="ru-RU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 </a:t>
            </a:r>
            <a:r>
              <a:rPr lang="ru-RU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классного коллектива играет </a:t>
            </a:r>
            <a:r>
              <a:rPr lang="ru-RU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важную роль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руководитель, который является </a:t>
            </a:r>
            <a:r>
              <a:rPr lang="ru-RU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наставником и помощником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987574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325" y="-503780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4098" name="Picture 2" descr="C:\Users\ellin\Desktop\сохран\5а\По местам боевой славы Пятигорск\20200204_1212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99" y="3437897"/>
            <a:ext cx="2040247" cy="1530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llin\Desktop\сохран\6а\День здоровья\20210407_151515 -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82" y="503297"/>
            <a:ext cx="1751848" cy="1313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ellin\Desktop\сохран\8а\Железноводск\WHJA40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06" y="1779662"/>
            <a:ext cx="2411594" cy="1808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ellin\Desktop\сохран\8а\На санках\IYRO77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87" y="3164039"/>
            <a:ext cx="2069992" cy="1552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ellin\Desktop\сохран\8а\Новый Год\RKBN614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056011"/>
            <a:ext cx="1487816" cy="1983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7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161" y="500048"/>
            <a:ext cx="5664692" cy="148287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практика</a:t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класс – моя школьная семья»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5477" y="-956642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318" y="339502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395808" y="232929"/>
            <a:ext cx="1357322" cy="1143008"/>
          </a:xfrm>
          <a:prstGeom prst="rect">
            <a:avLst/>
          </a:prstGeom>
          <a:noFill/>
        </p:spPr>
      </p:pic>
      <p:pic>
        <p:nvPicPr>
          <p:cNvPr id="6146" name="Picture 2" descr="C:\Users\ellin\Downloads\attachmen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982918"/>
            <a:ext cx="4991100" cy="2940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7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4627" y="3137851"/>
            <a:ext cx="5185091" cy="1733071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группа разных по своей индивидуальности личностей, которых нужно сформировать в единый механизм, где каждый учащийся – это деталь данного механизма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atin typeface="Kazimir" pitchFamily="2" charset="-52"/>
              </a:rPr>
              <a:t/>
            </a:r>
            <a:br>
              <a:rPr lang="en-US" sz="2400" b="1" dirty="0">
                <a:latin typeface="Kazimir" pitchFamily="2" charset="-52"/>
              </a:rPr>
            </a:br>
            <a:endParaRPr lang="ru-RU" sz="1600" dirty="0">
              <a:latin typeface="Gotham Pro Medium" pitchFamily="2" charset="0"/>
              <a:cs typeface="Gotham Pro Medium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1826" y="-443235"/>
            <a:ext cx="4143404" cy="5366875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732" y="-1540448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6146" name="Picture 2" descr="C:\Users\ellin\Downloads\image-14-02-24-01-0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300" y="1179676"/>
            <a:ext cx="3131838" cy="2016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llin\Downloads\image-14-02-24-01-00-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83873"/>
            <a:ext cx="3212111" cy="2041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llin\Downloads\image-14-02-24-01-00-2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4296"/>
            <a:ext cx="3961879" cy="2562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8"/>
            <a:ext cx="15462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7420" y="1707654"/>
            <a:ext cx="4143404" cy="5366875"/>
          </a:xfrm>
          <a:prstGeom prst="rect">
            <a:avLst/>
          </a:prstGeom>
        </p:spPr>
      </p:pic>
      <p:pic>
        <p:nvPicPr>
          <p:cNvPr id="9" name="Рисунок 8" descr="WhatsApp Image 2024-02-13 at 13.38.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90"/>
            <a:ext cx="1087180" cy="1679857"/>
          </a:xfrm>
          <a:prstGeom prst="rect">
            <a:avLst/>
          </a:prstGeom>
        </p:spPr>
      </p:pic>
      <p:pic>
        <p:nvPicPr>
          <p:cNvPr id="1027" name="Picture 3" descr="C:\Users\user\Downloads\Год семьи 2024\Год семьи 2024\16_Год семьи 2024\Логотип\CMYK\Монохром\png\god_semi_logo_monochrom.png"/>
          <p:cNvPicPr>
            <a:picLocks noChangeAspect="1" noChangeArrowheads="1"/>
          </p:cNvPicPr>
          <p:nvPr/>
        </p:nvPicPr>
        <p:blipFill>
          <a:blip r:embed="rId6" cstate="print"/>
          <a:srcRect l="29022" t="19844" r="28562" b="16656"/>
          <a:stretch>
            <a:fillRect/>
          </a:stretch>
        </p:blipFill>
        <p:spPr bwMode="auto">
          <a:xfrm>
            <a:off x="7572396" y="214296"/>
            <a:ext cx="1357322" cy="114300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6451"/>
            <a:ext cx="2798156" cy="2094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ромб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45" y="-1349405"/>
            <a:ext cx="4143404" cy="536687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616954" y="2180697"/>
            <a:ext cx="6312764" cy="267442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воспитательная цель: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комфортной обстановки, благоприятных условий для саморазвития, воспитания гуманитарной культуры, самореализации личности обучающегося, успешной социализации в обществе при совместной работе школы и семьи; </a:t>
            </a:r>
            <a:r>
              <a:rPr lang="ru-RU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ощущение  себя в абсолютно  комфортной среде, как в «семье». </a:t>
            </a:r>
            <a:r>
              <a:rPr lang="ru-RU" sz="2000" b="1" dirty="0" smtClean="0">
                <a:solidFill>
                  <a:schemeClr val="bg2"/>
                </a:solidFill>
              </a:rPr>
              <a:t/>
            </a:r>
            <a:br>
              <a:rPr lang="ru-RU" sz="2000" b="1" dirty="0" smtClean="0">
                <a:solidFill>
                  <a:schemeClr val="bg2"/>
                </a:solidFill>
              </a:rPr>
            </a:br>
            <a:endParaRPr lang="ru-RU" sz="2000" b="1" dirty="0">
              <a:solidFill>
                <a:schemeClr val="bg2"/>
              </a:solidFill>
              <a:latin typeface="Gotham Pro Medium" pitchFamily="2" charset="0"/>
              <a:cs typeface="Gotham Pr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37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250</Words>
  <Application>Microsoft Office PowerPoint</Application>
  <PresentationFormat>Экран (16:9)</PresentationFormat>
  <Paragraphs>35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Классный руководитель –  педагог-профессионал, духовный посредник между обществом и ребенком в освоении  культуры, накопленной человечеством. Он организует систему отношений через разнообразные виды воспитывающей деятельности классного коллектива, создаёт условия для индивидуального самовыражения каждого ребёнка и развития каждой личности, сохранения неповторимости и раскрытия его потенциальных способностей, защиты интересов детства. </vt:lpstr>
      <vt:lpstr>Презентация PowerPoint</vt:lpstr>
      <vt:lpstr> Подобное, как известно, воспитывается подобным. Прежде всего, самому нужно каждый день дарить улыбку, говорить нужные слова, сообщать радостные новости, совершать хорошие поступки – это и есть проявление благородства и великодушия. Настоящий педагог должен, с одной стороны, быть строгим и требовательным, а с другой – добрым, чутким и заботливым, разумеется, искренним, и обязательно , сам любить жизнь. </vt:lpstr>
      <vt:lpstr>Классный коллектив тоже может стать настоящей семьей. В классном коллективе, как и в семье, есть свои правила и традиции. В жизни классного коллектива играет важную роль классный руководитель, который является наставником и помощником для учеников. </vt:lpstr>
      <vt:lpstr>Воспитательная практика  «Мой класс – моя школьная семья»</vt:lpstr>
      <vt:lpstr>Класс – это группа разных по своей индивидуальности личностей, которых нужно сформировать в единый механизм, где каждый учащийся – это деталь данного механизма. </vt:lpstr>
      <vt:lpstr>Презентация PowerPoint</vt:lpstr>
      <vt:lpstr>Задачи:  - развивать мотивацию к учебной деятельности; - содействовать включению учащихся во внеклассную деятельность школы и организаций окружающего социума; - формировать у обучающихся нравственные смыслы и духовные ориентиры; - повышать уровень воспитанности и культуры поведения учащихся, повышать дисциплинированность; - формировать здоровый образ жизни; - воспитывать сознательное отношение к обучению, развивать познавательные интересы учащихся; - воспитывать чувство сплоченности, ответственности; - развивать сотрудничество с семьями учащихся посредством включения их в организационный и воспитательный процесс класса.</vt:lpstr>
      <vt:lpstr>Основные направления воспитательной работы: -гражданско-патриотическое; - интеллектуально-творческое; - туристическое. </vt:lpstr>
      <vt:lpstr>  Формы воспитания: - педагогика сотрудничества; - компьютерные и мобильные технологии; - проектная технология; - игровые технологии; - технология КТД. </vt:lpstr>
      <vt:lpstr>Презентация PowerPoint</vt:lpstr>
      <vt:lpstr>Компьютерные и мобильные технологии – это неотъемлемая часть жизни каждого из нас, в том числе и подростков. Создание фотоколлажей и видеосюжетов, модерирование классных групп в социальных сетях – одни из новейших форм работы, применяемых в классе. Здесь раскрывается не только творческий потенциал учеников, но и уровень их образованности в данной сфере, а также появляется желание усовершенствовать этот уровень, научившись работать с различными программами и приложениями. </vt:lpstr>
      <vt:lpstr>«Сотрудничество» -  вовлекает и педагога, и воспитанника в благотворную созидательную деятельность по развитию своей личности (открытый диалог, свободный выбор, коллективный анализ и оценка, «мозговой штурм», самоанализ и самооценка, импровизация, игра, создание фотоколлажей и видеосюжетов, модерирование классных групп в социальных сетях…) </vt:lpstr>
      <vt:lpstr>Метод проектов  Реализованные проекты – «История моей семьи», «День здоровья», «Семейная фотография», «Традиции моей семьи»,  «С днем Матери», «С днем Отца», «Подарок для мамы», «Письмо солдату», «Окопная свеча», «Наш класс», «Кем быть», «Бессмертный полк»</vt:lpstr>
      <vt:lpstr>«Профориентация» Обучающиеся класса путешествуют по нашему региону и посещают предприятия и учебные заведения, а также по ходу экскурсий знакомятся с профессиями, историей, достопримечательностями, архитектурой. Экскурсии, экспедиции, походы помогают школьникам расширить свой кругозор, получить новые знания об окружающей его социальной, культурной, природной среде. </vt:lpstr>
      <vt:lpstr>Коллективно-творческие дела  (КТД) Работа в три этапа: подготовительный, основной и заключительный (анализ результатов дела и выявление допущенных ошибок). Ученик, увлеченный коллективным делом, раскрывает свои способности, таланты, преодолевает себя, и идет вперед, ощущая при этом свою значимость и поддержку своих одноклассников и классного руководителя. </vt:lpstr>
      <vt:lpstr>Вывод Необходимо стараться создать такие условия в школе, построить такие отношения с детьми, которые будут ценными для ребенка. И тогда, ученик будет относиться к своему классу, как к «школьной семье». А «крепкая семья – залог стабильности и процветания общества». </vt:lpstr>
      <vt:lpstr>Список литературы: 1.Ушинский К. Д. Человек как предмет воспитания. Опыт педагогической антропологии. — М., 1868 2.Федеральный закон от 29.12.2012 N 273-ФЗ (ред. от 02.07.2021) «Об образовании в Российской Федерации» 3. Луков Вал. А. Парадигмы воспитания // Знание. Понимание. Умение. — 2005. 4. Википедия 5. Соловейчик С. Педагогика для всех. 6. Ражина И.Н. Педагогические особенности взаимодействия школы и семьи в духовно-нравственном воспитании младших школьников в поликультурной образовательной среде : автореф. дис. ... канд. пед. наук : 13.00.01 / Ражина Ирина Николаевна ; Пятигорский гос. ун-т. – Пятигорск, 2019. – 27 с. – Электрон. копия доступна на сайте Рос. гос. б-ки. URL: https://viewer.rsl.ru/ru/rsl01008704434 7. Азаров, Ю.П. Семейная педагогика. Воспитание ребенка в любви, свободе и творчестве / Ю.П. Азаров. - М.: Эксмо, 2015. . 8. Камарата, С. Воспитание без шаблонов: Научитесь слышать своего ребенка / С. Камарата. - М.: Альпина Паблишер, 2016.  9. https://vk.com/vospitat_cheloveka    10.  https://vk.com/id304861716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stass3@yandex.ru</dc:creator>
  <cp:lastModifiedBy>RePack by Diakov</cp:lastModifiedBy>
  <cp:revision>56</cp:revision>
  <dcterms:created xsi:type="dcterms:W3CDTF">2021-07-30T15:15:14Z</dcterms:created>
  <dcterms:modified xsi:type="dcterms:W3CDTF">2024-03-11T03:52:00Z</dcterms:modified>
</cp:coreProperties>
</file>