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7" r:id="rId8"/>
    <p:sldId id="288" r:id="rId9"/>
    <p:sldId id="290" r:id="rId10"/>
    <p:sldId id="291" r:id="rId11"/>
    <p:sldId id="289" r:id="rId12"/>
    <p:sldId id="29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1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84" r:id="rId35"/>
    <p:sldId id="285" r:id="rId36"/>
    <p:sldId id="286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не верно</c:v>
                </c:pt>
                <c:pt idx="1">
                  <c:v>верно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45342297329113"/>
          <c:y val="0.29544753563290826"/>
          <c:w val="0.31861302220943311"/>
          <c:h val="0.173268652528693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800" dirty="0">
                <a:solidFill>
                  <a:schemeClr val="bg1"/>
                </a:solidFill>
              </a:rPr>
              <a:t>Ст</a:t>
            </a:r>
            <a:r>
              <a:rPr lang="ru-RU" dirty="0">
                <a:solidFill>
                  <a:schemeClr val="bg1"/>
                </a:solidFill>
              </a:rPr>
              <a:t>олбец1</a:t>
            </a:r>
          </a:p>
        </c:rich>
      </c:tx>
      <c:layout>
        <c:manualLayout>
          <c:xMode val="edge"/>
          <c:yMode val="edge"/>
          <c:x val="0.713240596152815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743310767171167E-2"/>
          <c:y val="0.12827817968740707"/>
          <c:w val="0.63016329051685316"/>
          <c:h val="0.777952933195568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strRef>
              <c:f>Лист1!$A$2:$A$5</c:f>
              <c:strCache>
                <c:ptCount val="4"/>
                <c:pt idx="2">
                  <c:v>верно</c:v>
                </c:pt>
                <c:pt idx="3">
                  <c:v>не верно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102</c:v>
                </c:pt>
                <c:pt idx="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0713283136862626"/>
          <c:y val="0.3974558844821488"/>
          <c:w val="0.29084283430244262"/>
          <c:h val="0.5638720044288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ru-RU" baseline="0" dirty="0">
                <a:solidFill>
                  <a:schemeClr val="bg1"/>
                </a:solidFill>
              </a:rPr>
              <a:t>С</a:t>
            </a:r>
            <a:r>
              <a:rPr lang="ru-RU" i="1" baseline="0" dirty="0">
                <a:solidFill>
                  <a:schemeClr val="bg1"/>
                </a:solidFill>
              </a:rPr>
              <a:t>тол</a:t>
            </a:r>
            <a:r>
              <a:rPr lang="ru-RU" baseline="0" dirty="0">
                <a:solidFill>
                  <a:schemeClr val="bg1"/>
                </a:solidFill>
              </a:rPr>
              <a:t>бец1</a:t>
            </a:r>
          </a:p>
        </c:rich>
      </c:tx>
      <c:layout>
        <c:manualLayout>
          <c:xMode val="edge"/>
          <c:yMode val="edge"/>
          <c:x val="9.5863656577811512E-2"/>
          <c:y val="0.1348338146692112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2">
                  <c:v>не верно</c:v>
                </c:pt>
                <c:pt idx="3">
                  <c:v>верно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83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Продажи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верно</c:v>
                </c:pt>
                <c:pt idx="2">
                  <c:v>не верно</c:v>
                </c:pt>
                <c:pt idx="3">
                  <c:v>воздерж.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52</c:v>
                </c:pt>
                <c:pt idx="2">
                  <c:v>93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4951003217621051"/>
          <c:y val="0.13214040017258274"/>
          <c:w val="0.33055641300651373"/>
          <c:h val="0.637570750070434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2">
                  <c:v>верно</c:v>
                </c:pt>
                <c:pt idx="3">
                  <c:v>не верно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62</c:v>
                </c:pt>
                <c:pt idx="3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747424595181416"/>
          <c:y val="0.21689411053092866"/>
          <c:w val="0.3252575404818584"/>
          <c:h val="0.783106042339639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3237336131048331E-2"/>
          <c:y val="0.15387243246017004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отрывные</c:v>
                </c:pt>
                <c:pt idx="1">
                  <c:v>настольные</c:v>
                </c:pt>
                <c:pt idx="2">
                  <c:v>перекидные</c:v>
                </c:pt>
                <c:pt idx="3">
                  <c:v>карманные</c:v>
                </c:pt>
                <c:pt idx="4">
                  <c:v>табель-календарь</c:v>
                </c:pt>
                <c:pt idx="5">
                  <c:v>календарь-ежедневник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</c:v>
                </c:pt>
                <c:pt idx="1">
                  <c:v>16</c:v>
                </c:pt>
                <c:pt idx="2">
                  <c:v>13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16269377953128"/>
          <c:y val="0"/>
          <c:w val="0.3395182623862415"/>
          <c:h val="0.943497144753911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872208"/>
          </a:xfrm>
        </p:spPr>
        <p:txBody>
          <a:bodyPr>
            <a:noAutofit/>
          </a:bodyPr>
          <a:lstStyle/>
          <a:p>
            <a:r>
              <a:rPr lang="ru-RU" dirty="0" smtClean="0"/>
              <a:t>Тема исследования-</a:t>
            </a:r>
            <a:br>
              <a:rPr lang="ru-RU" dirty="0" smtClean="0"/>
            </a:br>
            <a:r>
              <a:rPr lang="ru-RU" dirty="0" smtClean="0"/>
              <a:t>«Календарь: от древних времен до наших дней»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VN\Pictures\Календари\Aztec_calendar_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4"/>
            <a:ext cx="3709464" cy="34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N\Pictures\Календари\kalend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64" y="3093340"/>
            <a:ext cx="4179468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6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82760"/>
          </a:xfrm>
        </p:spPr>
        <p:txBody>
          <a:bodyPr>
            <a:normAutofit/>
          </a:bodyPr>
          <a:lstStyle/>
          <a:p>
            <a:pPr algn="l" fontAlgn="t">
              <a:spcBef>
                <a:spcPts val="0"/>
              </a:spcBef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	В каком календаре впервые узаконено использование високосного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а)  - древнеримском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</a:rPr>
              <a:t>б)  - юлианском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/>
              </a:rPr>
            </a:b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</a:rPr>
              <a:t>в)  - народов майя</a:t>
            </a:r>
            <a:r>
              <a:rPr lang="ru-RU" sz="2800" dirty="0">
                <a:latin typeface="Arial"/>
              </a:rPr>
              <a:t/>
            </a:r>
            <a:br>
              <a:rPr lang="ru-RU" sz="2800" dirty="0">
                <a:latin typeface="Arial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0490556"/>
              </p:ext>
            </p:extLst>
          </p:nvPr>
        </p:nvGraphicFramePr>
        <p:xfrm>
          <a:off x="1691680" y="4365104"/>
          <a:ext cx="2160240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756392"/>
                <a:gridCol w="744077"/>
                <a:gridCol w="659771"/>
              </a:tblGrid>
              <a:tr h="98054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верно (б)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не верно (</a:t>
                      </a:r>
                      <a:r>
                        <a:rPr lang="ru-RU" sz="1800" dirty="0" err="1">
                          <a:effectLst/>
                          <a:latin typeface="Calibri"/>
                          <a:ea typeface="Times New Roman"/>
                        </a:rPr>
                        <a:t>а+в</a:t>
                      </a:r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  <a:latin typeface="Calibri"/>
                          <a:ea typeface="Times New Roman"/>
                        </a:rPr>
                        <a:t>воздерж</a:t>
                      </a:r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.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2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Calibri"/>
                          <a:ea typeface="Times New Roman"/>
                        </a:rPr>
                        <a:t>52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93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2856126"/>
              </p:ext>
            </p:extLst>
          </p:nvPr>
        </p:nvGraphicFramePr>
        <p:xfrm>
          <a:off x="4860032" y="3645024"/>
          <a:ext cx="3822700" cy="276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67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10752"/>
          </a:xfrm>
        </p:spPr>
        <p:txBody>
          <a:bodyPr>
            <a:noAutofit/>
          </a:bodyPr>
          <a:lstStyle/>
          <a:p>
            <a:pPr algn="l" fontAlgn="t">
              <a:spcBef>
                <a:spcPts val="0"/>
              </a:spcBef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	Назовите дату введения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григорианского календаря 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а)  - 7 ноября 1917 г.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б)  - 31 декабря 1900 г.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</a:rPr>
              <a:t>в)  - 31 января 1918 г.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5291013"/>
              </p:ext>
            </p:extLst>
          </p:nvPr>
        </p:nvGraphicFramePr>
        <p:xfrm>
          <a:off x="2411760" y="4653136"/>
          <a:ext cx="1440160" cy="1067557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720080"/>
              </a:tblGrid>
              <a:tr h="33603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верно (в)</a:t>
                      </a:r>
                    </a:p>
                  </a:txBody>
                  <a:tcPr marL="46645" marR="46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не верно (</a:t>
                      </a:r>
                      <a:r>
                        <a:rPr lang="ru-RU" sz="1600" dirty="0" err="1">
                          <a:effectLst/>
                          <a:latin typeface="Calibri"/>
                          <a:ea typeface="Times New Roman"/>
                        </a:rPr>
                        <a:t>а+б</a:t>
                      </a:r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</a:txBody>
                  <a:tcPr marL="46645" marR="46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62</a:t>
                      </a:r>
                    </a:p>
                  </a:txBody>
                  <a:tcPr marL="46645" marR="46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105</a:t>
                      </a:r>
                    </a:p>
                  </a:txBody>
                  <a:tcPr marL="46645" marR="46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64526286"/>
              </p:ext>
            </p:extLst>
          </p:nvPr>
        </p:nvGraphicFramePr>
        <p:xfrm>
          <a:off x="4932040" y="3284984"/>
          <a:ext cx="38227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49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	Перечислите печатные календари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Отрывные- 57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Настольные- 16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Перекидные- 13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Карманные- 4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Табель-календарь- 3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Календарь-ежедневник- 3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66908635"/>
              </p:ext>
            </p:extLst>
          </p:nvPr>
        </p:nvGraphicFramePr>
        <p:xfrm>
          <a:off x="4067944" y="1916832"/>
          <a:ext cx="48245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1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96144"/>
          </a:xfrm>
        </p:spPr>
        <p:txBody>
          <a:bodyPr>
            <a:noAutofit/>
          </a:bodyPr>
          <a:lstStyle/>
          <a:p>
            <a:r>
              <a:rPr lang="ru-RU" dirty="0" smtClean="0"/>
              <a:t>Единицы измерения больших промежутков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232848" cy="41044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-Средние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солнечные сутки (24 часа),</a:t>
            </a:r>
          </a:p>
          <a:p>
            <a:pPr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-Синодический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месяц (29 суток 12 часов 44 минуты 3 секунды среднего солнечного времени)</a:t>
            </a:r>
          </a:p>
          <a:p>
            <a:pPr algn="l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Т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ропический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 (365 суток 5 часов 48 минут 46 секунд среднего солнечного времени).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Древний солнечный календарь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SVN\Pictures\Календари\древний солнечный календ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608312" cy="28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8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dirty="0" smtClean="0"/>
              <a:t>Календарь народов Майя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412776"/>
            <a:ext cx="4968552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майя включала 269-дневный счет по 13 дням недели, 365-дневный счет, сориентированный по Солнцу (состоял из 17-20-дневных месяцев и пяти добавочных дней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а так же 52-летний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большой цикл, разработанный на основе комбинации двух первых календарей.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Календарь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майя, несмотря на свою древность, удивительно точен.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современным расчетам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продолжительность солнечного года составляет 365,2422 дня. Майя вычислили значение в 365,2420 дня. Разница – всего в две десятитысячные.</a:t>
            </a:r>
          </a:p>
          <a:p>
            <a:pPr algn="just"/>
            <a:endParaRPr lang="ru-RU" sz="1400" dirty="0"/>
          </a:p>
        </p:txBody>
      </p:sp>
      <p:pic>
        <p:nvPicPr>
          <p:cNvPr id="3074" name="Picture 2" descr="C:\Users\SVN\Pictures\Календари\aztec-calen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2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016224"/>
          </a:xfrm>
        </p:spPr>
        <p:txBody>
          <a:bodyPr>
            <a:noAutofit/>
          </a:bodyPr>
          <a:lstStyle/>
          <a:p>
            <a:r>
              <a:rPr lang="ru-RU" sz="2800" dirty="0"/>
              <a:t>Попытки согласовать между собой сутки, месяц и год привели к тому, что в разные эпохи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различных народов были созданы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три </a:t>
            </a:r>
            <a:r>
              <a:rPr lang="ru-RU" sz="2800" u="sng" dirty="0"/>
              <a:t>рода календарей: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6408712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лунные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основанные на движении Луны и созданные с целью согласовать течение суток и лунного месяца;</a:t>
            </a:r>
          </a:p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лунно-солнечные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содержавшие попытки согласовать между собой все три единицы времени; </a:t>
            </a:r>
          </a:p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солнечные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которых приблизительно согласовываются сутки и год.</a:t>
            </a: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Календарь друидов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Users\SVN\Pictures\Календари\кал друид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2082462" cy="2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9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pPr algn="l"/>
            <a:r>
              <a:rPr lang="ru-RU" dirty="0" smtClean="0"/>
              <a:t>Лунный календарь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7848872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делится на 12 мес.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Средняя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длина лунного синодического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месяца=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29 дням 12 часам 44 минутам 2,9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образом, в месяце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попеременно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содержится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или 29 суток.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лунном году 354 суток.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Чтобы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месяц каждого года приходился на новолуние (это — одно из требований лунного календаря), в определенные годы в последний месяц добавляются дополнительные сутки; годы в 355 суток являются високосными.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к. лунный год короче солнечного примерно на 11 суток, то начало лунного года ежегодно переходит на более раннее время и может приходиться на любой месяц солнечного года.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современную эпоху лунный календарь  применяется в Алжире, Ираке, Кувейте, Ливане, Ливии, Мавритании, Марокко, Нигерии, Саудовской Аравии, Сирии, Сомали, Судане, Тунисе и ряде др. стран.</a:t>
            </a:r>
          </a:p>
          <a:p>
            <a:pPr algn="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(Лунная Хиджра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SVN\Pictures\Календари\хидж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463035" cy="26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6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4"/>
          </a:xfrm>
        </p:spPr>
        <p:txBody>
          <a:bodyPr/>
          <a:lstStyle/>
          <a:p>
            <a:r>
              <a:rPr lang="ru-RU" dirty="0" smtClean="0"/>
              <a:t>Лунно-солнечные календари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919495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сложные, т. к. в них согласуется движение Солнца со сменой лунных фаз.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основе лунно-солнечных календарей лежит соотношение: 19 солнечных лет равны 235 лунным месяцам (с ошибкой менее чем в 1,5 ч).</a:t>
            </a:r>
          </a:p>
          <a:p>
            <a:pPr algn="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течение каждых 19 лет считают 12 лет по 12 лунных месяцев (по 29—30 дней) и 7 лет по 13 лунных месяцев.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Дополнительные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месяцы вставляются в следующие годы 19-летнего цикла: 3, 6, 8, 11, 14, 17 и 19-й.</a:t>
            </a:r>
          </a:p>
          <a:p>
            <a:pPr algn="r"/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Древнекитайский календарь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SVN\Pictures\Календари\др китайски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294534" cy="22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7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Древнееврейский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82532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Древнегреческий календарь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SVN\Pictures\Календари\др греч ка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" y="2292893"/>
            <a:ext cx="4305556" cy="42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963268" cy="38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8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8"/>
          </a:xfrm>
        </p:spPr>
        <p:txBody>
          <a:bodyPr/>
          <a:lstStyle/>
          <a:p>
            <a:r>
              <a:rPr lang="ru-RU" dirty="0" smtClean="0"/>
              <a:t>Солнечный календарь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232848" cy="53285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Дж.Брестеду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был введен в Египте 4236 до н.э., и эта дата считается самой древней исторической датой.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Солнечный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 содержал 12 месяцев по 30 суток, а по окончании последнего месяца шло еще пять дополнительных суток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эпагомены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что в сумме давало 365 суток.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Поскольку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год был на 1/4 суток короче солнечного, со временем он все больше и больше расходился с сезонами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Древнеегипетский календарь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SVN\Pictures\Календари\др. егип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275707" cy="33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338437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	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 ставил для себя временные представления очень давно. Уже в каменном веке люди проявляли особый интерес к луне, солнцу и звездам. Именно тогда первобытные люди уловили связь между небесными объектами и сменой времен года.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На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протяжении веков календарь прошел путь от простого лунного до современного точного календаря.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56000"/>
            <a:ext cx="7272808" cy="33020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Древнейшие лунные календари Месопотамии</a:t>
            </a:r>
          </a:p>
          <a:p>
            <a:pPr algn="l"/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Один из календарей народов Майя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SVN\Pictures\Календари\древнейшие лунные календари месопотам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45024"/>
            <a:ext cx="4768913" cy="17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N\Pictures\Календари\май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66" y="4005064"/>
            <a:ext cx="2813298" cy="21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r>
              <a:rPr lang="ru-RU" dirty="0" smtClean="0"/>
              <a:t>Древнеримский календарь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53285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Сложился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I в. до н.э.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римского календаря с общей продолжительностью в 355 дней состоял из 12 месяцев.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Новый год начинался с 1 марта.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Римский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 был более чем на 10 дней короче тропического года.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каждым годом календарные числа все менее соответствовали явлениями природы.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итоге число дней в римском календаре чередовалось в таком порядке: 355 дней; 377 (355+22) дней; 355 дней; 378 (355+23) дней</a:t>
            </a:r>
          </a:p>
          <a:p>
            <a:pPr algn="l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Средняя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года в таком четырехлетнем периоде составляла 366,25 дня, то есть была на целые сутки больше, чем в действительности</a:t>
            </a:r>
          </a:p>
          <a:p>
            <a:pPr algn="l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Древнеримский календарь земледельца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1616224" cy="23204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729569" cy="63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68" y="260648"/>
            <a:ext cx="37590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6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062664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Юлианский календарь</a:t>
            </a:r>
            <a:br>
              <a:rPr lang="ru-RU" sz="4000" dirty="0" smtClean="0"/>
            </a:br>
            <a:r>
              <a:rPr lang="ru-RU" sz="4000" dirty="0" smtClean="0"/>
              <a:t>(старый стиль)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62017"/>
            <a:ext cx="8712968" cy="490734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введён с 1 января 45г до н.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э.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реформы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осуществленной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Юлием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Цезарем (отсюда название).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этого времени день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января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принято считать началом нового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года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Средняя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года в юлианском календаре была принята равной 365 1/4 суток, что соответствовало известной в то время длине тропического года. Для удобства 3 года подряд считали по 365 дней, а четвёртый, високосный, — 366 дней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SVN\Pictures\Календари\юлианский календарь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86472" cy="31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9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76671"/>
            <a:ext cx="8567388" cy="5184577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 разделялся на 12 месяцев, за которыми были сохранены их древние названия: январь, февраль, март, апрель, май, июнь,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квинтилис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(позднее- июль,  в честь Юлия Цезаря), 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секстилис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(позднее- август, в честь римского императора Августа),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сентябрь, октябрь, ноябрь и декабрь.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упорядочено число дней в месяцах: все нечётные месяцы имели по 31 дню, а чётные — по 30. Только февраль простого года содержал 29 дней.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Позднее изменилось чередование длинных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коротких месяцев: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августу был прибавлен один день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счёт февраля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одновременно один день сентября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переносился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октябрь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один день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ноября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декабрь.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8348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C:\Users\SVN\Pictures\Календари\юлиан 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76051"/>
            <a:ext cx="4536503" cy="2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9260" y="5928311"/>
            <a:ext cx="221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Юлианский календарь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Григорианский </a:t>
            </a:r>
            <a:r>
              <a:rPr lang="ru-RU" dirty="0" smtClean="0"/>
              <a:t>календарь</a:t>
            </a:r>
            <a:br>
              <a:rPr lang="ru-RU" dirty="0" smtClean="0"/>
            </a:br>
            <a:r>
              <a:rPr lang="ru-RU" dirty="0" smtClean="0"/>
              <a:t> (новый стиль)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700808"/>
            <a:ext cx="5688632" cy="58326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Вследствие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того, что продолжительность юлианского года больше тропического на 11 мин 14 сек, то за 128 лет накапливалась ошибка в целые сутки. Поэтому к концу 16 в. весеннее равноденствие, которое в 325г н. э. приходилось на 21 марта, наступало уже 11 марта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 была исправлена в 1582, когда на основе буллы папы римского Григория XIII была произведена реформа юлианского календаря. Для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этого счёт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дней был передвинут на 10 суток вперёд, и день после четверга 4 октября предписывалось считать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пятницей 15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октября. Так весеннее равноденствие вновь было возвращено на 21 марта.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Picture 3" descr="C:\Users\SVN\Pictures\Календари\201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9394"/>
            <a:ext cx="2609921" cy="37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3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4896544" cy="6858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избежать новой ошибки, было решено в каждые 400 лет выбрасывать из счёта 3 дня.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образом, вместо 100 високосных дней на каждые 400 лет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стало только 97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Из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числа високосных были исключены те вековые годы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число сотен которых не делится без остатка на 4.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Такими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годами, в частности,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являлись годы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двумя нулями на конце: 1700, 1800 и 1900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6993"/>
            <a:ext cx="5658455" cy="1224136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Високосные годы григорианского календаря</a:t>
            </a:r>
            <a:endParaRPr lang="ru-RU" sz="4000" dirty="0"/>
          </a:p>
        </p:txBody>
      </p:sp>
      <p:pic>
        <p:nvPicPr>
          <p:cNvPr id="2050" name="Picture 2" descr="C:\Users\SVN\Pictures\Календари\3_visokosnie-go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40360" cy="46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2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459432"/>
            <a:ext cx="8784976" cy="42484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Средняя длина года в Григорианском календаре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больше тропического года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на 26 сек,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приводит к ошибке в одни сутки лишь за 3280 лет.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Разница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 старым и новым стилями составляет: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века -11 суток, для 19 века- 12 суток, для 20 века 13 суток,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21 века- 13 суток, для 22 века- 14 суток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Григорианский календарь в разных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странах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введён в разное время.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/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459558"/>
            <a:ext cx="51943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5283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России григорианский календарь был введён после Великой Октябрьской социалистической революции декретом СНК РСФСР от 24 января 1918г, в соответствии с которым была введена поправка в 13 суток и после 31 января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1918г.  предписывалось считать 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февраля.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 середине 20 в. григорианским календарем пользуются практически все страны мира.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149080"/>
            <a:ext cx="327240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SVN\Pictures\Календари\6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66924"/>
            <a:ext cx="4320480" cy="30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2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</p:spPr>
        <p:txBody>
          <a:bodyPr/>
          <a:lstStyle/>
          <a:p>
            <a:r>
              <a:rPr lang="ru-RU" dirty="0" smtClean="0"/>
              <a:t>Недостатки григорианского календаря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80920" cy="424847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Неодинаковая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месяцев (28, 29, 30, 31 день),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--Неравенство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кварталов (90,91, 92 дня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 Неравенство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полугодий (181, 182, 184 дня),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--Несогласованность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чисел месяцев с днями недели.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Поэтому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ещё в 19 в. стал обсуждаться вопрос о реформе календаря, т. е. о введении такого календаря, который был бы свободен от указанных недостатков действующего календаря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96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4016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848872" cy="45365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Сегодня григорианский календарь является самым точным и его используют практически все страны мира.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прошел свой путь от простого лунного до современного точного календаря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Современное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человечество настолько привыкло к григорианскому календарю, что не берет во внимание все его недочеты и недостатки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1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792088"/>
          </a:xfrm>
        </p:spPr>
        <p:txBody>
          <a:bodyPr/>
          <a:lstStyle/>
          <a:p>
            <a:r>
              <a:rPr lang="ru-RU" dirty="0"/>
              <a:t>Цели и задачи работы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92888" cy="496855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•	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Изучить тему « Календарь: от древнейших времен до наших дней».</a:t>
            </a:r>
          </a:p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Опросить школьников и взрослых по вопросам, связанным с историей возникновения и развития различных типов и видов календарей.</a:t>
            </a:r>
          </a:p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Разработать ресурс для интересующихся людей (для преподавателей и учащихся по предметам математика, астрономия, физика.)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996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Календари,  существовавшие с древних времен до наших дней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SVN\Pictures\Календари\150-img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4" y="335699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VN\Pictures\Календари\древний егип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22093" cy="26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1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339195"/>
            <a:ext cx="6910536" cy="93610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Древнекитайский лунный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календарь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625" y="3861048"/>
            <a:ext cx="5356684" cy="2681311"/>
          </a:xfrm>
        </p:spPr>
        <p:txBody>
          <a:bodyPr/>
          <a:lstStyle/>
          <a:p>
            <a:pPr algn="l"/>
            <a:r>
              <a:rPr lang="ru-RU" dirty="0" err="1" smtClean="0"/>
              <a:t>Ееврейскийврейский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Еврейский календарь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SVN\Pictures\Календари\древнекитайский лунны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047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VN\Pictures\Календари\еврей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741986" cy="29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4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Древнеславянский календарь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448872" cy="2753319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Славянский природный календарь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VN\Pictures\Календари\древния слав к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11046"/>
            <a:ext cx="3384376" cy="32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N\Pictures\Календари\славянский природный ка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8" y="3861048"/>
            <a:ext cx="4149644" cy="25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17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Языческий календарь древних славян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VN\Pictures\Календари\языч календарь др. славя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4784"/>
            <a:ext cx="761841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0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Календарь древних славян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VN\Pictures\Календари\древ слав к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772816"/>
            <a:ext cx="72104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3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Арабский календарь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VN\Pictures\Календари\арабский к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49922" cy="40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45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Всемирный календарь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VN\Pictures\Календари\всемирный календар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1" cy="63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0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12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3315" name="Picture 3" descr="C:\Users\SVN\Pictures\Календар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68876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VN\Pictures\Календари\1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2420887"/>
            <a:ext cx="5352756" cy="43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VN\Pictures\Календари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136">
            <a:off x="4992944" y="2197640"/>
            <a:ext cx="3499469" cy="17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9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864096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4896" cy="42484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-Предполагаем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что требования к календарю увеличивались с развитием окружающего мира и в конечном итоге календарь стал совершенной системой подсчета времени. 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-Предполагаем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же, что на сегодняшний день григорианский календарь является самым точным и поэтому его используют практически все страны мира.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Методы исследования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	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нашей работе мы хотим провести исследование и проанализировать, как шло развитие календаря с древнейших времен и до наших дней. Какими календарями пользовались наши предки, насколько они были точны и какими календарями пользуются народы в современном мире.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Работая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над данной темой, мы использовали несколько методов: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Наблюдение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Опрос- анкетирование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Обработка информации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Консультации педагога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Создание презентации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3760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3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Гипотеза, которую мы выдвинули в нашей работе,  </a:t>
            </a:r>
            <a:r>
              <a:rPr lang="ru-RU" dirty="0" smtClean="0"/>
              <a:t>подтвердилась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23224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является совершенной системой подсчета времени.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-На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сегодняшний день Григорианский календарь является самым точным.</a:t>
            </a:r>
          </a:p>
        </p:txBody>
      </p:sp>
      <p:pic>
        <p:nvPicPr>
          <p:cNvPr id="1026" name="Picture 2" descr="C:\Users\SVN\Pictures\Календари\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6004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5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26776"/>
          </a:xfrm>
        </p:spPr>
        <p:txBody>
          <a:bodyPr>
            <a:normAutofit fontScale="90000"/>
          </a:bodyPr>
          <a:lstStyle/>
          <a:p>
            <a:pPr algn="l" fontAlgn="t">
              <a:spcBef>
                <a:spcPts val="0"/>
              </a:spcBef>
            </a:pPr>
            <a:r>
              <a:rPr lang="ru-RU" sz="4900" dirty="0"/>
              <a:t>Результаты анкетирования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	Каким календарем пользуется большинство жителей Земли в настоящее время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а)  - юлианским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</a:br>
            <a:r>
              <a:rPr lang="ru-RU" sz="3100" dirty="0">
                <a:solidFill>
                  <a:srgbClr val="FF0000"/>
                </a:solidFill>
                <a:latin typeface="Calibri"/>
                <a:ea typeface="Times New Roman"/>
              </a:rPr>
              <a:t>б)  - григорианским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в)  - всемирным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Arial"/>
              </a:rPr>
            </a:b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r>
              <a:rPr lang="ru-RU" sz="3600" dirty="0">
                <a:latin typeface="Arial"/>
              </a:rPr>
              <a:t/>
            </a:r>
            <a:br>
              <a:rPr lang="ru-RU" sz="3600" dirty="0">
                <a:latin typeface="Arial"/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4740885"/>
              </p:ext>
            </p:extLst>
          </p:nvPr>
        </p:nvGraphicFramePr>
        <p:xfrm>
          <a:off x="1835696" y="4365104"/>
          <a:ext cx="1655167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935087"/>
              </a:tblGrid>
              <a:tr h="686108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</a:rPr>
                        <a:t>Верно (б)</a:t>
                      </a:r>
                    </a:p>
                  </a:txBody>
                  <a:tcPr marL="53189" marR="53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effectLst/>
                          <a:latin typeface="Calibri"/>
                          <a:ea typeface="Times New Roman"/>
                        </a:rPr>
                        <a:t>Неверно (а+в)</a:t>
                      </a:r>
                    </a:p>
                  </a:txBody>
                  <a:tcPr marL="53189" marR="53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5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</a:rPr>
                        <a:t>31</a:t>
                      </a:r>
                    </a:p>
                  </a:txBody>
                  <a:tcPr marL="53189" marR="53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</a:rPr>
                        <a:t>137</a:t>
                      </a:r>
                    </a:p>
                  </a:txBody>
                  <a:tcPr marL="53189" marR="53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28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53189" marR="53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53189" marR="53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43301163"/>
              </p:ext>
            </p:extLst>
          </p:nvPr>
        </p:nvGraphicFramePr>
        <p:xfrm>
          <a:off x="4788024" y="3501008"/>
          <a:ext cx="3822700" cy="315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18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>
            <a:noAutofit/>
          </a:bodyPr>
          <a:lstStyle/>
          <a:p>
            <a:pPr algn="l" fontAlgn="t">
              <a:spcBef>
                <a:spcPts val="0"/>
              </a:spcBef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	Какой календарь появился раньше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>а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/>
              </a:rPr>
              <a:t>)  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</a:rPr>
              <a:t>- календарь майя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б)  - древнеримский календарь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7546761"/>
              </p:ext>
            </p:extLst>
          </p:nvPr>
        </p:nvGraphicFramePr>
        <p:xfrm>
          <a:off x="2051720" y="4509120"/>
          <a:ext cx="1230200" cy="1224136"/>
        </p:xfrm>
        <a:graphic>
          <a:graphicData uri="http://schemas.openxmlformats.org/drawingml/2006/table">
            <a:tbl>
              <a:tblPr firstRow="1" firstCol="1" bandRow="1"/>
              <a:tblGrid>
                <a:gridCol w="620997"/>
                <a:gridCol w="609203"/>
              </a:tblGrid>
              <a:tr h="1228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Верно (а)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Не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</a:rPr>
                        <a:t>верно</a:t>
                      </a:r>
                    </a:p>
                    <a:p>
                      <a:pPr algn="just"/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б)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102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65</a:t>
                      </a:r>
                    </a:p>
                  </a:txBody>
                  <a:tcPr marL="44822" marR="44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8758393"/>
              </p:ext>
            </p:extLst>
          </p:nvPr>
        </p:nvGraphicFramePr>
        <p:xfrm>
          <a:off x="4427984" y="3140968"/>
          <a:ext cx="4254748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88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98784"/>
          </a:xfrm>
        </p:spPr>
        <p:txBody>
          <a:bodyPr>
            <a:normAutofit/>
          </a:bodyPr>
          <a:lstStyle/>
          <a:p>
            <a:pPr algn="l" fontAlgn="t">
              <a:spcBef>
                <a:spcPts val="0"/>
              </a:spcBef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Какие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календари точнее указывают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дней в году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  <a:ea typeface="Times New Roman"/>
              </a:rPr>
              <a:t>а)  - лунные</a:t>
            </a:r>
            <a:r>
              <a:rPr lang="ru-RU" sz="2800" dirty="0">
                <a:latin typeface="Arial"/>
              </a:rPr>
              <a:t/>
            </a:r>
            <a:br>
              <a:rPr lang="ru-RU" sz="2800" dirty="0">
                <a:latin typeface="Arial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Times New Roman"/>
              </a:rPr>
              <a:t>б)  - солнечные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0719532"/>
              </p:ext>
            </p:extLst>
          </p:nvPr>
        </p:nvGraphicFramePr>
        <p:xfrm>
          <a:off x="1547664" y="4365104"/>
          <a:ext cx="1872208" cy="1327015"/>
        </p:xfrm>
        <a:graphic>
          <a:graphicData uri="http://schemas.openxmlformats.org/drawingml/2006/table">
            <a:tbl>
              <a:tblPr firstRow="1" firstCol="1" bandRow="1"/>
              <a:tblGrid>
                <a:gridCol w="842182"/>
                <a:gridCol w="1030026"/>
              </a:tblGrid>
              <a:tr h="78866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</a:rPr>
                        <a:t>Верно</a:t>
                      </a:r>
                    </a:p>
                    <a:p>
                      <a:pPr algn="just"/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</a:p>
                  </a:txBody>
                  <a:tcPr marL="45685" marR="4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</a:rPr>
                        <a:t>не верно(б)</a:t>
                      </a:r>
                    </a:p>
                  </a:txBody>
                  <a:tcPr marL="45685" marR="4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49">
                <a:tc>
                  <a:txBody>
                    <a:bodyPr/>
                    <a:lstStyle/>
                    <a:p>
                      <a:pPr algn="just"/>
                      <a:r>
                        <a:rPr lang="ru-RU" sz="1800" b="1"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</a:p>
                  </a:txBody>
                  <a:tcPr marL="45685" marR="4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</a:p>
                  </a:txBody>
                  <a:tcPr marL="45685" marR="4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82377906"/>
              </p:ext>
            </p:extLst>
          </p:nvPr>
        </p:nvGraphicFramePr>
        <p:xfrm>
          <a:off x="4572000" y="3068960"/>
          <a:ext cx="3822700" cy="323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31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532</TotalTime>
  <Words>623</Words>
  <Application>Microsoft Office PowerPoint</Application>
  <PresentationFormat>Экран (4:3)</PresentationFormat>
  <Paragraphs>194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Тема исследования- «Календарь: от древних времен до наших дней»</vt:lpstr>
      <vt:lpstr> Человек ставил для себя временные представления очень давно. Уже в каменном веке люди проявляли особый интерес к луне, солнцу и звездам. Именно тогда первобытные люди уловили связь между небесными объектами и сменой времен года.   На протяжении веков календарь прошел путь от простого лунного до современного точного календаря.  </vt:lpstr>
      <vt:lpstr>Цели и задачи работы</vt:lpstr>
      <vt:lpstr>Гипотеза</vt:lpstr>
      <vt:lpstr>Методы исследования  В нашей работе мы хотим провести исследование и проанализировать, как шло развитие календаря с древнейших времен и до наших дней. Какими календарями пользовались наши предки, насколько они были точны и какими календарями пользуются народы в современном мире.   Работая над данной темой, мы использовали несколько методов: 1. Наблюдение 2. Опрос- анкетирование 3. Обработка информации 4. Консультации педагога 5. Создание презентации </vt:lpstr>
      <vt:lpstr>Гипотеза, которую мы выдвинули в нашей работе,  подтвердилась !</vt:lpstr>
      <vt:lpstr>Результаты анкетирования 1. Каким календарем пользуется большинство жителей Земли в настоящее время?  а)  - юлианским б)  - григорианским в)  - всемирным   </vt:lpstr>
      <vt:lpstr>2. Какой календарь появился раньше?   а)  - календарь майя б)  - древнеримский календарь </vt:lpstr>
      <vt:lpstr>3. Какие календари точнее указывают  на количество дней в году–   а)  - лунные б)  - солнечные  </vt:lpstr>
      <vt:lpstr>4. В каком календаре впервые узаконено использование високосного года  а)  - древнеримском б)  - юлианском в)  - народов майя  </vt:lpstr>
      <vt:lpstr>5. Назовите дату введения  григорианского календаря в России    а)  - 7 ноября 1917 г. б)  - 31 декабря 1900 г. в)  - 31 января 1918 г. </vt:lpstr>
      <vt:lpstr>6. Перечислите печатные календари </vt:lpstr>
      <vt:lpstr>Единицы измерения больших промежутков времени</vt:lpstr>
      <vt:lpstr>Календарь народов Майя</vt:lpstr>
      <vt:lpstr>Попытки согласовать между собой сутки, месяц и год привели к тому, что в разные эпохи  у различных народов были созданы  три рода календарей: </vt:lpstr>
      <vt:lpstr>Лунный календарь</vt:lpstr>
      <vt:lpstr>Лунно-солнечные календари</vt:lpstr>
      <vt:lpstr>       Древнееврейский календарь</vt:lpstr>
      <vt:lpstr>Солнечный календарь</vt:lpstr>
      <vt:lpstr>Древнеримский календарь</vt:lpstr>
      <vt:lpstr>Древнеримский календарь земледельца</vt:lpstr>
      <vt:lpstr>Юлианский календарь (старый стиль)</vt:lpstr>
      <vt:lpstr>Год разделялся на 12 месяцев, за которыми были сохранены их древние названия: январь, февраль, март, апрель, май, июнь, квинтилис (позднее- июль,  в честь Юлия Цезаря),  секстилис (позднее- август, в честь римского императора Августа), сентябрь, октябрь, ноябрь и декабрь. Было упорядочено число дней в месяцах: все нечётные месяцы имели по 31 дню, а чётные — по 30. Только февраль простого года содержал 29 дней. Позднее изменилось чередование длинных и коротких месяцев:  к августу был прибавлен один день за счёт февраля,  одновременно один день сентября переносился  на октябрь и один день ноября  — на декабрь.  </vt:lpstr>
      <vt:lpstr>Григорианский календарь  (новый стиль)</vt:lpstr>
      <vt:lpstr> Чтобы избежать новой ошибки, было решено в каждые 400 лет выбрасывать из счёта 3 дня.   Таким образом, вместо 100 високосных дней на каждые 400 лет их стало только 97.   Из числа високосных были исключены те вековые годы , число сотен которых не делится без остатка на 4.  Такими годами, в частности, являлись годы с двумя нулями на конце: 1700, 1800 и 1900.   </vt:lpstr>
      <vt:lpstr>Средняя длина года в Григорианском календаре больше тропического года всего на 26 сек, что приводит к ошибке в одни сутки лишь за 3280 лет.  Разница между старым и новым стилями составляет:  для 18 века -11 суток, для 19 века- 12 суток, для 20 века 13 суток,  для 21 века- 13 суток, для 22 века- 14 суток.   Григорианский календарь в разных странах  был введён в разное время.   </vt:lpstr>
      <vt:lpstr>В России григорианский календарь был введён после Великой Октябрьской социалистической революции декретом СНК РСФСР от 24 января 1918г, в соответствии с которым была введена поправка в 13 суток и после 31 января 1918г.  предписывалось считать 14 февраля.    К середине 20 в. григорианским календарем пользуются практически все страны мира. </vt:lpstr>
      <vt:lpstr>Недостатки григорианского календаря</vt:lpstr>
      <vt:lpstr>Заключение</vt:lpstr>
      <vt:lpstr>Календари,  существовавшие с древних времен до наших дней </vt:lpstr>
      <vt:lpstr>Древнекитайский лунный календарь</vt:lpstr>
      <vt:lpstr>Древнеславянский календарь</vt:lpstr>
      <vt:lpstr>Языческий календарь древних славян</vt:lpstr>
      <vt:lpstr>Календарь древних славян</vt:lpstr>
      <vt:lpstr>Арабский календарь</vt:lpstr>
      <vt:lpstr>Всемирный календарь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исследования- «Календарь: от древних времен до наших дней»</dc:title>
  <dc:creator>SVN</dc:creator>
  <cp:lastModifiedBy>SVN</cp:lastModifiedBy>
  <cp:revision>44</cp:revision>
  <dcterms:created xsi:type="dcterms:W3CDTF">2016-01-26T20:05:53Z</dcterms:created>
  <dcterms:modified xsi:type="dcterms:W3CDTF">2016-01-28T13:59:48Z</dcterms:modified>
</cp:coreProperties>
</file>