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296" r:id="rId3"/>
    <p:sldId id="297" r:id="rId4"/>
    <p:sldId id="298" r:id="rId5"/>
    <p:sldId id="299" r:id="rId6"/>
    <p:sldId id="258" r:id="rId7"/>
    <p:sldId id="300" r:id="rId8"/>
    <p:sldId id="259" r:id="rId9"/>
    <p:sldId id="301" r:id="rId10"/>
    <p:sldId id="260" r:id="rId11"/>
    <p:sldId id="304" r:id="rId12"/>
    <p:sldId id="305" r:id="rId13"/>
    <p:sldId id="265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80EAF18-BF8E-4711-920F-1702D3808B26}">
  <a:tblStyle styleId="{C80EAF18-BF8E-4711-920F-1702D3808B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9E3E4CB-5962-4F24-B349-07419D69B5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64" y="-7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730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87f3a9471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87f3a9471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12f97afb56_1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212f97afb56_1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79700" y="1400525"/>
            <a:ext cx="6388500" cy="21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14000" y="3662925"/>
            <a:ext cx="4716000" cy="409500"/>
          </a:xfrm>
          <a:prstGeom prst="rect">
            <a:avLst/>
          </a:prstGeom>
          <a:solidFill>
            <a:srgbClr val="9320BC">
              <a:alpha val="15629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25226" y="-825092"/>
            <a:ext cx="11198386" cy="6901409"/>
            <a:chOff x="-925226" y="-825092"/>
            <a:chExt cx="11198386" cy="6901409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854876"/>
              <a:ext cx="9144003" cy="428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64511">
              <a:off x="8152365" y="-593395"/>
              <a:ext cx="1918299" cy="1733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73">
              <a:off x="-378803" y="-114943"/>
              <a:ext cx="1621980" cy="1465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695677" flipH="1">
              <a:off x="-643191" y="526974"/>
              <a:ext cx="1335806" cy="1527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197797">
              <a:off x="8291374" y="2989612"/>
              <a:ext cx="1840275" cy="11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3094304">
              <a:off x="479192" y="4098231"/>
              <a:ext cx="314068" cy="614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4091449" flipH="1">
              <a:off x="284543" y="3838663"/>
              <a:ext cx="295276" cy="578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41899" y="-311500"/>
              <a:ext cx="1184609" cy="71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700000">
              <a:off x="188050" y="4755375"/>
              <a:ext cx="1184608" cy="71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612810">
              <a:off x="6062481" y="4401474"/>
              <a:ext cx="2979045" cy="14219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oogle Shape;22;p2"/>
          <p:cNvGrpSpPr/>
          <p:nvPr/>
        </p:nvGrpSpPr>
        <p:grpSpPr>
          <a:xfrm>
            <a:off x="-195950" y="-600150"/>
            <a:ext cx="10350850" cy="5413400"/>
            <a:chOff x="-195950" y="-600150"/>
            <a:chExt cx="10350850" cy="5413400"/>
          </a:xfrm>
        </p:grpSpPr>
        <p:sp>
          <p:nvSpPr>
            <p:cNvPr id="23" name="Google Shape;23;p2"/>
            <p:cNvSpPr/>
            <p:nvPr/>
          </p:nvSpPr>
          <p:spPr>
            <a:xfrm>
              <a:off x="1451675" y="-600150"/>
              <a:ext cx="3696900" cy="1291500"/>
            </a:xfrm>
            <a:prstGeom prst="rect">
              <a:avLst/>
            </a:prstGeom>
            <a:solidFill>
              <a:srgbClr val="F67839">
                <a:alpha val="16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36050" y="-600150"/>
              <a:ext cx="1985700" cy="1291500"/>
            </a:xfrm>
            <a:prstGeom prst="rect">
              <a:avLst/>
            </a:prstGeom>
            <a:solidFill>
              <a:srgbClr val="4F7AFA">
                <a:alpha val="16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95950" y="4403750"/>
              <a:ext cx="1647600" cy="409500"/>
            </a:xfrm>
            <a:prstGeom prst="rect">
              <a:avLst/>
            </a:prstGeom>
            <a:solidFill>
              <a:srgbClr val="9A31C0">
                <a:alpha val="19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169200" y="3883163"/>
              <a:ext cx="1985700" cy="489000"/>
            </a:xfrm>
            <a:prstGeom prst="rect">
              <a:avLst/>
            </a:prstGeom>
            <a:solidFill>
              <a:srgbClr val="64AA42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4876"/>
            <a:ext cx="9144003" cy="42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 txBox="1">
            <a:spLocks noGrp="1"/>
          </p:cNvSpPr>
          <p:nvPr>
            <p:ph type="title"/>
          </p:nvPr>
        </p:nvSpPr>
        <p:spPr>
          <a:xfrm>
            <a:off x="1458150" y="3062100"/>
            <a:ext cx="62277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4" name="Google Shape;184;p16"/>
          <p:cNvSpPr txBox="1">
            <a:spLocks noGrp="1"/>
          </p:cNvSpPr>
          <p:nvPr>
            <p:ph type="subTitle" idx="1"/>
          </p:nvPr>
        </p:nvSpPr>
        <p:spPr>
          <a:xfrm>
            <a:off x="1458150" y="1770350"/>
            <a:ext cx="6227700" cy="12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85" name="Google Shape;185;p16"/>
          <p:cNvGrpSpPr/>
          <p:nvPr/>
        </p:nvGrpSpPr>
        <p:grpSpPr>
          <a:xfrm>
            <a:off x="-597489" y="-655577"/>
            <a:ext cx="10415996" cy="6704627"/>
            <a:chOff x="-597489" y="-655577"/>
            <a:chExt cx="10415996" cy="6704627"/>
          </a:xfrm>
        </p:grpSpPr>
        <p:pic>
          <p:nvPicPr>
            <p:cNvPr id="186" name="Google Shape;186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51201">
              <a:off x="-577937" y="215051"/>
              <a:ext cx="1531052" cy="923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76977">
              <a:off x="6674505" y="-377888"/>
              <a:ext cx="2979042" cy="1421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35521" y="3292642"/>
              <a:ext cx="1882986" cy="17334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314011">
              <a:off x="6583106" y="4582181"/>
              <a:ext cx="1699563" cy="1024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872203">
              <a:off x="-317129" y="2047398"/>
              <a:ext cx="1009433" cy="608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439510" flipH="1">
              <a:off x="-393448" y="743461"/>
              <a:ext cx="1162071" cy="13289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16"/>
          <p:cNvGrpSpPr/>
          <p:nvPr/>
        </p:nvGrpSpPr>
        <p:grpSpPr>
          <a:xfrm>
            <a:off x="-376650" y="-221775"/>
            <a:ext cx="10252875" cy="5543575"/>
            <a:chOff x="-376650" y="-221775"/>
            <a:chExt cx="10252875" cy="5543575"/>
          </a:xfrm>
        </p:grpSpPr>
        <p:sp>
          <p:nvSpPr>
            <p:cNvPr id="193" name="Google Shape;193;p16"/>
            <p:cNvSpPr/>
            <p:nvPr/>
          </p:nvSpPr>
          <p:spPr>
            <a:xfrm>
              <a:off x="-176775" y="4749100"/>
              <a:ext cx="3195600" cy="572700"/>
            </a:xfrm>
            <a:prstGeom prst="rect">
              <a:avLst/>
            </a:prstGeom>
            <a:solidFill>
              <a:srgbClr val="64AA42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8275125" y="840300"/>
              <a:ext cx="1601100" cy="481500"/>
            </a:xfrm>
            <a:prstGeom prst="rect">
              <a:avLst/>
            </a:prstGeom>
            <a:solidFill>
              <a:srgbClr val="E26C77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-376650" y="-221775"/>
              <a:ext cx="1985700" cy="1291500"/>
            </a:xfrm>
            <a:prstGeom prst="rect">
              <a:avLst/>
            </a:prstGeom>
            <a:solidFill>
              <a:srgbClr val="9A31C0">
                <a:alpha val="19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4876"/>
            <a:ext cx="9144003" cy="428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24"/>
          <p:cNvGrpSpPr/>
          <p:nvPr/>
        </p:nvGrpSpPr>
        <p:grpSpPr>
          <a:xfrm>
            <a:off x="-630065" y="-746208"/>
            <a:ext cx="10812976" cy="6893282"/>
            <a:chOff x="-639290" y="-783133"/>
            <a:chExt cx="10812976" cy="6893282"/>
          </a:xfrm>
        </p:grpSpPr>
        <p:pic>
          <p:nvPicPr>
            <p:cNvPr id="324" name="Google Shape;32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800013">
              <a:off x="7176447" y="4514715"/>
              <a:ext cx="2294402" cy="1095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639290" y="274275"/>
              <a:ext cx="1497189" cy="142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782292">
              <a:off x="371923" y="-437914"/>
              <a:ext cx="1229036" cy="740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491875">
              <a:off x="8196924" y="2274721"/>
              <a:ext cx="1840275" cy="1109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8" name="Google Shape;328;p24"/>
          <p:cNvGrpSpPr/>
          <p:nvPr/>
        </p:nvGrpSpPr>
        <p:grpSpPr>
          <a:xfrm>
            <a:off x="-303325" y="-103275"/>
            <a:ext cx="9602100" cy="5379975"/>
            <a:chOff x="-303325" y="-103275"/>
            <a:chExt cx="9602100" cy="5379975"/>
          </a:xfrm>
        </p:grpSpPr>
        <p:sp>
          <p:nvSpPr>
            <p:cNvPr id="329" name="Google Shape;329;p24"/>
            <p:cNvSpPr/>
            <p:nvPr/>
          </p:nvSpPr>
          <p:spPr>
            <a:xfrm>
              <a:off x="8621975" y="2580550"/>
              <a:ext cx="676800" cy="1959000"/>
            </a:xfrm>
            <a:prstGeom prst="rect">
              <a:avLst/>
            </a:prstGeom>
            <a:solidFill>
              <a:srgbClr val="64AA42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-303325" y="-103275"/>
              <a:ext cx="1497300" cy="841800"/>
            </a:xfrm>
            <a:prstGeom prst="rect">
              <a:avLst/>
            </a:prstGeom>
            <a:solidFill>
              <a:srgbClr val="F67839">
                <a:alpha val="16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140075" y="4185900"/>
              <a:ext cx="443700" cy="1090800"/>
            </a:xfrm>
            <a:prstGeom prst="rect">
              <a:avLst/>
            </a:prstGeom>
            <a:solidFill>
              <a:srgbClr val="9A31C0">
                <a:alpha val="19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2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4876"/>
            <a:ext cx="9144003" cy="428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25"/>
          <p:cNvGrpSpPr/>
          <p:nvPr/>
        </p:nvGrpSpPr>
        <p:grpSpPr>
          <a:xfrm>
            <a:off x="-449414" y="-865361"/>
            <a:ext cx="10171721" cy="6552760"/>
            <a:chOff x="-449414" y="-865361"/>
            <a:chExt cx="10171721" cy="6552760"/>
          </a:xfrm>
        </p:grpSpPr>
        <p:pic>
          <p:nvPicPr>
            <p:cNvPr id="335" name="Google Shape;335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449414" y="3410017"/>
              <a:ext cx="1181609" cy="173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741581">
              <a:off x="8032123" y="50298"/>
              <a:ext cx="1427951" cy="1450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350778">
              <a:off x="186186" y="4739361"/>
              <a:ext cx="1229036" cy="740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225053">
              <a:off x="7224224" y="-719930"/>
              <a:ext cx="1840275" cy="1109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9" name="Google Shape;339;p25"/>
          <p:cNvGrpSpPr/>
          <p:nvPr/>
        </p:nvGrpSpPr>
        <p:grpSpPr>
          <a:xfrm>
            <a:off x="-470800" y="-341825"/>
            <a:ext cx="9807225" cy="5691325"/>
            <a:chOff x="-470800" y="-341825"/>
            <a:chExt cx="9807225" cy="5691325"/>
          </a:xfrm>
        </p:grpSpPr>
        <p:sp>
          <p:nvSpPr>
            <p:cNvPr id="340" name="Google Shape;340;p25"/>
            <p:cNvSpPr/>
            <p:nvPr/>
          </p:nvSpPr>
          <p:spPr>
            <a:xfrm>
              <a:off x="-195250" y="4776800"/>
              <a:ext cx="3195600" cy="572700"/>
            </a:xfrm>
            <a:prstGeom prst="rect">
              <a:avLst/>
            </a:prstGeom>
            <a:solidFill>
              <a:srgbClr val="64AA42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8755325" y="1174825"/>
              <a:ext cx="581100" cy="481500"/>
            </a:xfrm>
            <a:prstGeom prst="rect">
              <a:avLst/>
            </a:prstGeom>
            <a:solidFill>
              <a:srgbClr val="E26C77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-470800" y="-341825"/>
              <a:ext cx="1893000" cy="705000"/>
            </a:xfrm>
            <a:prstGeom prst="rect">
              <a:avLst/>
            </a:prstGeom>
            <a:solidFill>
              <a:srgbClr val="F67839">
                <a:alpha val="16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4876"/>
            <a:ext cx="9144003" cy="42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2296625" y="2745500"/>
            <a:ext cx="5598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4363025" y="1146825"/>
            <a:ext cx="1465800" cy="1321500"/>
          </a:xfrm>
          <a:prstGeom prst="rect">
            <a:avLst/>
          </a:prstGeom>
          <a:solidFill>
            <a:srgbClr val="9320BC">
              <a:alpha val="15629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31" name="Google Shape;31;p3"/>
          <p:cNvGrpSpPr/>
          <p:nvPr/>
        </p:nvGrpSpPr>
        <p:grpSpPr>
          <a:xfrm>
            <a:off x="-66338" y="-552977"/>
            <a:ext cx="9948642" cy="6556523"/>
            <a:chOff x="-66338" y="-552977"/>
            <a:chExt cx="9948642" cy="6556523"/>
          </a:xfrm>
        </p:grpSpPr>
        <p:pic>
          <p:nvPicPr>
            <p:cNvPr id="32" name="Google Shape;32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-66338" y="534992"/>
              <a:ext cx="1181609" cy="1733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197797">
              <a:off x="8095424" y="3336900"/>
              <a:ext cx="1840275" cy="11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565513">
              <a:off x="742337" y="-87850"/>
              <a:ext cx="1184608" cy="71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400000">
              <a:off x="8056414" y="4177655"/>
              <a:ext cx="1918300" cy="17334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332582">
              <a:off x="278815" y="-325202"/>
              <a:ext cx="872568" cy="526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Google Shape;37;p3"/>
          <p:cNvGrpSpPr/>
          <p:nvPr/>
        </p:nvGrpSpPr>
        <p:grpSpPr>
          <a:xfrm>
            <a:off x="-275597" y="-103275"/>
            <a:ext cx="9634147" cy="5360800"/>
            <a:chOff x="-275597" y="-103275"/>
            <a:chExt cx="9634147" cy="5360800"/>
          </a:xfrm>
        </p:grpSpPr>
        <p:sp>
          <p:nvSpPr>
            <p:cNvPr id="38" name="Google Shape;38;p3"/>
            <p:cNvSpPr/>
            <p:nvPr/>
          </p:nvSpPr>
          <p:spPr>
            <a:xfrm>
              <a:off x="7573150" y="-103275"/>
              <a:ext cx="1720800" cy="841800"/>
            </a:xfrm>
            <a:prstGeom prst="rect">
              <a:avLst/>
            </a:prstGeom>
            <a:solidFill>
              <a:srgbClr val="64AA42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37750" y="4415725"/>
              <a:ext cx="1720800" cy="841800"/>
            </a:xfrm>
            <a:prstGeom prst="rect">
              <a:avLst/>
            </a:prstGeom>
            <a:solidFill>
              <a:srgbClr val="F67839">
                <a:alpha val="16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-275597" y="1923805"/>
              <a:ext cx="1825500" cy="593100"/>
            </a:xfrm>
            <a:prstGeom prst="rect">
              <a:avLst/>
            </a:prstGeom>
            <a:solidFill>
              <a:srgbClr val="9A31C0">
                <a:alpha val="19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4876"/>
            <a:ext cx="9144003" cy="42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-484411" y="-361337"/>
            <a:ext cx="1195125" cy="144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62585">
            <a:off x="8202899" y="3861690"/>
            <a:ext cx="1572594" cy="149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74711">
            <a:off x="-460203" y="1055854"/>
            <a:ext cx="1024283" cy="173348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6"/>
          <p:cNvSpPr/>
          <p:nvPr/>
        </p:nvSpPr>
        <p:spPr>
          <a:xfrm>
            <a:off x="8525950" y="3039875"/>
            <a:ext cx="968700" cy="1818000"/>
          </a:xfrm>
          <a:prstGeom prst="rect">
            <a:avLst/>
          </a:prstGeom>
          <a:solidFill>
            <a:srgbClr val="64AA42">
              <a:alpha val="2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8258650" y="266975"/>
            <a:ext cx="1503300" cy="928800"/>
          </a:xfrm>
          <a:prstGeom prst="rect">
            <a:avLst/>
          </a:prstGeom>
          <a:solidFill>
            <a:srgbClr val="9A31C0">
              <a:alpha val="19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-940912" y="1297075"/>
            <a:ext cx="1985700" cy="489000"/>
          </a:xfrm>
          <a:prstGeom prst="rect">
            <a:avLst/>
          </a:prstGeom>
          <a:solidFill>
            <a:srgbClr val="F67839">
              <a:alpha val="16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exandria"/>
              <a:ea typeface="Alexandria"/>
              <a:cs typeface="Alexandria"/>
              <a:sym typeface="Alexandria"/>
            </a:endParaRPr>
          </a:p>
        </p:txBody>
      </p:sp>
      <p:pic>
        <p:nvPicPr>
          <p:cNvPr id="79" name="Google Shape;7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762934">
            <a:off x="7714762" y="4833314"/>
            <a:ext cx="994072" cy="599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4876"/>
            <a:ext cx="9144003" cy="42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1101000" y="445025"/>
            <a:ext cx="488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1101000" y="1253350"/>
            <a:ext cx="4176900" cy="31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>
            <a:spLocks noGrp="1"/>
          </p:cNvSpPr>
          <p:nvPr>
            <p:ph type="pic" idx="2"/>
          </p:nvPr>
        </p:nvSpPr>
        <p:spPr>
          <a:xfrm>
            <a:off x="5989450" y="0"/>
            <a:ext cx="31545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5" name="Google Shape;85;p7"/>
          <p:cNvGrpSpPr/>
          <p:nvPr/>
        </p:nvGrpSpPr>
        <p:grpSpPr>
          <a:xfrm>
            <a:off x="-684360" y="-228589"/>
            <a:ext cx="1590502" cy="2585908"/>
            <a:chOff x="-684360" y="-228589"/>
            <a:chExt cx="1590502" cy="2585908"/>
          </a:xfrm>
        </p:grpSpPr>
        <p:pic>
          <p:nvPicPr>
            <p:cNvPr id="86" name="Google Shape;86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70288">
              <a:off x="-339276" y="-120246"/>
              <a:ext cx="1024283" cy="1733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152059">
              <a:off x="-596694" y="1434847"/>
              <a:ext cx="1229037" cy="740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7"/>
          <p:cNvSpPr/>
          <p:nvPr/>
        </p:nvSpPr>
        <p:spPr>
          <a:xfrm>
            <a:off x="-244600" y="-129600"/>
            <a:ext cx="1466700" cy="427200"/>
          </a:xfrm>
          <a:prstGeom prst="rect">
            <a:avLst/>
          </a:prstGeom>
          <a:solidFill>
            <a:srgbClr val="F67839">
              <a:alpha val="16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exandria"/>
              <a:ea typeface="Alexandria"/>
              <a:cs typeface="Alexandria"/>
              <a:sym typeface="Alexand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4876"/>
            <a:ext cx="9144003" cy="42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06" name="Google Shape;106;p9"/>
          <p:cNvGrpSpPr/>
          <p:nvPr/>
        </p:nvGrpSpPr>
        <p:grpSpPr>
          <a:xfrm>
            <a:off x="-812236" y="101970"/>
            <a:ext cx="10336996" cy="5477536"/>
            <a:chOff x="-812236" y="101970"/>
            <a:chExt cx="10336996" cy="5477536"/>
          </a:xfrm>
        </p:grpSpPr>
        <p:pic>
          <p:nvPicPr>
            <p:cNvPr id="107" name="Google Shape;107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61584">
              <a:off x="-677899" y="3349704"/>
              <a:ext cx="1392997" cy="1258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23992" y="101970"/>
              <a:ext cx="1100769" cy="125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155661">
              <a:off x="-444769" y="4548436"/>
              <a:ext cx="1229035" cy="7409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9"/>
          <p:cNvGrpSpPr/>
          <p:nvPr/>
        </p:nvGrpSpPr>
        <p:grpSpPr>
          <a:xfrm>
            <a:off x="-690650" y="-193375"/>
            <a:ext cx="10049200" cy="5450900"/>
            <a:chOff x="-690650" y="-193375"/>
            <a:chExt cx="10049200" cy="5450900"/>
          </a:xfrm>
        </p:grpSpPr>
        <p:sp>
          <p:nvSpPr>
            <p:cNvPr id="111" name="Google Shape;111;p9"/>
            <p:cNvSpPr/>
            <p:nvPr/>
          </p:nvSpPr>
          <p:spPr>
            <a:xfrm>
              <a:off x="-690650" y="-193375"/>
              <a:ext cx="1720800" cy="638400"/>
            </a:xfrm>
            <a:prstGeom prst="rect">
              <a:avLst/>
            </a:prstGeom>
            <a:solidFill>
              <a:srgbClr val="64AA42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7637750" y="4619125"/>
              <a:ext cx="1720800" cy="638400"/>
            </a:xfrm>
            <a:prstGeom prst="rect">
              <a:avLst/>
            </a:prstGeom>
            <a:solidFill>
              <a:srgbClr val="F67839">
                <a:alpha val="16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300600" y="4734276"/>
              <a:ext cx="1825500" cy="506700"/>
            </a:xfrm>
            <a:prstGeom prst="rect">
              <a:avLst/>
            </a:prstGeom>
            <a:solidFill>
              <a:srgbClr val="9A31C0">
                <a:alpha val="19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720000" y="3859100"/>
            <a:ext cx="7704000" cy="749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4876"/>
            <a:ext cx="9144003" cy="42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66338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subTitle" idx="1"/>
          </p:nvPr>
        </p:nvSpPr>
        <p:spPr>
          <a:xfrm>
            <a:off x="1284000" y="3063763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21" name="Google Shape;121;p11"/>
          <p:cNvGrpSpPr/>
          <p:nvPr/>
        </p:nvGrpSpPr>
        <p:grpSpPr>
          <a:xfrm>
            <a:off x="-825050" y="-556369"/>
            <a:ext cx="10385551" cy="6827219"/>
            <a:chOff x="-825050" y="-556369"/>
            <a:chExt cx="10385551" cy="6827219"/>
          </a:xfrm>
        </p:grpSpPr>
        <p:pic>
          <p:nvPicPr>
            <p:cNvPr id="122" name="Google Shape;122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25050" y="-164474"/>
              <a:ext cx="1725901" cy="163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9156473">
              <a:off x="8508474" y="1017613"/>
              <a:ext cx="789063" cy="133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526024" y="1915086"/>
              <a:ext cx="1315000" cy="792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6730979">
              <a:off x="1794625" y="4581783"/>
              <a:ext cx="1923211" cy="1159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8886741">
              <a:off x="7771401" y="-268864"/>
              <a:ext cx="1315000" cy="7928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11"/>
          <p:cNvGrpSpPr/>
          <p:nvPr/>
        </p:nvGrpSpPr>
        <p:grpSpPr>
          <a:xfrm>
            <a:off x="-470800" y="-341825"/>
            <a:ext cx="10051550" cy="5691325"/>
            <a:chOff x="-470800" y="-341825"/>
            <a:chExt cx="10051550" cy="5691325"/>
          </a:xfrm>
        </p:grpSpPr>
        <p:sp>
          <p:nvSpPr>
            <p:cNvPr id="128" name="Google Shape;128;p11"/>
            <p:cNvSpPr/>
            <p:nvPr/>
          </p:nvSpPr>
          <p:spPr>
            <a:xfrm>
              <a:off x="-195250" y="4776800"/>
              <a:ext cx="3195600" cy="572700"/>
            </a:xfrm>
            <a:prstGeom prst="rect">
              <a:avLst/>
            </a:prstGeom>
            <a:solidFill>
              <a:srgbClr val="64AA42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7979650" y="362200"/>
              <a:ext cx="1601100" cy="481500"/>
            </a:xfrm>
            <a:prstGeom prst="rect">
              <a:avLst/>
            </a:prstGeom>
            <a:solidFill>
              <a:srgbClr val="E26C77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-470800" y="-341825"/>
              <a:ext cx="1985700" cy="1291500"/>
            </a:xfrm>
            <a:prstGeom prst="rect">
              <a:avLst/>
            </a:prstGeom>
            <a:solidFill>
              <a:srgbClr val="F67839">
                <a:alpha val="16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4876"/>
            <a:ext cx="9144003" cy="42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2" hasCustomPrompt="1"/>
          </p:nvPr>
        </p:nvSpPr>
        <p:spPr>
          <a:xfrm>
            <a:off x="1507025" y="1328483"/>
            <a:ext cx="731400" cy="731400"/>
          </a:xfrm>
          <a:prstGeom prst="rect">
            <a:avLst/>
          </a:prstGeom>
          <a:solidFill>
            <a:srgbClr val="9A31C0">
              <a:alpha val="193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3" hasCustomPrompt="1"/>
          </p:nvPr>
        </p:nvSpPr>
        <p:spPr>
          <a:xfrm>
            <a:off x="1507025" y="2914291"/>
            <a:ext cx="731400" cy="731400"/>
          </a:xfrm>
          <a:prstGeom prst="rect">
            <a:avLst/>
          </a:prstGeom>
          <a:solidFill>
            <a:srgbClr val="9A31C0">
              <a:alpha val="193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4" hasCustomPrompt="1"/>
          </p:nvPr>
        </p:nvSpPr>
        <p:spPr>
          <a:xfrm>
            <a:off x="4206300" y="1328483"/>
            <a:ext cx="731400" cy="731400"/>
          </a:xfrm>
          <a:prstGeom prst="rect">
            <a:avLst/>
          </a:prstGeom>
          <a:solidFill>
            <a:srgbClr val="9A31C0">
              <a:alpha val="193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5" hasCustomPrompt="1"/>
          </p:nvPr>
        </p:nvSpPr>
        <p:spPr>
          <a:xfrm>
            <a:off x="4206300" y="2914291"/>
            <a:ext cx="731400" cy="731400"/>
          </a:xfrm>
          <a:prstGeom prst="rect">
            <a:avLst/>
          </a:prstGeom>
          <a:solidFill>
            <a:srgbClr val="9A31C0">
              <a:alpha val="193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6" hasCustomPrompt="1"/>
          </p:nvPr>
        </p:nvSpPr>
        <p:spPr>
          <a:xfrm>
            <a:off x="6905575" y="1328483"/>
            <a:ext cx="731400" cy="731400"/>
          </a:xfrm>
          <a:prstGeom prst="rect">
            <a:avLst/>
          </a:prstGeom>
          <a:solidFill>
            <a:srgbClr val="9A31C0">
              <a:alpha val="193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7" hasCustomPrompt="1"/>
          </p:nvPr>
        </p:nvSpPr>
        <p:spPr>
          <a:xfrm>
            <a:off x="6905575" y="2914291"/>
            <a:ext cx="731400" cy="731400"/>
          </a:xfrm>
          <a:prstGeom prst="rect">
            <a:avLst/>
          </a:prstGeom>
          <a:solidFill>
            <a:srgbClr val="9A31C0">
              <a:alpha val="193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1"/>
          </p:nvPr>
        </p:nvSpPr>
        <p:spPr>
          <a:xfrm>
            <a:off x="719975" y="2086625"/>
            <a:ext cx="2305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8"/>
          </p:nvPr>
        </p:nvSpPr>
        <p:spPr>
          <a:xfrm>
            <a:off x="3419250" y="2086625"/>
            <a:ext cx="2305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9"/>
          </p:nvPr>
        </p:nvSpPr>
        <p:spPr>
          <a:xfrm>
            <a:off x="6118525" y="2086625"/>
            <a:ext cx="2305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13"/>
          </p:nvPr>
        </p:nvSpPr>
        <p:spPr>
          <a:xfrm>
            <a:off x="719975" y="3672500"/>
            <a:ext cx="2305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4"/>
          </p:nvPr>
        </p:nvSpPr>
        <p:spPr>
          <a:xfrm>
            <a:off x="3419250" y="3672500"/>
            <a:ext cx="2305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5"/>
          </p:nvPr>
        </p:nvSpPr>
        <p:spPr>
          <a:xfrm>
            <a:off x="6118525" y="3672500"/>
            <a:ext cx="2305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ntonio"/>
              <a:buNone/>
              <a:defRPr sz="2000" b="1"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grpSp>
        <p:nvGrpSpPr>
          <p:cNvPr id="147" name="Google Shape;147;p13"/>
          <p:cNvGrpSpPr/>
          <p:nvPr/>
        </p:nvGrpSpPr>
        <p:grpSpPr>
          <a:xfrm>
            <a:off x="-544649" y="-931316"/>
            <a:ext cx="10565029" cy="6216042"/>
            <a:chOff x="-544649" y="-931316"/>
            <a:chExt cx="10565029" cy="6216042"/>
          </a:xfrm>
        </p:grpSpPr>
        <p:pic>
          <p:nvPicPr>
            <p:cNvPr id="148" name="Google Shape;148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376923">
              <a:off x="-428934" y="98281"/>
              <a:ext cx="875870" cy="771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461287">
              <a:off x="304626" y="-529008"/>
              <a:ext cx="1582949" cy="954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85580" y="3878250"/>
              <a:ext cx="2449393" cy="1406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7242007">
              <a:off x="8375548" y="402613"/>
              <a:ext cx="1379891" cy="1401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8100000">
              <a:off x="7836595" y="-312290"/>
              <a:ext cx="1184608" cy="71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95249" y="535002"/>
              <a:ext cx="1074056" cy="945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13"/>
          <p:cNvGrpSpPr/>
          <p:nvPr/>
        </p:nvGrpSpPr>
        <p:grpSpPr>
          <a:xfrm>
            <a:off x="-470800" y="-341825"/>
            <a:ext cx="10051550" cy="5691325"/>
            <a:chOff x="-470800" y="-341825"/>
            <a:chExt cx="10051550" cy="5691325"/>
          </a:xfrm>
        </p:grpSpPr>
        <p:sp>
          <p:nvSpPr>
            <p:cNvPr id="155" name="Google Shape;155;p13"/>
            <p:cNvSpPr/>
            <p:nvPr/>
          </p:nvSpPr>
          <p:spPr>
            <a:xfrm>
              <a:off x="-195250" y="4776800"/>
              <a:ext cx="3195600" cy="572700"/>
            </a:xfrm>
            <a:prstGeom prst="rect">
              <a:avLst/>
            </a:prstGeom>
            <a:solidFill>
              <a:srgbClr val="64AA42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7979650" y="362200"/>
              <a:ext cx="1601100" cy="481500"/>
            </a:xfrm>
            <a:prstGeom prst="rect">
              <a:avLst/>
            </a:prstGeom>
            <a:solidFill>
              <a:srgbClr val="E26C77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8720925" y="3337225"/>
              <a:ext cx="689100" cy="1974000"/>
            </a:xfrm>
            <a:prstGeom prst="rect">
              <a:avLst/>
            </a:prstGeom>
            <a:solidFill>
              <a:srgbClr val="F67839">
                <a:alpha val="16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-470800" y="-341825"/>
              <a:ext cx="1985700" cy="1291500"/>
            </a:xfrm>
            <a:prstGeom prst="rect">
              <a:avLst/>
            </a:prstGeom>
            <a:solidFill>
              <a:srgbClr val="F67839">
                <a:alpha val="16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ntonio"/>
              <a:buNone/>
              <a:defRPr sz="3400" b="1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ntonio"/>
              <a:buNone/>
              <a:defRPr sz="3400" b="1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ntonio"/>
              <a:buNone/>
              <a:defRPr sz="3400" b="1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ntonio"/>
              <a:buNone/>
              <a:defRPr sz="3400" b="1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ntonio"/>
              <a:buNone/>
              <a:defRPr sz="3400" b="1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ntonio"/>
              <a:buNone/>
              <a:defRPr sz="3400" b="1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ntonio"/>
              <a:buNone/>
              <a:defRPr sz="3400" b="1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ntonio"/>
              <a:buNone/>
              <a:defRPr sz="3400" b="1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ntonio"/>
              <a:buNone/>
              <a:defRPr sz="3400" b="1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Semi Condensed"/>
              <a:buChar char="●"/>
              <a:defRPr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Semi Condensed"/>
              <a:buChar char="○"/>
              <a:defRPr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Semi Condensed"/>
              <a:buChar char="■"/>
              <a:defRPr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Semi Condensed"/>
              <a:buChar char="●"/>
              <a:defRPr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Semi Condensed"/>
              <a:buChar char="○"/>
              <a:defRPr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Semi Condensed"/>
              <a:buChar char="■"/>
              <a:defRPr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Semi Condensed"/>
              <a:buChar char="●"/>
              <a:defRPr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Semi Condensed"/>
              <a:buChar char="○"/>
              <a:defRPr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Semi Condensed"/>
              <a:buChar char="■"/>
              <a:defRPr sz="1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64511">
            <a:off x="8152365" y="-593395"/>
            <a:ext cx="1918299" cy="173348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9"/>
          <p:cNvSpPr txBox="1">
            <a:spLocks noGrp="1"/>
          </p:cNvSpPr>
          <p:nvPr>
            <p:ph type="ctrTitle"/>
          </p:nvPr>
        </p:nvSpPr>
        <p:spPr>
          <a:xfrm>
            <a:off x="940578" y="1963799"/>
            <a:ext cx="7341777" cy="21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smtClean="0"/>
              <a:t>“</a:t>
            </a:r>
            <a:r>
              <a:rPr lang="ru-RU" sz="6000" smtClean="0">
                <a:sym typeface="Antonio"/>
              </a:rPr>
              <a:t>Мой Выбор Здоровый Образ Жизни</a:t>
            </a:r>
            <a:r>
              <a:rPr lang="en-US" sz="6000" smtClean="0"/>
              <a:t>”</a:t>
            </a:r>
            <a:endParaRPr sz="6000"/>
          </a:p>
        </p:txBody>
      </p:sp>
      <p:pic>
        <p:nvPicPr>
          <p:cNvPr id="356" name="Google Shape;3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73">
            <a:off x="-378803" y="-114943"/>
            <a:ext cx="1621980" cy="146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95677" flipH="1">
            <a:off x="-643191" y="526974"/>
            <a:ext cx="1335806" cy="152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97797">
            <a:off x="8291374" y="2989612"/>
            <a:ext cx="1840275" cy="11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094304">
            <a:off x="479192" y="4098231"/>
            <a:ext cx="314068" cy="614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091449" flipH="1">
            <a:off x="284543" y="3838663"/>
            <a:ext cx="295276" cy="57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1899" y="-311500"/>
            <a:ext cx="1184609" cy="7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00">
            <a:off x="188050" y="4755375"/>
            <a:ext cx="1184608" cy="7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12810">
            <a:off x="6062481" y="4401474"/>
            <a:ext cx="2979045" cy="142199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9"/>
          <p:cNvSpPr/>
          <p:nvPr/>
        </p:nvSpPr>
        <p:spPr>
          <a:xfrm>
            <a:off x="1451685" y="-563080"/>
            <a:ext cx="3696900" cy="1291500"/>
          </a:xfrm>
          <a:prstGeom prst="rect">
            <a:avLst/>
          </a:prstGeom>
          <a:solidFill>
            <a:srgbClr val="F67839">
              <a:alpha val="16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365" name="Google Shape;365;p29"/>
          <p:cNvSpPr/>
          <p:nvPr/>
        </p:nvSpPr>
        <p:spPr>
          <a:xfrm>
            <a:off x="7436050" y="-600150"/>
            <a:ext cx="1985700" cy="1291500"/>
          </a:xfrm>
          <a:prstGeom prst="rect">
            <a:avLst/>
          </a:prstGeom>
          <a:solidFill>
            <a:srgbClr val="4F7AFA">
              <a:alpha val="162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366" name="Google Shape;366;p29"/>
          <p:cNvSpPr/>
          <p:nvPr/>
        </p:nvSpPr>
        <p:spPr>
          <a:xfrm>
            <a:off x="-195950" y="4403750"/>
            <a:ext cx="1647600" cy="409500"/>
          </a:xfrm>
          <a:prstGeom prst="rect">
            <a:avLst/>
          </a:prstGeom>
          <a:solidFill>
            <a:srgbClr val="9A31C0">
              <a:alpha val="19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367" name="Google Shape;367;p29"/>
          <p:cNvSpPr/>
          <p:nvPr/>
        </p:nvSpPr>
        <p:spPr>
          <a:xfrm>
            <a:off x="8169200" y="3883163"/>
            <a:ext cx="1985700" cy="489000"/>
          </a:xfrm>
          <a:prstGeom prst="rect">
            <a:avLst/>
          </a:prstGeom>
          <a:solidFill>
            <a:srgbClr val="64AA42">
              <a:alpha val="20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7849" y="0"/>
            <a:ext cx="6320495" cy="12241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tx2">
                    <a:lumMod val="60000"/>
                    <a:lumOff val="40000"/>
                  </a:schemeClr>
                </a:solidFill>
              </a:rPr>
              <a:t>Государственное бюджетное профессиональное образовательное</a:t>
            </a:r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2">
                    <a:lumMod val="60000"/>
                    <a:lumOff val="40000"/>
                  </a:schemeClr>
                </a:solidFill>
              </a:rPr>
              <a:t>Учреждение «Ейский медицинский колледж» министерства здравоохранения Краснодарского края</a:t>
            </a:r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9563" r="29558"/>
          <a:stretch/>
        </p:blipFill>
        <p:spPr>
          <a:xfrm>
            <a:off x="5989450" y="0"/>
            <a:ext cx="3154601" cy="5143501"/>
          </a:xfrm>
          <a:prstGeom prst="rect">
            <a:avLst/>
          </a:prstGeom>
        </p:spPr>
      </p:pic>
      <p:sp>
        <p:nvSpPr>
          <p:cNvPr id="408" name="Google Shape;408;p33"/>
          <p:cNvSpPr/>
          <p:nvPr/>
        </p:nvSpPr>
        <p:spPr>
          <a:xfrm>
            <a:off x="9329075" y="0"/>
            <a:ext cx="1956300" cy="5100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naheim"/>
                <a:ea typeface="Anaheim"/>
                <a:cs typeface="Anaheim"/>
                <a:sym typeface="Anaheim"/>
              </a:rPr>
              <a:t>Mantener foto en esta slide</a:t>
            </a:r>
            <a:endParaRPr sz="1100"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naheim"/>
                <a:ea typeface="Anaheim"/>
                <a:cs typeface="Anaheim"/>
                <a:sym typeface="Anaheim"/>
              </a:rPr>
              <a:t>Keep photo in this slide</a:t>
            </a:r>
            <a:endParaRPr sz="11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09" name="Google Shape;409;p33"/>
          <p:cNvSpPr/>
          <p:nvPr/>
        </p:nvSpPr>
        <p:spPr>
          <a:xfrm>
            <a:off x="5872375" y="-544075"/>
            <a:ext cx="1720800" cy="841800"/>
          </a:xfrm>
          <a:prstGeom prst="rect">
            <a:avLst/>
          </a:prstGeom>
          <a:solidFill>
            <a:srgbClr val="9A31C0">
              <a:alpha val="19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exandria"/>
              <a:ea typeface="Alexandria"/>
              <a:cs typeface="Alexandria"/>
              <a:sym typeface="Alexandria"/>
            </a:endParaRPr>
          </a:p>
        </p:txBody>
      </p:sp>
      <p:grpSp>
        <p:nvGrpSpPr>
          <p:cNvPr id="410" name="Google Shape;410;p33"/>
          <p:cNvGrpSpPr/>
          <p:nvPr/>
        </p:nvGrpSpPr>
        <p:grpSpPr>
          <a:xfrm>
            <a:off x="4860976" y="4267950"/>
            <a:ext cx="2424602" cy="2174275"/>
            <a:chOff x="4860976" y="4267950"/>
            <a:chExt cx="2424602" cy="2174275"/>
          </a:xfrm>
        </p:grpSpPr>
        <p:pic>
          <p:nvPicPr>
            <p:cNvPr id="411" name="Google Shape;411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980208">
              <a:off x="5432101" y="4791840"/>
              <a:ext cx="1868453" cy="1126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2" name="Google Shape;412;p33"/>
            <p:cNvSpPr/>
            <p:nvPr/>
          </p:nvSpPr>
          <p:spPr>
            <a:xfrm>
              <a:off x="4860976" y="4813575"/>
              <a:ext cx="1128600" cy="593100"/>
            </a:xfrm>
            <a:prstGeom prst="rect">
              <a:avLst/>
            </a:prstGeom>
            <a:solidFill>
              <a:srgbClr val="64AA42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exandria"/>
                <a:ea typeface="Alexandria"/>
                <a:cs typeface="Alexandria"/>
                <a:sym typeface="Alexandria"/>
              </a:endParaRPr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5522032" cy="11256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700" dirty="0"/>
              <a:t>Продумать к следующим беседам ответы на вопросы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7137" y="1491629"/>
            <a:ext cx="5682439" cy="332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82550" indent="0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ru-RU" sz="2400">
                <a:solidFill>
                  <a:schemeClr val="tx1"/>
                </a:solidFill>
                <a:sym typeface="Antonio"/>
              </a:rPr>
              <a:t>1)Почему люди курят, употребляют алкоголь, наркотики</a:t>
            </a:r>
            <a:r>
              <a:rPr lang="ru-RU" sz="2400" smtClean="0">
                <a:solidFill>
                  <a:schemeClr val="tx1"/>
                </a:solidFill>
                <a:sym typeface="Antonio"/>
              </a:rPr>
              <a:t>?</a:t>
            </a:r>
            <a:endParaRPr lang="ru-RU" sz="2400">
              <a:solidFill>
                <a:schemeClr val="tx1"/>
              </a:solidFill>
              <a:sym typeface="Antonio"/>
            </a:endParaRPr>
          </a:p>
          <a:p>
            <a:pPr marL="82550" indent="0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ru-RU" sz="2400">
                <a:solidFill>
                  <a:schemeClr val="tx1"/>
                </a:solidFill>
                <a:sym typeface="Antonio"/>
              </a:rPr>
              <a:t>2)Как употребление ПАВ влияет на их здоровье, внешний вид и жизнь людей</a:t>
            </a:r>
            <a:r>
              <a:rPr lang="ru-RU" sz="2400" smtClean="0">
                <a:solidFill>
                  <a:schemeClr val="tx1"/>
                </a:solidFill>
                <a:sym typeface="Antonio"/>
              </a:rPr>
              <a:t>?</a:t>
            </a:r>
            <a:endParaRPr lang="ru-RU" sz="2400">
              <a:solidFill>
                <a:schemeClr val="tx1"/>
              </a:solidFill>
              <a:sym typeface="Antonio"/>
            </a:endParaRPr>
          </a:p>
          <a:p>
            <a:pPr marL="82550" indent="0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ru-RU" sz="2400">
                <a:solidFill>
                  <a:schemeClr val="tx1"/>
                </a:solidFill>
                <a:sym typeface="Antonio"/>
              </a:rPr>
              <a:t>3)Почему после окончания учёбы многие прекращают заниматься физкультурой?</a:t>
            </a:r>
          </a:p>
          <a:p>
            <a:pPr>
              <a:defRPr/>
            </a:pPr>
            <a:endParaRPr lang="ru-RU" sz="2400" dirty="0">
              <a:solidFill>
                <a:schemeClr val="tx1"/>
              </a:solidFill>
              <a:sym typeface="Antoni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04000" cy="572700"/>
          </a:xfrm>
        </p:spPr>
        <p:txBody>
          <a:bodyPr/>
          <a:lstStyle/>
          <a:p>
            <a:r>
              <a:rPr lang="ru-RU" smtClean="0"/>
              <a:t>ЗАКОНЧИ ФРАЗУ</a:t>
            </a:r>
            <a:br>
              <a:rPr lang="ru-RU" smtClean="0"/>
            </a:b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5798" y="2139702"/>
            <a:ext cx="8578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/>
              <a:t>А.П. Чехов говорил: «Целовать курящую женщину все равно, что...»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82724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Одно из правил противопожарной безопасности по-болгарски звучит так: «Не </a:t>
            </a:r>
            <a:r>
              <a:rPr lang="ru-RU" sz="1800" b="1" dirty="0" err="1"/>
              <a:t>пушете</a:t>
            </a:r>
            <a:r>
              <a:rPr lang="ru-RU" sz="1800" b="1" dirty="0"/>
              <a:t> в </a:t>
            </a:r>
            <a:r>
              <a:rPr lang="ru-RU" sz="1800" b="1" dirty="0" err="1"/>
              <a:t>леглото</a:t>
            </a:r>
            <a:r>
              <a:rPr lang="ru-RU" sz="1800" b="1" dirty="0"/>
              <a:t>!» Переведите его на русский язык.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83918"/>
            <a:ext cx="6752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Как древние греки назвали бы человека, страдающего влечением к оцепенению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43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95397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В декабре 2000 года городские власти этого города впервые в мире приняли самый жесткий закон о курении, запрещающий курить в общественных местах, на работе, в кафе, баре, ресторане. За курение в общественном месте виновного наказывают лишением свободы сроком на один год или штрафом в 1000 долларов. Где был принят этот </a:t>
            </a:r>
            <a:r>
              <a:rPr lang="ru-RU" sz="1800" b="1" dirty="0" smtClean="0"/>
              <a:t>закон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2212" y="2643758"/>
            <a:ext cx="6930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/>
              <a:t>Закончите английскую пословицу: «Курильщик впускает в свои уста врага, который похищает...»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50785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/>
              <a:t>Известный врач П. Брэгг говорил, что есть 9 докторов. Начиная с четвертого это естественное питание, голодание, спорт, отдых, хорошая осанка и разум. Назовите первых трех докторов, упомянутых Брэггом</a:t>
            </a:r>
          </a:p>
        </p:txBody>
      </p:sp>
    </p:spTree>
    <p:extLst>
      <p:ext uri="{BB962C8B-B14F-4D97-AF65-F5344CB8AC3E}">
        <p14:creationId xmlns:p14="http://schemas.microsoft.com/office/powerpoint/2010/main" val="23187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8"/>
          <p:cNvSpPr txBox="1">
            <a:spLocks noGrp="1"/>
          </p:cNvSpPr>
          <p:nvPr>
            <p:ph type="subTitle" idx="1"/>
          </p:nvPr>
        </p:nvSpPr>
        <p:spPr>
          <a:xfrm>
            <a:off x="827584" y="3435846"/>
            <a:ext cx="6227700" cy="12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ct val="0"/>
              </a:spcBef>
              <a:buClrTx/>
              <a:buSzTx/>
            </a:pPr>
            <a: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  <a:t>	Чтоб творить, дерзать –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  <a:t>и не иначе</a:t>
            </a:r>
            <a:b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  <a:t>	Чтоб оставить в жизни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  <a:t>добрый след</a:t>
            </a:r>
            <a:b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  <a:t>	Для чего? </a:t>
            </a:r>
          </a:p>
          <a:p>
            <a:pPr>
              <a:spcBef>
                <a:spcPct val="0"/>
              </a:spcBef>
              <a:buClrTx/>
              <a:buSzTx/>
            </a:pPr>
            <a:r>
              <a:rPr lang="ru-RU" altLang="ru-RU" sz="2800">
                <a:solidFill>
                  <a:schemeClr val="tx1"/>
                </a:solidFill>
                <a:latin typeface="Franklin Gothic Book" pitchFamily="34" charset="0"/>
              </a:rPr>
              <a:t>Ищите свой ответ.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19" y="0"/>
            <a:ext cx="5250904" cy="496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27584" y="846857"/>
            <a:ext cx="7992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rPr>
              <a:t>Всемирная организация здравоохранения дает следующее определение здоровью:</a:t>
            </a:r>
          </a:p>
          <a:p>
            <a:r>
              <a:rPr lang="ru-RU" sz="280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ntonio"/>
              </a:rPr>
              <a:t>Здоровье – это состояние </a:t>
            </a:r>
            <a:r>
              <a:rPr lang="ru-RU" sz="280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полного физического, душевного и социального благополучия, а не только отсутствие болезне и физических дефектов</a:t>
            </a:r>
            <a:r>
              <a:rPr lang="ru-RU" smtClean="0"/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5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1560" y="1059582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.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</a:rPr>
              <a:t>Здоровый образ жизни </a:t>
            </a:r>
            <a:r>
              <a:rPr lang="ru-RU" altLang="ru-RU" sz="280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</a:rPr>
              <a:t>- это концепция жизнедеятельности человека, направленная на улучшение и сохранение здоровья с помощью соответствующего питания, физической подготовки, морального настроя и отказа от вредных привычек.</a:t>
            </a:r>
          </a:p>
          <a:p>
            <a:endParaRPr lang="ru-RU" sz="2800">
              <a:solidFill>
                <a:schemeClr val="tx1"/>
              </a:solidFill>
              <a:latin typeface="Barlow Semi Condensed"/>
              <a:ea typeface="Barlow Semi Condensed"/>
              <a:cs typeface="Barlow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7435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2"/>
          <p:cNvSpPr txBox="1">
            <a:spLocks noGrp="1"/>
          </p:cNvSpPr>
          <p:nvPr>
            <p:ph type="title"/>
          </p:nvPr>
        </p:nvSpPr>
        <p:spPr>
          <a:xfrm>
            <a:off x="2296625" y="2745500"/>
            <a:ext cx="5598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Headline news</a:t>
            </a:r>
            <a:endParaRPr/>
          </a:p>
        </p:txBody>
      </p:sp>
      <p:sp>
        <p:nvSpPr>
          <p:cNvPr id="399" name="Google Shape;399;p32"/>
          <p:cNvSpPr txBox="1">
            <a:spLocks noGrp="1"/>
          </p:cNvSpPr>
          <p:nvPr>
            <p:ph type="title" idx="2"/>
          </p:nvPr>
        </p:nvSpPr>
        <p:spPr>
          <a:xfrm>
            <a:off x="4363025" y="1146825"/>
            <a:ext cx="1465800" cy="13215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400" name="Google Shape;4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97045">
            <a:off x="-430321" y="2226375"/>
            <a:ext cx="2938766" cy="3120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:\Загрузки\slide-6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68" y="57468"/>
            <a:ext cx="5904656" cy="5013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52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"/>
          <p:cNvSpPr txBox="1">
            <a:spLocks/>
          </p:cNvSpPr>
          <p:nvPr/>
        </p:nvSpPr>
        <p:spPr>
          <a:xfrm>
            <a:off x="642352" y="0"/>
            <a:ext cx="7776864" cy="530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pPr marL="82550" indent="0">
              <a:buFont typeface="Wingdings 2" pitchFamily="18" charset="2"/>
              <a:buNone/>
              <a:defRPr/>
            </a:pPr>
            <a:r>
              <a:rPr lang="ru-RU" sz="4100">
                <a:solidFill>
                  <a:schemeClr val="lt2"/>
                </a:solidFill>
                <a:sym typeface="Arial"/>
              </a:rPr>
              <a:t>Тест «Мое здоровье»</a:t>
            </a:r>
          </a:p>
          <a:p>
            <a:pPr marL="82550" indent="0" algn="l">
              <a:buFont typeface="Wingdings 2" pitchFamily="18" charset="2"/>
              <a:buNone/>
              <a:defRPr/>
            </a:pPr>
            <a:endParaRPr lang="ru-RU" sz="3000" b="0">
              <a:solidFill>
                <a:schemeClr val="tx1"/>
              </a:solidFill>
              <a:latin typeface="Barlow Semi Condensed"/>
              <a:ea typeface="Barlow Semi Condensed"/>
              <a:cs typeface="Barlow Semi Condensed"/>
              <a:sym typeface="Arial"/>
            </a:endParaRP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ru-RU" sz="3000" b="0" smtClean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1.У </a:t>
            </a:r>
            <a:r>
              <a:rPr lang="ru-RU" sz="3000" b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меня часто плохой аппетит.</a:t>
            </a: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ru-RU" sz="3000" b="0" smtClean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2.После </a:t>
            </a:r>
            <a:r>
              <a:rPr lang="ru-RU" sz="3000" b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нескольких часов занятий у меня  начинает болеть голова.</a:t>
            </a: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ru-RU" sz="3000" b="0" smtClean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3.Часто </a:t>
            </a:r>
            <a:r>
              <a:rPr lang="ru-RU" sz="3000" b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выгляжу усталым и подавленным, иногда раздраженным и угрюмым.</a:t>
            </a: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ru-RU" sz="3000" b="0" smtClean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4.Периодически </a:t>
            </a:r>
            <a:r>
              <a:rPr lang="ru-RU" sz="3000" b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у меня бывают серьезные заболевания, когда я вынужден несколько дней оставаться дома.</a:t>
            </a: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ru-RU" sz="3000" b="0" smtClean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5.Я </a:t>
            </a:r>
            <a:r>
              <a:rPr lang="ru-RU" sz="3000" b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почти не занимаюсь спортом.</a:t>
            </a: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ru-RU" sz="3000" b="0" smtClean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6.В </a:t>
            </a:r>
            <a:r>
              <a:rPr lang="ru-RU" sz="3000" b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последнее время я несколько прибавил в весе.</a:t>
            </a: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ru-RU" sz="3000" b="0" smtClean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7.У </a:t>
            </a:r>
            <a:r>
              <a:rPr lang="ru-RU" sz="3000" b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меня часто кружится голова.</a:t>
            </a: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ru-RU" sz="3000" b="0" smtClean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8.В </a:t>
            </a:r>
            <a:r>
              <a:rPr lang="ru-RU" sz="3000" b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настоящее время я курю.</a:t>
            </a: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ru-RU" sz="3000" b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9.Быстро устаю после физических нагрузок.</a:t>
            </a: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ru-RU" sz="3000" b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10.У меня плохой сон и неприятные ощущения утром после пробуждения.</a:t>
            </a:r>
          </a:p>
          <a:p>
            <a:pPr marL="365760" indent="-283464" algn="l"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31456" y="187267"/>
            <a:ext cx="6552728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/>
              <a:t>За каждый ответ «да» поставьте себе по 1 баллу и подсчитайте сумму.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4834" y="1059582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io"/>
              <a:buNone/>
              <a:defRPr sz="2000" b="1" i="0" u="none" strike="noStrike" cap="none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9pPr>
          </a:lstStyle>
          <a:p>
            <a:pPr marL="82550" indent="0" algn="just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ru-RU" sz="240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</a:rPr>
              <a:t>1-2 балла. </a:t>
            </a:r>
            <a:r>
              <a:rPr lang="ru-RU" sz="2400" b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Несмотря на некоторые признаки ухудшения здоровья, вы в хорошей форме. Ни в коем случае не оставляйте усилий по сохранению своего самочувствия.</a:t>
            </a:r>
          </a:p>
          <a:p>
            <a:pPr marL="82550" indent="0" algn="just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ru-RU" sz="240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3-6 баллов.</a:t>
            </a:r>
            <a:r>
              <a:rPr lang="ru-RU" sz="2400" b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 Ваше отношение к своему здоровью трудно назвать серьёзным, уже чувствуется, что вы его расстроили довольно основательно.</a:t>
            </a:r>
          </a:p>
          <a:p>
            <a:pPr marL="82550" indent="0" algn="just">
              <a:lnSpc>
                <a:spcPct val="80000"/>
              </a:lnSpc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ru-RU" sz="240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7-10 баллов. </a:t>
            </a:r>
            <a:r>
              <a:rPr lang="ru-RU" sz="2400" b="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rial"/>
              </a:rPr>
              <a:t>Как вы умудрились довести себя до такой степени? Вам немедленно нужно изменить свои привычки, иначе… </a:t>
            </a:r>
          </a:p>
          <a:p>
            <a:pPr algn="just">
              <a:defRPr/>
            </a:pPr>
            <a:endParaRPr lang="ru-RU" sz="2400" b="0" dirty="0">
              <a:solidFill>
                <a:schemeClr val="tx1"/>
              </a:solidFill>
              <a:latin typeface="Barlow Semi Condensed"/>
              <a:ea typeface="Barlow Semi Condensed"/>
              <a:cs typeface="Barlow Semi Condensed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5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97045">
            <a:off x="-430321" y="2226375"/>
            <a:ext cx="2938766" cy="31200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1619672" y="1419622"/>
            <a:ext cx="7147145" cy="42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255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639763" indent="-236538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885825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096963" indent="-173038" eaLnBrk="0" hangingPunct="0">
              <a:spcBef>
                <a:spcPct val="20000"/>
              </a:spcBef>
              <a:buClr>
                <a:srgbClr val="E7BC2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1296988" indent="-182563" eaLnBrk="0" hangingPunct="0">
              <a:spcBef>
                <a:spcPct val="20000"/>
              </a:spcBef>
              <a:buClr>
                <a:srgbClr val="D092A7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425450" indent="-342900">
              <a:lnSpc>
                <a:spcPct val="80000"/>
              </a:lnSpc>
              <a:spcAft>
                <a:spcPts val="600"/>
              </a:spcAft>
            </a:pPr>
            <a:r>
              <a:rPr lang="ru-RU" altLang="ru-RU" sz="2300">
                <a:latin typeface="Barlow Semi Condensed"/>
                <a:ea typeface="Barlow Semi Condensed"/>
                <a:cs typeface="Barlow Semi Condensed"/>
                <a:sym typeface="Antonio"/>
              </a:rPr>
              <a:t>делают человека нездоровым, возникают заболевания практически всех органов; </a:t>
            </a:r>
            <a:endParaRPr lang="ru-RU" altLang="ru-RU" sz="2300" smtClean="0">
              <a:latin typeface="Barlow Semi Condensed"/>
              <a:ea typeface="Barlow Semi Condensed"/>
              <a:cs typeface="Barlow Semi Condensed"/>
              <a:sym typeface="Antonio"/>
            </a:endParaRPr>
          </a:p>
          <a:p>
            <a:pPr marL="425450" indent="-342900">
              <a:lnSpc>
                <a:spcPct val="80000"/>
              </a:lnSpc>
              <a:spcAft>
                <a:spcPts val="600"/>
              </a:spcAft>
            </a:pPr>
            <a:r>
              <a:rPr lang="ru-RU" altLang="ru-RU" sz="2300" smtClean="0">
                <a:latin typeface="Barlow Semi Condensed"/>
                <a:ea typeface="Barlow Semi Condensed"/>
                <a:cs typeface="Barlow Semi Condensed"/>
                <a:sym typeface="Antonio"/>
              </a:rPr>
              <a:t>делают </a:t>
            </a:r>
            <a:r>
              <a:rPr lang="ru-RU" altLang="ru-RU" sz="2300">
                <a:latin typeface="Barlow Semi Condensed"/>
                <a:ea typeface="Barlow Semi Condensed"/>
                <a:cs typeface="Barlow Semi Condensed"/>
                <a:sym typeface="Antonio"/>
              </a:rPr>
              <a:t>человека непривлекательным (желтые зубы при курении, запах изо рта, быстрое старение, некрасивая фигура</a:t>
            </a:r>
            <a:r>
              <a:rPr lang="ru-RU" altLang="ru-RU" sz="2300" smtClean="0">
                <a:latin typeface="Barlow Semi Condensed"/>
                <a:ea typeface="Barlow Semi Condensed"/>
                <a:cs typeface="Barlow Semi Condensed"/>
                <a:sym typeface="Antonio"/>
              </a:rPr>
              <a:t>);</a:t>
            </a:r>
            <a:endParaRPr lang="ru-RU" altLang="ru-RU" sz="2300">
              <a:latin typeface="Barlow Semi Condensed"/>
              <a:ea typeface="Barlow Semi Condensed"/>
              <a:cs typeface="Barlow Semi Condensed"/>
              <a:sym typeface="Antonio"/>
            </a:endParaRPr>
          </a:p>
          <a:p>
            <a:pPr marL="425450" indent="-342900">
              <a:lnSpc>
                <a:spcPct val="80000"/>
              </a:lnSpc>
              <a:spcAft>
                <a:spcPts val="600"/>
              </a:spcAft>
            </a:pPr>
            <a:r>
              <a:rPr lang="ru-RU" altLang="ru-RU" sz="2300">
                <a:latin typeface="Barlow Semi Condensed"/>
                <a:ea typeface="Barlow Semi Condensed"/>
                <a:cs typeface="Barlow Semi Condensed"/>
                <a:sym typeface="Antonio"/>
              </a:rPr>
              <a:t>стоят больших денег (сами ПАВ и лечение от последствий их применения и неправильного образа жизни);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1453453" y="32716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/>
              <a:t>Последствия, которые влекут за собой негативные привычки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12347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/>
              <a:t>Последствия, которые влекут за собой негативные привычки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08430" y="1347614"/>
            <a:ext cx="7584050" cy="44436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25450" indent="-3429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ntonio"/>
              </a:rPr>
              <a:t>могут привести к нарушению закона;</a:t>
            </a:r>
          </a:p>
          <a:p>
            <a:pPr marL="425450" indent="-3429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ntonio"/>
              </a:rPr>
              <a:t>подрывают доверие окружающих, разрушают межличностные отношения, приводят к разрыву семей;</a:t>
            </a:r>
          </a:p>
          <a:p>
            <a:pPr marL="425450" indent="-3429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ntonio"/>
              </a:rPr>
              <a:t>отрицательно сказываются на карьерном росте и благосостоянии;</a:t>
            </a:r>
          </a:p>
          <a:p>
            <a:pPr marL="425450" indent="-3429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tx1"/>
                </a:solidFill>
                <a:latin typeface="Barlow Semi Condensed"/>
                <a:ea typeface="Barlow Semi Condensed"/>
                <a:cs typeface="Barlow Semi Condensed"/>
                <a:sym typeface="Antonio"/>
              </a:rPr>
              <a:t>могут стоить жизни (смертельное заболевание, автокатастрофа, несчастный случай из-за опьянения, отравление)</a:t>
            </a:r>
          </a:p>
        </p:txBody>
      </p:sp>
    </p:spTree>
    <p:extLst>
      <p:ext uri="{BB962C8B-B14F-4D97-AF65-F5344CB8AC3E}">
        <p14:creationId xmlns:p14="http://schemas.microsoft.com/office/powerpoint/2010/main" val="8342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y Lifestyle Newsletter by Slidesgo">
  <a:themeElements>
    <a:clrScheme name="Simple Light">
      <a:dk1>
        <a:srgbClr val="191919"/>
      </a:dk1>
      <a:lt1>
        <a:srgbClr val="FFF5F6"/>
      </a:lt1>
      <a:dk2>
        <a:srgbClr val="FFDDE1"/>
      </a:dk2>
      <a:lt2>
        <a:srgbClr val="9320BC"/>
      </a:lt2>
      <a:accent1>
        <a:srgbClr val="F67839"/>
      </a:accent1>
      <a:accent2>
        <a:srgbClr val="64AA42"/>
      </a:accent2>
      <a:accent3>
        <a:srgbClr val="4F7AFA"/>
      </a:accent3>
      <a:accent4>
        <a:srgbClr val="D8525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579</Words>
  <Application>Microsoft Office PowerPoint</Application>
  <PresentationFormat>Экран (16:9)</PresentationFormat>
  <Paragraphs>50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Healthy Lifestyle Newsletter by Slidesgo</vt:lpstr>
      <vt:lpstr>“Мой Выбор Здоровый Образ Жизни”</vt:lpstr>
      <vt:lpstr>Презентация PowerPoint</vt:lpstr>
      <vt:lpstr>Презентация PowerPoint</vt:lpstr>
      <vt:lpstr>Презентация PowerPoint</vt:lpstr>
      <vt:lpstr>Headline news</vt:lpstr>
      <vt:lpstr>Презентация PowerPoint</vt:lpstr>
      <vt:lpstr>За каждый ответ «да» поставьте себе по 1 баллу и подсчитайте сумму.</vt:lpstr>
      <vt:lpstr>Последствия, которые влекут за собой негативные привычки</vt:lpstr>
      <vt:lpstr>Последствия, которые влекут за собой негативные привычки</vt:lpstr>
      <vt:lpstr>Продумать к следующим беседам ответы на вопросы:</vt:lpstr>
      <vt:lpstr>ЗАКОНЧИ ФРАЗУ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“Мой Выбор Здоровый Образ Жизни”</dc:title>
  <dc:creator>ЕМК2014-1</dc:creator>
  <cp:lastModifiedBy>Пользователь</cp:lastModifiedBy>
  <cp:revision>8</cp:revision>
  <dcterms:modified xsi:type="dcterms:W3CDTF">2024-06-15T20:05:07Z</dcterms:modified>
</cp:coreProperties>
</file>