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276" r:id="rId3"/>
    <p:sldId id="258" r:id="rId4"/>
    <p:sldId id="295" r:id="rId5"/>
    <p:sldId id="296" r:id="rId6"/>
    <p:sldId id="279" r:id="rId7"/>
    <p:sldId id="260" r:id="rId8"/>
    <p:sldId id="261" r:id="rId9"/>
    <p:sldId id="312" r:id="rId10"/>
    <p:sldId id="313" r:id="rId11"/>
    <p:sldId id="314" r:id="rId12"/>
    <p:sldId id="315" r:id="rId13"/>
    <p:sldId id="286" r:id="rId14"/>
    <p:sldId id="270" r:id="rId15"/>
    <p:sldId id="266" r:id="rId16"/>
    <p:sldId id="322" r:id="rId17"/>
    <p:sldId id="319" r:id="rId18"/>
    <p:sldId id="305" r:id="rId19"/>
    <p:sldId id="307" r:id="rId20"/>
    <p:sldId id="321" r:id="rId21"/>
    <p:sldId id="291" r:id="rId22"/>
    <p:sldId id="320" r:id="rId23"/>
    <p:sldId id="303" r:id="rId24"/>
    <p:sldId id="302" r:id="rId25"/>
    <p:sldId id="301" r:id="rId26"/>
    <p:sldId id="317" r:id="rId27"/>
    <p:sldId id="299" r:id="rId28"/>
    <p:sldId id="300" r:id="rId29"/>
    <p:sldId id="298" r:id="rId30"/>
    <p:sldId id="323" r:id="rId31"/>
    <p:sldId id="324" r:id="rId32"/>
    <p:sldId id="297" r:id="rId33"/>
    <p:sldId id="290" r:id="rId34"/>
    <p:sldId id="289" r:id="rId35"/>
    <p:sldId id="294" r:id="rId36"/>
    <p:sldId id="308" r:id="rId37"/>
    <p:sldId id="288" r:id="rId38"/>
    <p:sldId id="325" r:id="rId39"/>
    <p:sldId id="292" r:id="rId40"/>
    <p:sldId id="293" r:id="rId41"/>
    <p:sldId id="283" r:id="rId42"/>
    <p:sldId id="284" r:id="rId43"/>
    <p:sldId id="285" r:id="rId44"/>
    <p:sldId id="27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58" autoAdjust="0"/>
  </p:normalViewPr>
  <p:slideViewPr>
    <p:cSldViewPr>
      <p:cViewPr>
        <p:scale>
          <a:sx n="65" d="100"/>
          <a:sy n="65" d="100"/>
        </p:scale>
        <p:origin x="-152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Relationship Id="rId4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57D5A-A77F-4D3E-8CE4-D653B8A120E5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9E93C-4E89-4FBD-979A-951A4C644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9E93C-4E89-4FBD-979A-951A4C6445D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4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1FE67-14E8-424D-9AC7-82FF36B45C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026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3.jpe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e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0.emf"/><Relationship Id="rId4" Type="http://schemas.openxmlformats.org/officeDocument/2006/relationships/image" Target="../media/image57.emf"/><Relationship Id="rId9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71.e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e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70.emf"/><Relationship Id="rId4" Type="http://schemas.openxmlformats.org/officeDocument/2006/relationships/image" Target="../media/image67.e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5400" i="1" dirty="0" smtClean="0">
                <a:solidFill>
                  <a:schemeClr val="bg1"/>
                </a:solidFill>
                <a:latin typeface="Arial Black" pitchFamily="34" charset="0"/>
              </a:rPr>
              <a:t>Отчет ШМО учителей математики</a:t>
            </a:r>
            <a:br>
              <a:rPr lang="ru-RU" sz="5400" i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5400" i="1" dirty="0" smtClean="0">
                <a:solidFill>
                  <a:schemeClr val="bg1"/>
                </a:solidFill>
                <a:latin typeface="Arial Black" pitchFamily="34" charset="0"/>
              </a:rPr>
              <a:t>МАОУ  Лицей №109</a:t>
            </a:r>
            <a:endParaRPr lang="ru-RU" sz="5400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105400"/>
            <a:ext cx="7854696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2023 -2024 учебный год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650068"/>
              </p:ext>
            </p:extLst>
          </p:nvPr>
        </p:nvGraphicFramePr>
        <p:xfrm>
          <a:off x="457200" y="332658"/>
          <a:ext cx="8507288" cy="591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728"/>
                <a:gridCol w="5040560"/>
              </a:tblGrid>
              <a:tr h="115212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ФИО учителя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1" i="1" dirty="0" smtClean="0">
                          <a:latin typeface="Arial Black" panose="020B0A04020102020204" pitchFamily="34" charset="0"/>
                        </a:rPr>
                        <a:t>Темы самообразования учителей  </a:t>
                      </a: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Титова В. Н.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Анализ причин затруднения при сдаче экзаменов по математике в форме ОГЭ.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Устименко И. Б.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Дифференцированный подход при подготовке обучающихся к ГИА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Arial Black" panose="020B0A04020102020204" pitchFamily="34" charset="0"/>
                        </a:rPr>
                        <a:t>Шайхлисламова</a:t>
                      </a:r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 Е. 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Оценивание на уроках математики</a:t>
                      </a: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dirty="0" err="1" smtClean="0">
                          <a:latin typeface="Arial Black" panose="020B0A04020102020204" pitchFamily="34" charset="0"/>
                        </a:rPr>
                        <a:t>Фирулина</a:t>
                      </a:r>
                      <a:r>
                        <a:rPr lang="ru-RU" altLang="ru-RU" sz="2000" dirty="0" smtClean="0">
                          <a:latin typeface="Arial Black" panose="020B0A04020102020204" pitchFamily="34" charset="0"/>
                        </a:rPr>
                        <a:t> И. 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Формирование УУД, </a:t>
                      </a:r>
                      <a:r>
                        <a:rPr lang="ru-RU" sz="2000" dirty="0" err="1" smtClean="0">
                          <a:latin typeface="Arial Black" panose="020B0A04020102020204" pitchFamily="34" charset="0"/>
                        </a:rPr>
                        <a:t>метапредметных</a:t>
                      </a:r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 компетенций и оценивание  их на уроках математики.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18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>
                <a:latin typeface="Arial Black" pitchFamily="34" charset="0"/>
              </a:rPr>
              <a:t>Сильные стороны </a:t>
            </a:r>
            <a:br>
              <a:rPr lang="ru-RU" altLang="ru-RU" sz="3600" dirty="0">
                <a:latin typeface="Arial Black" pitchFamily="34" charset="0"/>
              </a:rPr>
            </a:br>
            <a:r>
              <a:rPr lang="ru-RU" altLang="ru-RU" sz="3600" dirty="0">
                <a:latin typeface="Arial Black" pitchFamily="34" charset="0"/>
              </a:rPr>
              <a:t>методической работы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079083"/>
              </p:ext>
            </p:extLst>
          </p:nvPr>
        </p:nvGraphicFramePr>
        <p:xfrm>
          <a:off x="323528" y="1988840"/>
          <a:ext cx="8229600" cy="3271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5205264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Arial Black" panose="020B0A04020102020204" pitchFamily="34" charset="0"/>
                        </a:rPr>
                        <a:t>Камалтдинова</a:t>
                      </a:r>
                      <a:r>
                        <a:rPr lang="ru-RU" sz="2000" baseline="0" dirty="0" smtClean="0">
                          <a:latin typeface="Arial Black" panose="020B0A04020102020204" pitchFamily="34" charset="0"/>
                        </a:rPr>
                        <a:t> О. И.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</a:rPr>
                        <a:t>Создает на уроках поисковые ситуации, ставит проблемные вопросы, проводит активные самостоятельные работы</a:t>
                      </a:r>
                    </a:p>
                  </a:txBody>
                  <a:tcPr marL="91439" marR="91439" marT="45701" marB="4570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Устименко</a:t>
                      </a:r>
                      <a:r>
                        <a:rPr lang="ru-RU" sz="2000" b="1" baseline="0" dirty="0" smtClean="0">
                          <a:latin typeface="Arial Black" panose="020B0A04020102020204" pitchFamily="34" charset="0"/>
                        </a:rPr>
                        <a:t> И. Б., </a:t>
                      </a:r>
                      <a:r>
                        <a:rPr lang="ru-RU" sz="2000" b="1" baseline="0" dirty="0" err="1" smtClean="0">
                          <a:latin typeface="Arial Black" panose="020B0A04020102020204" pitchFamily="34" charset="0"/>
                        </a:rPr>
                        <a:t>Лежнина</a:t>
                      </a:r>
                      <a:r>
                        <a:rPr lang="ru-RU" sz="2000" b="1" baseline="0" dirty="0" smtClean="0">
                          <a:latin typeface="Arial Black" panose="020B0A04020102020204" pitchFamily="34" charset="0"/>
                        </a:rPr>
                        <a:t> С. В.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</a:rPr>
                        <a:t>Умело использует на уроках наглядность, дидактический материал, развивает творческие способности учащихся</a:t>
                      </a:r>
                    </a:p>
                  </a:txBody>
                  <a:tcPr marL="91439" marR="91439" marT="45701" marB="4570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Титова</a:t>
                      </a:r>
                      <a:r>
                        <a:rPr lang="ru-RU" sz="2000" b="1" baseline="0" dirty="0" smtClean="0">
                          <a:latin typeface="Arial Black" panose="020B0A04020102020204" pitchFamily="34" charset="0"/>
                        </a:rPr>
                        <a:t> В. Н., </a:t>
                      </a:r>
                      <a:r>
                        <a:rPr lang="ru-RU" sz="2000" b="1" baseline="0" dirty="0" err="1" smtClean="0">
                          <a:latin typeface="Arial Black" panose="020B0A04020102020204" pitchFamily="34" charset="0"/>
                        </a:rPr>
                        <a:t>Логачева</a:t>
                      </a:r>
                      <a:r>
                        <a:rPr lang="ru-RU" sz="2000" b="1" baseline="0" dirty="0" smtClean="0">
                          <a:latin typeface="Arial Black" panose="020B0A04020102020204" pitchFamily="34" charset="0"/>
                        </a:rPr>
                        <a:t> Л. Р.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</a:rPr>
                        <a:t>Развивает на уроках самостоятельность. Работает с дополнительной литературой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 Antiqua" pitchFamily="18" charset="0"/>
                        </a:rPr>
                        <a:t>.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L="91439" marR="91439" marT="45701" marB="45701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5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5400" dirty="0">
                <a:latin typeface="Arial Black" pitchFamily="34" charset="0"/>
              </a:rPr>
              <a:t>Сильные стороны </a:t>
            </a:r>
            <a:br>
              <a:rPr lang="ru-RU" altLang="ru-RU" sz="5400" dirty="0">
                <a:latin typeface="Arial Black" pitchFamily="34" charset="0"/>
              </a:rPr>
            </a:br>
            <a:r>
              <a:rPr lang="ru-RU" altLang="ru-RU" sz="5400" dirty="0">
                <a:latin typeface="Arial Black" pitchFamily="34" charset="0"/>
              </a:rPr>
              <a:t>методической работы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028380"/>
              </p:ext>
            </p:extLst>
          </p:nvPr>
        </p:nvGraphicFramePr>
        <p:xfrm>
          <a:off x="457200" y="1935163"/>
          <a:ext cx="8229600" cy="3296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Брусенцова</a:t>
                      </a:r>
                      <a:r>
                        <a:rPr lang="ru-RU" sz="2000" b="1" baseline="0" dirty="0" smtClean="0">
                          <a:latin typeface="Arial Black" panose="020B0A04020102020204" pitchFamily="34" charset="0"/>
                        </a:rPr>
                        <a:t> Э. Р.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</a:rPr>
                        <a:t>Работает над практической направленностью преподавания предмета</a:t>
                      </a:r>
                    </a:p>
                  </a:txBody>
                  <a:tcPr marL="91439" marR="91439" marT="45701" marB="4570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Arial Black" panose="020B0A04020102020204" pitchFamily="34" charset="0"/>
                        </a:rPr>
                        <a:t>Фирулина</a:t>
                      </a:r>
                      <a:r>
                        <a:rPr lang="ru-RU" sz="2000" b="1" baseline="0" dirty="0" smtClean="0">
                          <a:latin typeface="Arial Black" panose="020B0A04020102020204" pitchFamily="34" charset="0"/>
                        </a:rPr>
                        <a:t> И. Л.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Развивает информационную культуру учащихся через работу с ресурсами сети Интернет</a:t>
                      </a:r>
                    </a:p>
                  </a:txBody>
                  <a:tcPr marL="91439" marR="91439" marT="45701" marB="4570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8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Приоритетные направления в работе ШМО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b="1" dirty="0"/>
              <a:t>1. </a:t>
            </a:r>
            <a:r>
              <a:rPr lang="ru-RU" b="1" dirty="0" smtClean="0"/>
              <a:t>Мониторинг</a:t>
            </a:r>
          </a:p>
          <a:p>
            <a:r>
              <a:rPr lang="ru-RU" dirty="0" smtClean="0"/>
              <a:t>2. </a:t>
            </a:r>
            <a:r>
              <a:rPr lang="ru-RU" b="1" dirty="0" smtClean="0"/>
              <a:t>Самообразование </a:t>
            </a:r>
            <a:r>
              <a:rPr lang="ru-RU" b="1" dirty="0"/>
              <a:t>учителей </a:t>
            </a:r>
          </a:p>
          <a:p>
            <a:pPr marL="0" indent="0">
              <a:buNone/>
            </a:pPr>
            <a:r>
              <a:rPr lang="ru-RU" b="1" dirty="0"/>
              <a:t>(обучение на курсах повышения квалификации)</a:t>
            </a:r>
          </a:p>
          <a:p>
            <a:r>
              <a:rPr lang="ru-RU" b="1" dirty="0" smtClean="0"/>
              <a:t> 3. Участие в творческих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0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Работа ШМО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Организация  и проведение школьного этапа всероссийской олимпиады школьников по общеобразовательным предметам в 2023-2024 учебном году.</a:t>
            </a:r>
          </a:p>
          <a:p>
            <a:r>
              <a:rPr lang="ru-RU" sz="2800" dirty="0" smtClean="0"/>
              <a:t>Математика муниципальный тур 23 участника</a:t>
            </a:r>
          </a:p>
          <a:p>
            <a:pPr marL="0" indent="0">
              <a:buNone/>
            </a:pPr>
            <a:r>
              <a:rPr lang="ru-RU" sz="2800" dirty="0" smtClean="0"/>
              <a:t>(1 победитель, учитель Титова В. Н., 1 призер, учитель Устименко И. Б.)</a:t>
            </a:r>
          </a:p>
          <a:p>
            <a:endParaRPr lang="ru-RU" b="1" dirty="0" smtClean="0"/>
          </a:p>
          <a:p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Работа ШМО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Подготовка обучающихся к ВПР и региональному мониторингу индивидуальных достижений </a:t>
            </a:r>
            <a:endParaRPr lang="ru-RU" dirty="0"/>
          </a:p>
        </p:txBody>
      </p:sp>
      <p:pic>
        <p:nvPicPr>
          <p:cNvPr id="8194" name="Picture 2" descr="ÐÐ°ÑÑÐ¸Ð½ÐºÐ¸ Ð¿Ð¾ Ð·Ð°Ð¿ÑÐ¾ÑÑ Ð²Ð¿Ñ ÐºÐ°ÑÑÐ¸Ð½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861048"/>
            <a:ext cx="6210300" cy="201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Математические </a:t>
            </a:r>
            <a:r>
              <a:rPr lang="ru-RU" b="1" dirty="0"/>
              <a:t>встречи</a:t>
            </a:r>
            <a:r>
              <a:rPr lang="ru-RU" dirty="0"/>
              <a:t> </a:t>
            </a:r>
          </a:p>
          <a:p>
            <a:r>
              <a:rPr lang="ru-RU" b="1" dirty="0"/>
              <a:t>Викторины  </a:t>
            </a:r>
            <a:endParaRPr lang="ru-RU" dirty="0"/>
          </a:p>
          <a:p>
            <a:r>
              <a:rPr lang="ru-RU" b="1" dirty="0"/>
              <a:t>Игры</a:t>
            </a:r>
            <a:endParaRPr lang="ru-RU" dirty="0"/>
          </a:p>
          <a:p>
            <a:r>
              <a:rPr lang="ru-RU" b="1" dirty="0"/>
              <a:t>Работа над мини </a:t>
            </a:r>
            <a:r>
              <a:rPr lang="ru-RU" b="1" dirty="0" smtClean="0"/>
              <a:t>проектами</a:t>
            </a:r>
            <a:endParaRPr lang="ru-RU" dirty="0"/>
          </a:p>
          <a:p>
            <a:r>
              <a:rPr lang="ru-RU" b="1" dirty="0"/>
              <a:t>Математическая конференция</a:t>
            </a:r>
            <a:r>
              <a:rPr lang="ru-RU" dirty="0"/>
              <a:t> </a:t>
            </a:r>
          </a:p>
          <a:p>
            <a:r>
              <a:rPr lang="ru-RU" b="1" dirty="0"/>
              <a:t>Математические олимпиады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b="1" dirty="0" smtClean="0"/>
              <a:t>Предлагаем </a:t>
            </a:r>
            <a:r>
              <a:rPr lang="ru-RU" b="1" dirty="0"/>
              <a:t>ученикам принять участие в домашней олимпиаде, затем в классной, школьной, во Всероссийских и Международных </a:t>
            </a:r>
            <a:r>
              <a:rPr lang="ru-RU" b="1" dirty="0" smtClean="0"/>
              <a:t>олимпиадах). 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Число желающих всегда в пределах 60-75%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Формы внеурочной 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4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09840" y="2505109"/>
            <a:ext cx="2438095" cy="55238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err="1" smtClean="0"/>
              <a:t>Инфоурок</a:t>
            </a:r>
            <a:endParaRPr lang="ru-RU" dirty="0" smtClean="0"/>
          </a:p>
          <a:p>
            <a:r>
              <a:rPr lang="ru-RU" dirty="0"/>
              <a:t>С</a:t>
            </a:r>
            <a:r>
              <a:rPr lang="ru-RU" dirty="0" smtClean="0"/>
              <a:t>етевое издание </a:t>
            </a:r>
            <a:r>
              <a:rPr lang="ru-RU" dirty="0"/>
              <a:t>«</a:t>
            </a:r>
            <a:r>
              <a:rPr lang="ru-RU" dirty="0" err="1"/>
              <a:t>Всезнайкино</a:t>
            </a:r>
            <a:r>
              <a:rPr lang="ru-RU" dirty="0"/>
              <a:t>»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ru-RU" dirty="0" smtClean="0"/>
              <a:t>Яндекс Учебник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ЯКласс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Фоксфорд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4797152"/>
            <a:ext cx="4321049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3429000"/>
            <a:ext cx="4906888" cy="324036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99" y="260648"/>
            <a:ext cx="5122913" cy="316835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782155" y="1714500"/>
            <a:ext cx="42484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928" y="1484785"/>
            <a:ext cx="5220072" cy="317061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5" y="260648"/>
            <a:ext cx="4392488" cy="280831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-108519" y="3068960"/>
            <a:ext cx="453650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620688"/>
            <a:ext cx="8531225" cy="604867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dirty="0">
                <a:latin typeface="Arial Black" pitchFamily="34" charset="0"/>
              </a:rPr>
              <a:t>Жизнь украшается двумя вещами: </a:t>
            </a:r>
          </a:p>
          <a:p>
            <a:pPr marL="0" indent="0" algn="ctr">
              <a:buNone/>
            </a:pPr>
            <a:r>
              <a:rPr lang="ru-RU" altLang="ru-RU" sz="2800" dirty="0" smtClean="0">
                <a:latin typeface="Arial Black" pitchFamily="34" charset="0"/>
              </a:rPr>
              <a:t>занятиями </a:t>
            </a:r>
            <a:r>
              <a:rPr lang="ru-RU" altLang="ru-RU" sz="2800" dirty="0">
                <a:latin typeface="Arial Black" pitchFamily="34" charset="0"/>
              </a:rPr>
              <a:t>математикой </a:t>
            </a:r>
            <a:endParaRPr lang="ru-RU" altLang="ru-RU" sz="2800" dirty="0" smtClean="0"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altLang="ru-RU" sz="2800" dirty="0" smtClean="0">
                <a:latin typeface="Arial Black" pitchFamily="34" charset="0"/>
              </a:rPr>
              <a:t>и </a:t>
            </a:r>
            <a:r>
              <a:rPr lang="ru-RU" altLang="ru-RU" sz="2800" dirty="0">
                <a:latin typeface="Arial Black" pitchFamily="34" charset="0"/>
              </a:rPr>
              <a:t>ее преподаванием»</a:t>
            </a:r>
          </a:p>
          <a:p>
            <a:pPr marL="0" indent="0" algn="r">
              <a:buNone/>
            </a:pPr>
            <a:r>
              <a:rPr lang="ru-RU" altLang="ru-RU" sz="2400" dirty="0" smtClean="0">
                <a:latin typeface="Arial Black" pitchFamily="34" charset="0"/>
              </a:rPr>
              <a:t>С</a:t>
            </a:r>
            <a:r>
              <a:rPr lang="ru-RU" altLang="ru-RU" sz="2400" dirty="0">
                <a:latin typeface="Arial Black" pitchFamily="34" charset="0"/>
              </a:rPr>
              <a:t>. </a:t>
            </a:r>
            <a:r>
              <a:rPr lang="ru-RU" altLang="ru-RU" sz="2400" dirty="0" smtClean="0">
                <a:latin typeface="Arial Black" pitchFamily="34" charset="0"/>
              </a:rPr>
              <a:t>Пуассон</a:t>
            </a:r>
          </a:p>
          <a:p>
            <a:pPr marL="0" indent="0" algn="r">
              <a:buNone/>
            </a:pPr>
            <a:endParaRPr lang="ru-RU" alt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96430"/>
            <a:ext cx="493204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780928"/>
            <a:ext cx="369634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04088"/>
            <a:ext cx="8229600" cy="589326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1.Участники конференции-семинара, посвященной памяти академика Н. Н. Красовского «Математика и компьютерные науки в образовании»</a:t>
            </a:r>
          </a:p>
          <a:p>
            <a:pPr marL="0" indent="0">
              <a:buNone/>
            </a:pPr>
            <a:r>
              <a:rPr lang="ru-RU" dirty="0"/>
              <a:t>Участники конференции «Наставничество в современном образовании России»</a:t>
            </a:r>
          </a:p>
          <a:p>
            <a:pPr marL="0" indent="0">
              <a:buNone/>
            </a:pPr>
            <a:r>
              <a:rPr lang="ru-RU" dirty="0"/>
              <a:t>Участники Всероссийской конференции «Использование ИКТ в образовательном процессе в условиях реализации ФГОС</a:t>
            </a:r>
          </a:p>
          <a:p>
            <a:pPr marL="0" indent="0">
              <a:buNone/>
            </a:pPr>
            <a:r>
              <a:rPr lang="ru-RU" dirty="0"/>
              <a:t>Участники форума «Педагоги России: инновации в образовании»</a:t>
            </a:r>
          </a:p>
          <a:p>
            <a:pPr marL="0" indent="0">
              <a:buNone/>
            </a:pPr>
            <a:r>
              <a:rPr lang="ru-RU" dirty="0"/>
              <a:t>2. Участники курсов: Организация проектной деятельности, Создание и ведение персонального сайта педагога, Организация взаимодействия с родителями в реализации программы родительского просвещения, Наставничество в детско-взрослых проектах, Создание идеального портфолио педагога, Создание эффективных презентаций и отдельных слайдов, Развитие логико-математического мышления и творческих способностей </a:t>
            </a:r>
          </a:p>
          <a:p>
            <a:r>
              <a:rPr lang="ru-RU" dirty="0"/>
              <a:t>3. Участники онлайн-тренинга» Формирование читательской грамотности обучающихся в условиях реализации ФГОС»</a:t>
            </a:r>
          </a:p>
          <a:p>
            <a:pPr marL="0" indent="0">
              <a:buNone/>
            </a:pPr>
            <a:r>
              <a:rPr lang="ru-RU" dirty="0"/>
              <a:t>Участники общественного педагогического движения РАО «Исследовательский модуль: подготовка и сопровождение социологических исследований по вопросам трудностей в обучении»</a:t>
            </a:r>
          </a:p>
          <a:p>
            <a:r>
              <a:rPr lang="ru-RU" dirty="0"/>
              <a:t>4. </a:t>
            </a:r>
            <a:r>
              <a:rPr lang="ru-RU" dirty="0" err="1"/>
              <a:t>Вебинары</a:t>
            </a:r>
            <a:r>
              <a:rPr lang="ru-RU" dirty="0"/>
              <a:t>: «Секреты эффективного онлайн-урока. Приемы работы и цифровые инструменты»</a:t>
            </a:r>
          </a:p>
          <a:p>
            <a:pPr marL="0" indent="0">
              <a:buNone/>
            </a:pPr>
            <a:r>
              <a:rPr lang="ru-RU" dirty="0"/>
              <a:t>Методические основы построения современного урока в соответствии с обновленными ФГОС»</a:t>
            </a:r>
          </a:p>
          <a:p>
            <a:r>
              <a:rPr lang="ru-RU" dirty="0"/>
              <a:t>5.  17 Международный педагогический  конкурс «В поисках результативности Номинация «Обобщение педагогического опыта». Конкурсная работа «</a:t>
            </a:r>
            <a:r>
              <a:rPr lang="ru-RU" dirty="0" err="1"/>
              <a:t>Профстандарт</a:t>
            </a:r>
            <a:r>
              <a:rPr lang="ru-RU" dirty="0"/>
              <a:t> педагога»  Институт развития современного образования. г. Москва. Победитель .</a:t>
            </a:r>
          </a:p>
          <a:p>
            <a:pPr marL="0" indent="0">
              <a:buNone/>
            </a:pPr>
            <a:r>
              <a:rPr lang="ru-RU" dirty="0"/>
              <a:t>Международный конкурс «исследовательские и научные работы, проекты» Геометрия малышам» Международный образовательный портал «Солнечный свет» Победитель</a:t>
            </a:r>
          </a:p>
          <a:p>
            <a:pPr marL="0" indent="0">
              <a:buNone/>
            </a:pPr>
            <a:r>
              <a:rPr lang="ru-RU" dirty="0"/>
              <a:t>Ассоциация Международных и Всероссийских конкурсов 7 Всероссийский конкурс профессионального мастерства «Лучшая методическая разработка» Первый раз в 7 класс» Диплом 1 степени</a:t>
            </a:r>
          </a:p>
          <a:p>
            <a:pPr marL="0" indent="0">
              <a:buNone/>
            </a:pPr>
            <a:r>
              <a:rPr lang="ru-RU" dirty="0"/>
              <a:t>Ассоциация Международных и Всероссийских конкурсов 4 Всероссийский фестиваль профессионального мастерства "Педагогические чтения» «повышение мотивации обучающихся» Диплом победителя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3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592589"/>
              </p:ext>
            </p:extLst>
          </p:nvPr>
        </p:nvGraphicFramePr>
        <p:xfrm>
          <a:off x="5205457" y="4361994"/>
          <a:ext cx="3759031" cy="2434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Acrobat Document" r:id="rId4" imgW="23688329" imgH="16716002" progId="AcroExch.Document.DC">
                  <p:embed/>
                </p:oleObj>
              </mc:Choice>
              <mc:Fallback>
                <p:oleObj name="Acrobat Document" r:id="rId4" imgW="23688329" imgH="1671600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05457" y="4361994"/>
                        <a:ext cx="3759031" cy="2434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0334">
            <a:off x="909145" y="2684917"/>
            <a:ext cx="2904824" cy="3969644"/>
          </a:xfrm>
          <a:prstGeom prst="rect">
            <a:avLst/>
          </a:prstGeom>
        </p:spPr>
      </p:pic>
      <p:pic>
        <p:nvPicPr>
          <p:cNvPr id="7" name="Рисунок 6" descr="C:\Users\Инна Львовна\Desktop\я\2023 я\уд -ние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4141">
            <a:off x="5262060" y="212581"/>
            <a:ext cx="2665372" cy="390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4398">
            <a:off x="1116346" y="61607"/>
            <a:ext cx="2836049" cy="3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794" y="2001026"/>
            <a:ext cx="2773596" cy="39707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081" y="1916833"/>
            <a:ext cx="273630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2434544"/>
            <a:ext cx="4320480" cy="265064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999" y="116632"/>
            <a:ext cx="3888433" cy="2317912"/>
          </a:xfrm>
          <a:prstGeom prst="rect">
            <a:avLst/>
          </a:prstGeom>
        </p:spPr>
      </p:pic>
      <p:pic>
        <p:nvPicPr>
          <p:cNvPr id="7" name="Объект 4" descr="https://zenclass-files-hot-01.storage.yandexcloud.net/60326de3-d532-4c06-9ddf-92e09876c434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" y="116632"/>
            <a:ext cx="3296958" cy="2426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3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935163"/>
            <a:ext cx="2483767" cy="3582069"/>
          </a:xfrm>
          <a:prstGeom prst="rect">
            <a:avLst/>
          </a:prstGeom>
        </p:spPr>
      </p:pic>
      <p:pic>
        <p:nvPicPr>
          <p:cNvPr id="6" name="Рисунок 5" descr="C:\Users\Инна Львовна\AppData\Local\Packages\Microsoft.Windows.Photos_8wekyb3d8bbwe\TempState\ShareServiceTempFolder\Certificate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432048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3356992"/>
            <a:ext cx="2339752" cy="3456384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6992"/>
            <a:ext cx="244827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Участие в различных </a:t>
            </a:r>
            <a:r>
              <a:rPr lang="ru-RU" dirty="0" smtClean="0"/>
              <a:t>конкурсах</a:t>
            </a:r>
            <a:endParaRPr lang="ru-RU" dirty="0"/>
          </a:p>
        </p:txBody>
      </p:sp>
      <p:pic>
        <p:nvPicPr>
          <p:cNvPr id="4" name="Объект 3" descr="C:\Users\Инна Львовна\Desktop\Фирулина Инна Львовна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5163"/>
            <a:ext cx="2376264" cy="438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Инна Львовна\Desktop\Фирулина Инна Львовн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35163"/>
            <a:ext cx="3096344" cy="438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2771800" y="1935163"/>
            <a:ext cx="2952328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9" y="1935163"/>
            <a:ext cx="2592287" cy="3870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935163"/>
            <a:ext cx="2592288" cy="38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55 человек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2420888"/>
            <a:ext cx="2232247" cy="331236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771800" y="2564904"/>
            <a:ext cx="1656184" cy="237626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427985" y="2564904"/>
            <a:ext cx="1584175" cy="237626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6012160" y="2564904"/>
            <a:ext cx="1584176" cy="237626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7524328" y="2564904"/>
            <a:ext cx="1594520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8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56791"/>
            <a:ext cx="3096343" cy="476780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67944" y="1556791"/>
            <a:ext cx="3474268" cy="47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916832"/>
            <a:ext cx="2880320" cy="438943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64088" y="548679"/>
            <a:ext cx="2952328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/>
              <a:t>Тема работы методического объединения: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935480"/>
            <a:ext cx="8784976" cy="4733880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Развитие </a:t>
            </a:r>
            <a:r>
              <a:rPr lang="ru-RU" sz="3200" dirty="0">
                <a:latin typeface="Arial Black" panose="020B0A04020102020204" pitchFamily="34" charset="0"/>
              </a:rPr>
              <a:t>профессиональных компетентностей в области использования образовательных технологий, выявление оптимальных средств, методов, форм взаимодействия педагога и ребенка, способствующих формированию учебно-познавательной компетентности учащегося в соответствии с ФГОС.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935163"/>
            <a:ext cx="3096343" cy="4389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60" y="1935163"/>
            <a:ext cx="2880319" cy="4389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1" y="1935162"/>
            <a:ext cx="3024338" cy="44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-1"/>
            <a:ext cx="4608512" cy="659735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4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60649"/>
            <a:ext cx="2376264" cy="352839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771800" y="260649"/>
            <a:ext cx="2376264" cy="352839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932040" y="260648"/>
            <a:ext cx="2376264" cy="352839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6156176" y="2996951"/>
            <a:ext cx="2376264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8131" y="1938528"/>
            <a:ext cx="2581941" cy="3290672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395729"/>
              </p:ext>
            </p:extLst>
          </p:nvPr>
        </p:nvGraphicFramePr>
        <p:xfrm>
          <a:off x="467545" y="1268760"/>
          <a:ext cx="2160240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5" y="1268760"/>
                        <a:ext cx="2160240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877481"/>
              </p:ext>
            </p:extLst>
          </p:nvPr>
        </p:nvGraphicFramePr>
        <p:xfrm>
          <a:off x="3281363" y="1628775"/>
          <a:ext cx="1236662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Объект упаковщика для оболочки" showAsIcon="1" r:id="rId6" imgW="1236600" imgH="480960" progId="Package">
                  <p:embed/>
                </p:oleObj>
              </mc:Choice>
              <mc:Fallback>
                <p:oleObj name="Объект упаковщика для оболочки" showAsIcon="1" r:id="rId6" imgW="1236600" imgH="480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81363" y="1628775"/>
                        <a:ext cx="1236662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17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6395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Диплом победителя в олимпиаде по шахматам для 7﻿-﻿</a:t>
            </a:r>
            <a:r>
              <a:rPr lang="ru-RU" b="1" dirty="0" err="1"/>
              <a:t>го</a:t>
            </a:r>
            <a:r>
              <a:rPr lang="ru-RU" b="1" dirty="0"/>
              <a:t> класса</a:t>
            </a:r>
          </a:p>
          <a:p>
            <a:r>
              <a:rPr lang="ru-RU" b="1" dirty="0"/>
              <a:t>Диплом победителя в олимпиаде «Наука вокруг нас» для 8﻿-﻿</a:t>
            </a:r>
            <a:r>
              <a:rPr lang="ru-RU" b="1" dirty="0" err="1"/>
              <a:t>го</a:t>
            </a:r>
            <a:r>
              <a:rPr lang="ru-RU" b="1" dirty="0"/>
              <a:t> класса</a:t>
            </a:r>
          </a:p>
          <a:p>
            <a:r>
              <a:rPr lang="ru-RU" b="1" dirty="0"/>
              <a:t>Диплом победителя в олимпиаде «Безопасный интернет» для 7﻿-﻿</a:t>
            </a:r>
            <a:r>
              <a:rPr lang="ru-RU" b="1" dirty="0" err="1"/>
              <a:t>го</a:t>
            </a:r>
            <a:r>
              <a:rPr lang="ru-RU" b="1" dirty="0"/>
              <a:t> класса</a:t>
            </a:r>
          </a:p>
          <a:p>
            <a:r>
              <a:rPr lang="ru-RU" b="1" dirty="0"/>
              <a:t>Сертификат за первый этап «Академии функциональной грамотности» на </a:t>
            </a:r>
            <a:r>
              <a:rPr lang="ru-RU" b="1" dirty="0" err="1"/>
              <a:t>Учи.ру</a:t>
            </a:r>
            <a:endParaRPr lang="ru-RU" b="1" dirty="0"/>
          </a:p>
          <a:p>
            <a:r>
              <a:rPr lang="ru-RU" b="1" dirty="0"/>
              <a:t>Диплом победителя в первом туре олимпиады по математике для 8﻿-﻿</a:t>
            </a:r>
            <a:r>
              <a:rPr lang="ru-RU" b="1" dirty="0" err="1"/>
              <a:t>го</a:t>
            </a:r>
            <a:r>
              <a:rPr lang="ru-RU" b="1" dirty="0"/>
              <a:t> класса</a:t>
            </a:r>
          </a:p>
          <a:p>
            <a:r>
              <a:rPr lang="ru-RU" b="1" dirty="0"/>
              <a:t>Диплом победителя в первом туре олимпиады по математике для 7﻿-﻿</a:t>
            </a:r>
            <a:r>
              <a:rPr lang="ru-RU" b="1" dirty="0" err="1"/>
              <a:t>го</a:t>
            </a:r>
            <a:r>
              <a:rPr lang="ru-RU" b="1" dirty="0"/>
              <a:t> класса</a:t>
            </a:r>
          </a:p>
          <a:p>
            <a:r>
              <a:rPr lang="ru-RU" b="1" dirty="0"/>
              <a:t>Сертификат за второй этап «Академии функциональной грамотности» на </a:t>
            </a:r>
            <a:r>
              <a:rPr lang="ru-RU" b="1" dirty="0" err="1" smtClean="0"/>
              <a:t>Учи.р</a:t>
            </a:r>
            <a:r>
              <a:rPr lang="ru-RU" b="1" dirty="0" err="1"/>
              <a:t>у</a:t>
            </a:r>
            <a:endParaRPr lang="ru-RU" b="1" dirty="0"/>
          </a:p>
          <a:p>
            <a:r>
              <a:rPr lang="ru-RU" b="1" dirty="0"/>
              <a:t>Диплом победителя в олимпиаде по финансовой грамотности и предпринимательству для 8﻿-﻿</a:t>
            </a:r>
            <a:r>
              <a:rPr lang="ru-RU" b="1" dirty="0" err="1"/>
              <a:t>го</a:t>
            </a:r>
            <a:r>
              <a:rPr lang="ru-RU" b="1" dirty="0"/>
              <a:t> класса</a:t>
            </a:r>
          </a:p>
          <a:p>
            <a:r>
              <a:rPr lang="ru-RU" b="1" dirty="0"/>
              <a:t>Диплом победителя во втором туре олимпиады по математике для 7﻿-﻿</a:t>
            </a:r>
            <a:r>
              <a:rPr lang="ru-RU" b="1" dirty="0" err="1"/>
              <a:t>го</a:t>
            </a:r>
            <a:r>
              <a:rPr lang="ru-RU" b="1" dirty="0"/>
              <a:t> </a:t>
            </a:r>
            <a:r>
              <a:rPr lang="ru-RU" b="1" dirty="0" smtClean="0"/>
              <a:t>класса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92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Диплом победителя в олимпиаде по финансовой грамотности и предпринимательству для 7﻿-﻿</a:t>
            </a:r>
            <a:r>
              <a:rPr lang="ru-RU" dirty="0" err="1"/>
              <a:t>го</a:t>
            </a:r>
            <a:r>
              <a:rPr lang="ru-RU" dirty="0"/>
              <a:t> класса</a:t>
            </a:r>
          </a:p>
          <a:p>
            <a:r>
              <a:rPr lang="ru-RU" dirty="0"/>
              <a:t>Грамота за достижение лиги Вселенной</a:t>
            </a:r>
          </a:p>
          <a:p>
            <a:r>
              <a:rPr lang="ru-RU" dirty="0"/>
              <a:t>Сертификат за третий этап «Академии функциональной грамотности» на </a:t>
            </a:r>
            <a:r>
              <a:rPr lang="ru-RU" dirty="0" err="1"/>
              <a:t>Учи.ру</a:t>
            </a:r>
            <a:endParaRPr lang="ru-RU" dirty="0"/>
          </a:p>
          <a:p>
            <a:r>
              <a:rPr lang="ru-RU" dirty="0"/>
              <a:t>Сертификат за успешное прохождение финальных испытаний «Академии функциональной грамотности» на </a:t>
            </a:r>
            <a:r>
              <a:rPr lang="ru-RU" dirty="0" err="1"/>
              <a:t>Учи.ру</a:t>
            </a:r>
            <a:endParaRPr lang="ru-RU" dirty="0"/>
          </a:p>
          <a:p>
            <a:r>
              <a:rPr lang="ru-RU" dirty="0"/>
              <a:t>Свидетельство о подготовке победителей международной олимпиады «</a:t>
            </a:r>
            <a:r>
              <a:rPr lang="ru-RU" dirty="0" err="1"/>
              <a:t>Инфоурок</a:t>
            </a:r>
            <a:r>
              <a:rPr lang="ru-RU" dirty="0"/>
              <a:t>» осенний сезон 2023 по математике</a:t>
            </a:r>
          </a:p>
          <a:p>
            <a:r>
              <a:rPr lang="ru-RU" dirty="0"/>
              <a:t>Свидетельство о подготовке победителей международной олимпиады «</a:t>
            </a:r>
            <a:r>
              <a:rPr lang="ru-RU" dirty="0" err="1"/>
              <a:t>Инфоурок</a:t>
            </a:r>
            <a:r>
              <a:rPr lang="ru-RU" dirty="0"/>
              <a:t>» зимний сезон 2024 по математике</a:t>
            </a:r>
          </a:p>
          <a:p>
            <a:r>
              <a:rPr lang="ru-RU" dirty="0"/>
              <a:t>Свидетельство о подготовке победителей международной олимпиады «</a:t>
            </a:r>
            <a:r>
              <a:rPr lang="ru-RU" dirty="0" err="1"/>
              <a:t>Инфоурок</a:t>
            </a:r>
            <a:r>
              <a:rPr lang="ru-RU" dirty="0"/>
              <a:t>» весенний сезон 2024 по математике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27234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3284984"/>
            <a:ext cx="2448271" cy="357301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376265" y="2348881"/>
            <a:ext cx="2411759" cy="345638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644009" y="2348880"/>
            <a:ext cx="2232247" cy="345638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6732240" y="1"/>
            <a:ext cx="2411760" cy="335699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107506" y="1"/>
            <a:ext cx="2268760" cy="328498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6948264" y="3645024"/>
            <a:ext cx="219573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788650"/>
              </p:ext>
            </p:extLst>
          </p:nvPr>
        </p:nvGraphicFramePr>
        <p:xfrm>
          <a:off x="155575" y="0"/>
          <a:ext cx="219075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575" y="0"/>
                        <a:ext cx="219075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612909"/>
              </p:ext>
            </p:extLst>
          </p:nvPr>
        </p:nvGraphicFramePr>
        <p:xfrm>
          <a:off x="2346325" y="9794"/>
          <a:ext cx="220729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46325" y="9794"/>
                        <a:ext cx="2207295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906797"/>
              </p:ext>
            </p:extLst>
          </p:nvPr>
        </p:nvGraphicFramePr>
        <p:xfrm>
          <a:off x="4427538" y="1"/>
          <a:ext cx="216068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Acrobat Document" r:id="rId7" imgW="5667121" imgH="8019769" progId="AcroExch.Document.DC">
                  <p:embed/>
                </p:oleObj>
              </mc:Choice>
              <mc:Fallback>
                <p:oleObj name="Acrobat Document" r:id="rId7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27538" y="1"/>
                        <a:ext cx="2160686" cy="3356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899121"/>
              </p:ext>
            </p:extLst>
          </p:nvPr>
        </p:nvGraphicFramePr>
        <p:xfrm>
          <a:off x="6588224" y="0"/>
          <a:ext cx="2088232" cy="321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Acrobat Document" r:id="rId9" imgW="5667121" imgH="8019769" progId="AcroExch.Document.DC">
                  <p:embed/>
                </p:oleObj>
              </mc:Choice>
              <mc:Fallback>
                <p:oleObj name="Acrobat Document" r:id="rId9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88224" y="0"/>
                        <a:ext cx="2088232" cy="3212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73016"/>
            <a:ext cx="208823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 descr="https://cs.infourok.ru/%D0%A3%D0%9D87613577-5bf1-230x32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73016"/>
            <a:ext cx="219075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cs.infourok.ru/%D0%A7%D0%A696171505-e854-230x32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266429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875" y="1935163"/>
            <a:ext cx="3106250" cy="4389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935163"/>
            <a:ext cx="2952328" cy="4389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935163"/>
            <a:ext cx="2952327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795007"/>
              </p:ext>
            </p:extLst>
          </p:nvPr>
        </p:nvGraphicFramePr>
        <p:xfrm>
          <a:off x="251520" y="980728"/>
          <a:ext cx="2016223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980728"/>
                        <a:ext cx="2016223" cy="29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7425"/>
              </p:ext>
            </p:extLst>
          </p:nvPr>
        </p:nvGraphicFramePr>
        <p:xfrm>
          <a:off x="2195736" y="980728"/>
          <a:ext cx="2160240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5736" y="980728"/>
                        <a:ext cx="2160240" cy="302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84134"/>
              </p:ext>
            </p:extLst>
          </p:nvPr>
        </p:nvGraphicFramePr>
        <p:xfrm>
          <a:off x="4283968" y="980729"/>
          <a:ext cx="2016224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Acrobat Document" r:id="rId7" imgW="5667121" imgH="8019769" progId="AcroExch.Document.DC">
                  <p:embed/>
                </p:oleObj>
              </mc:Choice>
              <mc:Fallback>
                <p:oleObj name="Acrobat Document" r:id="rId7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83968" y="980729"/>
                        <a:ext cx="2016224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671648"/>
              </p:ext>
            </p:extLst>
          </p:nvPr>
        </p:nvGraphicFramePr>
        <p:xfrm>
          <a:off x="6084168" y="980728"/>
          <a:ext cx="2304256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Acrobat Document" r:id="rId9" imgW="5667121" imgH="8019769" progId="AcroExch.Document.DC">
                  <p:embed/>
                </p:oleObj>
              </mc:Choice>
              <mc:Fallback>
                <p:oleObj name="Acrobat Document" r:id="rId9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84168" y="980728"/>
                        <a:ext cx="2304256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038897"/>
              </p:ext>
            </p:extLst>
          </p:nvPr>
        </p:nvGraphicFramePr>
        <p:xfrm>
          <a:off x="179513" y="3789040"/>
          <a:ext cx="2160240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" name="Acrobat Document" r:id="rId11" imgW="5667121" imgH="8019769" progId="AcroExch.Document.DC">
                  <p:embed/>
                </p:oleObj>
              </mc:Choice>
              <mc:Fallback>
                <p:oleObj name="Acrobat Document" r:id="rId11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9513" y="3789040"/>
                        <a:ext cx="2160240" cy="288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902021"/>
              </p:ext>
            </p:extLst>
          </p:nvPr>
        </p:nvGraphicFramePr>
        <p:xfrm>
          <a:off x="2267744" y="3789040"/>
          <a:ext cx="2088232" cy="306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" name="Acrobat Document" r:id="rId13" imgW="5667121" imgH="8019769" progId="AcroExch.Document.DC">
                  <p:embed/>
                </p:oleObj>
              </mc:Choice>
              <mc:Fallback>
                <p:oleObj name="Acrobat Document" r:id="rId1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67744" y="3789040"/>
                        <a:ext cx="2088232" cy="3068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884874"/>
              </p:ext>
            </p:extLst>
          </p:nvPr>
        </p:nvGraphicFramePr>
        <p:xfrm>
          <a:off x="4355976" y="3789041"/>
          <a:ext cx="2088232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" name="Acrobat Document" r:id="rId15" imgW="5667121" imgH="8019769" progId="AcroExch.Document.DC">
                  <p:embed/>
                </p:oleObj>
              </mc:Choice>
              <mc:Fallback>
                <p:oleObj name="Acrobat Document" r:id="rId1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55976" y="3789041"/>
                        <a:ext cx="2088232" cy="29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262593"/>
              </p:ext>
            </p:extLst>
          </p:nvPr>
        </p:nvGraphicFramePr>
        <p:xfrm>
          <a:off x="6444208" y="3789040"/>
          <a:ext cx="1944216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5" name="Acrobat Document" r:id="rId17" imgW="5667121" imgH="8019769" progId="AcroExch.Document.DC">
                  <p:embed/>
                </p:oleObj>
              </mc:Choice>
              <mc:Fallback>
                <p:oleObj name="Acrobat Document" r:id="rId17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44208" y="3789040"/>
                        <a:ext cx="1944216" cy="266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98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Цель работы методического объединения: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 Black" panose="020B0A04020102020204" pitchFamily="34" charset="0"/>
              </a:rPr>
              <a:t>Создание </a:t>
            </a:r>
            <a:r>
              <a:rPr lang="ru-RU" dirty="0">
                <a:latin typeface="Arial Black" panose="020B0A04020102020204" pitchFamily="34" charset="0"/>
              </a:rPr>
              <a:t>условий для профессионального личностного роста педагога как одного из основных условий обеспечения качества образования.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3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948185"/>
              </p:ext>
            </p:extLst>
          </p:nvPr>
        </p:nvGraphicFramePr>
        <p:xfrm>
          <a:off x="2855913" y="620688"/>
          <a:ext cx="2871787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5913" y="620688"/>
                        <a:ext cx="2871787" cy="432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274883"/>
              </p:ext>
            </p:extLst>
          </p:nvPr>
        </p:nvGraphicFramePr>
        <p:xfrm>
          <a:off x="6084169" y="2492896"/>
          <a:ext cx="2880320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84169" y="2492896"/>
                        <a:ext cx="2880320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4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>
                <a:latin typeface="Arial Black" pitchFamily="34" charset="0"/>
              </a:rPr>
              <a:t>Задачи методической работы на </a:t>
            </a:r>
            <a:r>
              <a:rPr lang="ru-RU" altLang="ru-RU" sz="2800" dirty="0" smtClean="0">
                <a:latin typeface="Arial Black" pitchFamily="34" charset="0"/>
              </a:rPr>
              <a:t>2024- </a:t>
            </a:r>
            <a:r>
              <a:rPr lang="ru-RU" altLang="ru-RU" sz="2800" dirty="0">
                <a:latin typeface="Arial Black" pitchFamily="34" charset="0"/>
              </a:rPr>
              <a:t>20</a:t>
            </a:r>
            <a:r>
              <a:rPr lang="en-US" altLang="ru-RU" sz="2800" dirty="0" smtClean="0">
                <a:latin typeface="Arial Black" pitchFamily="34" charset="0"/>
              </a:rPr>
              <a:t>2</a:t>
            </a:r>
            <a:r>
              <a:rPr lang="ru-RU" altLang="ru-RU" sz="2800" dirty="0" smtClean="0">
                <a:latin typeface="Arial Black" pitchFamily="34" charset="0"/>
              </a:rPr>
              <a:t>5 </a:t>
            </a:r>
            <a:r>
              <a:rPr lang="ru-RU" altLang="ru-RU" sz="2800" dirty="0">
                <a:latin typeface="Arial Black" pitchFamily="34" charset="0"/>
              </a:rPr>
              <a:t>учебный год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38912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altLang="ru-RU" sz="7000" dirty="0">
                <a:latin typeface="Times New Roman" pitchFamily="18" charset="0"/>
                <a:cs typeface="Times New Roman" pitchFamily="18" charset="0"/>
              </a:rPr>
              <a:t>Продолжить работу над проблемой «Повышение эффективности и качества урока через использование современных педагогических технологий в рамках реализации ФГОС»</a:t>
            </a:r>
          </a:p>
          <a:p>
            <a:pPr algn="just"/>
            <a:r>
              <a:rPr lang="ru-RU" altLang="ru-RU" sz="7000" dirty="0">
                <a:latin typeface="Times New Roman" pitchFamily="18" charset="0"/>
                <a:cs typeface="Times New Roman" pitchFamily="18" charset="0"/>
              </a:rPr>
              <a:t>Продолжить работу по вопросу преемственности в образовательном процессе между начальной школой и средним звеном, а также между средней и старшей ступенями обучения.</a:t>
            </a:r>
          </a:p>
          <a:p>
            <a:pPr>
              <a:buFont typeface="Arial" charset="0"/>
              <a:buNone/>
            </a:pPr>
            <a:endParaRPr lang="ru-RU" alt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2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dirty="0">
                <a:latin typeface="Arial Black" pitchFamily="34" charset="0"/>
              </a:rPr>
              <a:t>Задачи МО на 2024-2025 уч. год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укрепления результатов и повышения уровня знаний учащихся выпускных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и систематизировать зачётную форму работы, проводить поэлементный анализ школьного пробного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ОГЭ, ЕГЭ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учётом результатов которого, строить дальнейшую учебную работу, усилить индивидуальную работу со слабоуспевающими учениками. На уроках проводить контрольные работы по материалам и в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ОГЭ,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ЕГЭ. Начиная с 5-х классов проводить контроль в форме тестов.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1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dirty="0">
                <a:latin typeface="Arial Black" pitchFamily="34" charset="0"/>
              </a:rPr>
              <a:t>Задачи МО на 2024-2025 уч. год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48880"/>
            <a:ext cx="8784976" cy="4320480"/>
          </a:xfrm>
        </p:spPr>
        <p:txBody>
          <a:bodyPr/>
          <a:lstStyle/>
          <a:p>
            <a:pPr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дидактические материалы, справочные таблицы, раздаточный материал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вариантов ОГЭ, ЕГЭ.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создание дидактических материалов к урокам по параллелям.</a:t>
            </a:r>
          </a:p>
          <a:p>
            <a:pPr algn="just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 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подготовке учащихся к исследовательской и проектной деятельности.</a:t>
            </a:r>
          </a:p>
          <a:p>
            <a:pPr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применять ИКТ в учебном процессе.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7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8362"/>
          </a:xfrm>
        </p:spPr>
        <p:txBody>
          <a:bodyPr/>
          <a:lstStyle/>
          <a:p>
            <a:pPr algn="ctr" eaLnBrk="1" hangingPunct="1"/>
            <a:r>
              <a:rPr lang="ru-RU" altLang="ru-RU" sz="4000" dirty="0" smtClean="0">
                <a:latin typeface="Arial Black" pitchFamily="34" charset="0"/>
              </a:rPr>
              <a:t>Задачи МО на </a:t>
            </a:r>
            <a:r>
              <a:rPr lang="ru-RU" altLang="ru-RU" sz="3200" dirty="0" smtClean="0">
                <a:latin typeface="Arial Black" pitchFamily="34" charset="0"/>
              </a:rPr>
              <a:t>2024-2025 уч. год</a:t>
            </a:r>
            <a:endParaRPr lang="ru-RU" altLang="ru-RU" sz="4000" dirty="0" smtClean="0">
              <a:latin typeface="Arial Black" pitchFamily="34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000125"/>
            <a:ext cx="8715375" cy="452596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Овладение  технологиями работы с интерактивным  оборудованием и активизация его использования в учебном процессе.</a:t>
            </a:r>
          </a:p>
          <a:p>
            <a:pPr>
              <a:spcBef>
                <a:spcPct val="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технологии и методики работы с одаренными детьми.</a:t>
            </a:r>
          </a:p>
          <a:p>
            <a:pPr>
              <a:spcBef>
                <a:spcPct val="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Повышение профессионального мастерства педагогов через самообразование, участие в творческих мастерских, использование современных информационных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22863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Задачи МО  на </a:t>
            </a:r>
            <a:r>
              <a:rPr lang="ru-RU" dirty="0">
                <a:latin typeface="Arial Black" panose="020B0A04020102020204" pitchFamily="34" charset="0"/>
              </a:rPr>
              <a:t>2023/2024 </a:t>
            </a:r>
            <a:r>
              <a:rPr lang="ru-RU" b="1" dirty="0">
                <a:latin typeface="Arial Black" panose="020B0A04020102020204" pitchFamily="34" charset="0"/>
              </a:rPr>
              <a:t>учебный год</a:t>
            </a:r>
            <a:r>
              <a:rPr lang="ru-RU" b="1" dirty="0" smtClean="0">
                <a:latin typeface="Arial Black" panose="020B0A04020102020204" pitchFamily="34" charset="0"/>
              </a:rPr>
              <a:t>: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1</a:t>
            </a:r>
            <a:r>
              <a:rPr lang="ru-RU" sz="1600" dirty="0">
                <a:latin typeface="Arial Black" panose="020B0A04020102020204" pitchFamily="34" charset="0"/>
              </a:rPr>
              <a:t>. Детально изучить общие сведения об изменениях в период перехода на обновлённый ФГОС ОО, ФГОС СО  :</a:t>
            </a:r>
          </a:p>
          <a:p>
            <a:pPr marL="0" lvl="0" indent="0">
              <a:buNone/>
            </a:pPr>
            <a:r>
              <a:rPr lang="ru-RU" sz="1600" dirty="0">
                <a:latin typeface="Arial Black" panose="020B0A04020102020204" pitchFamily="34" charset="0"/>
              </a:rPr>
              <a:t>в федеральных  рабочих программах;</a:t>
            </a:r>
          </a:p>
          <a:p>
            <a:pPr marL="0" lvl="0" indent="0">
              <a:buNone/>
            </a:pPr>
            <a:r>
              <a:rPr lang="ru-RU" sz="1600" dirty="0">
                <a:latin typeface="Arial Black" panose="020B0A04020102020204" pitchFamily="34" charset="0"/>
              </a:rPr>
              <a:t>в  программе воспитания;</a:t>
            </a:r>
          </a:p>
          <a:p>
            <a:pPr marL="0" lvl="0" indent="0">
              <a:buNone/>
            </a:pPr>
            <a:r>
              <a:rPr lang="ru-RU" sz="1600" dirty="0">
                <a:latin typeface="Arial Black" panose="020B0A04020102020204" pitchFamily="34" charset="0"/>
              </a:rPr>
              <a:t>в планируемых результатах, предметном содержании учебных предметов, курсов внеурочной деятельности.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2.  Произвести отбор содержания и составление рабочих программ по предметам, в электронном ресурсе «Конструктор рабочих программ».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3. Продолжить внедрение в практику работы всех учителей МО современных образовательных технологий, направленных на формирование компетентностей обучающихся, УУД.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4.  Продолжить использование проектно- исследовательской деятельности на уроках. 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5. </a:t>
            </a:r>
            <a:r>
              <a:rPr lang="ru-RU" sz="1600" dirty="0" smtClean="0">
                <a:latin typeface="Arial Black" panose="020B0A04020102020204" pitchFamily="34" charset="0"/>
              </a:rPr>
              <a:t>Продолжить </a:t>
            </a:r>
            <a:r>
              <a:rPr lang="ru-RU" sz="1600" dirty="0">
                <a:latin typeface="Arial Black" panose="020B0A04020102020204" pitchFamily="34" charset="0"/>
              </a:rPr>
              <a:t>работу с одаренными детьми по участию в олимпиадах и конкурсах школьного, муниципального, всероссийского, международного значения.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6.     Совершенствовать формы и методы работы со слабоуспевающими детьми</a:t>
            </a:r>
            <a:r>
              <a:rPr lang="ru-RU" sz="1600" dirty="0" smtClean="0">
                <a:latin typeface="Arial Black" panose="020B0A04020102020204" pitchFamily="34" charset="0"/>
              </a:rPr>
              <a:t>.</a:t>
            </a:r>
            <a:endParaRPr lang="ru-RU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74" y="12876"/>
            <a:ext cx="9036496" cy="1658448"/>
          </a:xfrm>
        </p:spPr>
        <p:txBody>
          <a:bodyPr>
            <a:normAutofit/>
          </a:bodyPr>
          <a:lstStyle/>
          <a:p>
            <a:pPr algn="ctr"/>
            <a:r>
              <a:rPr lang="ru-RU" altLang="ru-RU" sz="3100" b="1" dirty="0">
                <a:latin typeface="Times New Roman" pitchFamily="18" charset="0"/>
                <a:cs typeface="Times New Roman" pitchFamily="18" charset="0"/>
              </a:rPr>
              <a:t>Над решением этих задач работало методическое объединение в </a:t>
            </a: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составе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989344"/>
              </p:ext>
            </p:extLst>
          </p:nvPr>
        </p:nvGraphicFramePr>
        <p:xfrm>
          <a:off x="395536" y="2132852"/>
          <a:ext cx="7632847" cy="3816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/>
                <a:gridCol w="3168352"/>
                <a:gridCol w="3744415"/>
              </a:tblGrid>
              <a:tr h="345625"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№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Ф. И. О.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категория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 Брусенцова Э. Р.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первая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 Зеленина О.Ю.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высшая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 Камалтдинова О.И.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первая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 Лежнина С.В.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первая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 Логачева Л.Р.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первая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 Титова В.Н.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первая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 Устименко И.Б.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56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 Фирулина И.Л.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высшая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58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9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effectLst/>
                          <a:latin typeface="Arial Black" panose="020B0A04020102020204" pitchFamily="34" charset="0"/>
                        </a:rPr>
                        <a:t> Шайхлисламова Е.А.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соответствие занимаемой </a:t>
                      </a:r>
                      <a:r>
                        <a:rPr lang="ru-RU" sz="1600" dirty="0" smtClean="0">
                          <a:effectLst/>
                          <a:latin typeface="Arial Black" panose="020B0A04020102020204" pitchFamily="34" charset="0"/>
                        </a:rPr>
                        <a:t>должности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7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Формы работы ШМО:</a:t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38912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atin typeface="Arial Black" panose="020B0A04020102020204" pitchFamily="34" charset="0"/>
              </a:rPr>
              <a:t>Разработка рекомендаций, инструкций, наглядных пособий. </a:t>
            </a:r>
          </a:p>
          <a:p>
            <a:pPr lvl="0"/>
            <a:r>
              <a:rPr lang="ru-RU" sz="2400" dirty="0" smtClean="0">
                <a:latin typeface="Arial Black" panose="020B0A04020102020204" pitchFamily="34" charset="0"/>
              </a:rPr>
              <a:t>Участие в семинарах, конференциях и конкурсах, творческих лабораториях.</a:t>
            </a:r>
          </a:p>
          <a:p>
            <a:pPr lvl="0"/>
            <a:r>
              <a:rPr lang="en-US" sz="2400" dirty="0" err="1" smtClean="0">
                <a:latin typeface="Arial Black" panose="020B0A04020102020204" pitchFamily="34" charset="0"/>
              </a:rPr>
              <a:t>Организация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atin typeface="Arial Black" panose="020B0A04020102020204" pitchFamily="34" charset="0"/>
              </a:rPr>
              <a:t>предметных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atin typeface="Arial Black" panose="020B0A04020102020204" pitchFamily="34" charset="0"/>
              </a:rPr>
              <a:t>олимпиад</a:t>
            </a:r>
            <a:r>
              <a:rPr lang="en-US" sz="2400" dirty="0" smtClean="0">
                <a:latin typeface="Arial Black" panose="020B0A04020102020204" pitchFamily="34" charset="0"/>
              </a:rPr>
              <a:t>.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pPr lvl="0"/>
            <a:r>
              <a:rPr lang="en-US" sz="2400" dirty="0" err="1" smtClean="0">
                <a:latin typeface="Arial Black" panose="020B0A04020102020204" pitchFamily="34" charset="0"/>
              </a:rPr>
              <a:t>Работа</a:t>
            </a:r>
            <a:r>
              <a:rPr lang="en-US" sz="2400" dirty="0" smtClean="0">
                <a:latin typeface="Arial Black" panose="020B0A04020102020204" pitchFamily="34" charset="0"/>
              </a:rPr>
              <a:t> с </a:t>
            </a:r>
            <a:r>
              <a:rPr lang="en-US" sz="2400" dirty="0" err="1" smtClean="0">
                <a:latin typeface="Arial Black" panose="020B0A04020102020204" pitchFamily="34" charset="0"/>
              </a:rPr>
              <a:t>одаренными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atin typeface="Arial Black" panose="020B0A04020102020204" pitchFamily="34" charset="0"/>
              </a:rPr>
              <a:t>детьми</a:t>
            </a:r>
            <a:r>
              <a:rPr lang="en-US" sz="2400" dirty="0" smtClean="0">
                <a:latin typeface="Arial Black" panose="020B0A04020102020204" pitchFamily="34" charset="0"/>
              </a:rPr>
              <a:t>.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pPr lvl="0"/>
            <a:r>
              <a:rPr lang="ru-RU" sz="2400" dirty="0" smtClean="0">
                <a:latin typeface="Arial Black" panose="020B0A04020102020204" pitchFamily="34" charset="0"/>
              </a:rPr>
              <a:t>Работа со слабоуспевающими детьми.</a:t>
            </a:r>
          </a:p>
          <a:p>
            <a:pPr lvl="0"/>
            <a:r>
              <a:rPr lang="ru-RU" sz="2400" dirty="0" smtClean="0">
                <a:latin typeface="Arial Black" panose="020B0A04020102020204" pitchFamily="34" charset="0"/>
              </a:rPr>
              <a:t>Изучение, обобщение и распространение опыта работы учителей</a:t>
            </a:r>
          </a:p>
          <a:p>
            <a:pPr lvl="0"/>
            <a:r>
              <a:rPr lang="ru-RU" sz="2400" dirty="0" smtClean="0">
                <a:latin typeface="Arial Black" panose="020B0A04020102020204" pitchFamily="34" charset="0"/>
              </a:rPr>
              <a:t>Организация работы с родителями обучающихся.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Направления работы:</a:t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3285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1. Аналитическая деятельность:</a:t>
            </a:r>
            <a:endParaRPr lang="ru-RU" dirty="0" smtClean="0"/>
          </a:p>
          <a:p>
            <a:pPr lvl="0"/>
            <a:r>
              <a:rPr lang="ru-RU" dirty="0" smtClean="0"/>
              <a:t>Анализ методической деятельности</a:t>
            </a:r>
            <a:r>
              <a:rPr lang="en-US" dirty="0" smtClean="0"/>
              <a:t> </a:t>
            </a:r>
            <a:r>
              <a:rPr lang="ru-RU" dirty="0" smtClean="0"/>
              <a:t>за 2022-2023 учебный год и планирование на 2023-2024 учебный год.</a:t>
            </a:r>
          </a:p>
          <a:p>
            <a:pPr lvl="0"/>
            <a:r>
              <a:rPr lang="ru-RU" dirty="0" smtClean="0"/>
              <a:t>Изучение направлений деятельности педагогов (тема самообразования).</a:t>
            </a:r>
          </a:p>
          <a:p>
            <a:pPr>
              <a:buNone/>
            </a:pPr>
            <a:r>
              <a:rPr lang="ru-RU" b="1" dirty="0" smtClean="0"/>
              <a:t>2. Информационная деятельность:</a:t>
            </a:r>
            <a:endParaRPr lang="ru-RU" dirty="0" smtClean="0"/>
          </a:p>
          <a:p>
            <a:pPr lvl="0"/>
            <a:r>
              <a:rPr lang="ru-RU" dirty="0" smtClean="0"/>
              <a:t>Изучение новинок в методической литературе в целях совершенствования педагогической деятельности. </a:t>
            </a:r>
          </a:p>
          <a:p>
            <a:pPr>
              <a:buNone/>
            </a:pPr>
            <a:r>
              <a:rPr lang="ru-RU" b="1" dirty="0" smtClean="0"/>
              <a:t>3. Организация методической деятельности:</a:t>
            </a:r>
            <a:endParaRPr lang="ru-RU" dirty="0" smtClean="0"/>
          </a:p>
          <a:p>
            <a:pPr lvl="0"/>
            <a:r>
              <a:rPr lang="ru-RU" dirty="0" smtClean="0"/>
              <a:t>Выявление</a:t>
            </a:r>
            <a:r>
              <a:rPr lang="en-US" dirty="0" smtClean="0"/>
              <a:t> </a:t>
            </a:r>
            <a:r>
              <a:rPr lang="ru-RU" dirty="0" smtClean="0"/>
              <a:t>затруднений, методическое сопровождение и оказание практической помощи педагогам в работе.</a:t>
            </a:r>
          </a:p>
          <a:p>
            <a:pPr marL="0" lvl="0" indent="0">
              <a:buNone/>
            </a:pPr>
            <a:r>
              <a:rPr lang="ru-RU" b="1" dirty="0" smtClean="0"/>
              <a:t>4. </a:t>
            </a:r>
            <a:r>
              <a:rPr lang="ru-RU" b="1" dirty="0" err="1" smtClean="0"/>
              <a:t>Диагностико</a:t>
            </a:r>
            <a:r>
              <a:rPr lang="ru-RU" b="1" dirty="0" smtClean="0"/>
              <a:t> </a:t>
            </a:r>
            <a:r>
              <a:rPr lang="ru-RU" b="1" dirty="0"/>
              <a:t>- аналитическая </a:t>
            </a:r>
            <a:r>
              <a:rPr lang="ru-RU" b="1" dirty="0" smtClean="0"/>
              <a:t>деятельность</a:t>
            </a:r>
          </a:p>
          <a:p>
            <a:pPr marL="0" lvl="0" indent="0">
              <a:buNone/>
            </a:pPr>
            <a:r>
              <a:rPr lang="ru-RU" dirty="0" smtClean="0"/>
              <a:t>     Контроль </a:t>
            </a:r>
            <a:r>
              <a:rPr lang="ru-RU" dirty="0"/>
              <a:t>качества знаний </a:t>
            </a:r>
            <a:r>
              <a:rPr lang="ru-RU" dirty="0" smtClean="0"/>
              <a:t>учащихся.  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752635"/>
              </p:ext>
            </p:extLst>
          </p:nvPr>
        </p:nvGraphicFramePr>
        <p:xfrm>
          <a:off x="457200" y="333375"/>
          <a:ext cx="8229600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6688"/>
                <a:gridCol w="51229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 учителя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b="1" i="1" dirty="0" smtClean="0">
                          <a:latin typeface="Book Antiqua" pitchFamily="18" charset="0"/>
                        </a:rPr>
                        <a:t>Темы самообразования учителей 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Брусенцова Э. Р.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Методика решения текстовых задач в условиях новых ФГОС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Arial Black" panose="020B0A04020102020204" pitchFamily="34" charset="0"/>
                        </a:rPr>
                        <a:t>Лежнина</a:t>
                      </a:r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 С. В.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Формирование критического мышления на уроках математики.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1" dirty="0" err="1" smtClean="0">
                          <a:latin typeface="Arial Black" panose="020B0A04020102020204" pitchFamily="34" charset="0"/>
                        </a:rPr>
                        <a:t>Логачева</a:t>
                      </a:r>
                      <a:r>
                        <a:rPr lang="ru-RU" altLang="ru-RU" sz="2000" b="1" dirty="0" smtClean="0">
                          <a:latin typeface="Arial Black" panose="020B0A04020102020204" pitchFamily="34" charset="0"/>
                        </a:rPr>
                        <a:t> Л. 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dirty="0" smtClean="0">
                          <a:latin typeface="Arial Black" panose="020B0A04020102020204" pitchFamily="34" charset="0"/>
                        </a:rPr>
                        <a:t>Развитие познавательных УУД у обучающихся при изучении предметов образовательной области «Математика» путем внедрения современных познавательных технологий.</a:t>
                      </a:r>
                      <a:endParaRPr lang="ru-RU" altLang="ru-RU" sz="2000" b="1" u="none" dirty="0" smtClean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Arial Black" panose="020B0A04020102020204" pitchFamily="34" charset="0"/>
                        </a:rPr>
                        <a:t>Камалтдинова</a:t>
                      </a:r>
                      <a:r>
                        <a:rPr lang="ru-RU" sz="2000" b="1" dirty="0" smtClean="0">
                          <a:latin typeface="Arial Black" panose="020B0A04020102020204" pitchFamily="34" charset="0"/>
                        </a:rPr>
                        <a:t> О. И.</a:t>
                      </a:r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1" dirty="0" smtClean="0">
                          <a:latin typeface="Arial Black" panose="020B0A04020102020204" pitchFamily="34" charset="0"/>
                        </a:rPr>
                        <a:t>Личностно-ориентированный подход в логике ФГОС при изучении математики</a:t>
                      </a:r>
                    </a:p>
                    <a:p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0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1001</Words>
  <Application>Microsoft Office PowerPoint</Application>
  <PresentationFormat>Экран (4:3)</PresentationFormat>
  <Paragraphs>177</Paragraphs>
  <Slides>44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7" baseType="lpstr">
      <vt:lpstr>Поток</vt:lpstr>
      <vt:lpstr>Acrobat Document</vt:lpstr>
      <vt:lpstr>Объект упаковщика для оболочки</vt:lpstr>
      <vt:lpstr>Отчет ШМО учителей математики МАОУ  Лицей №109</vt:lpstr>
      <vt:lpstr>Презентация PowerPoint</vt:lpstr>
      <vt:lpstr>Тема работы методического объединения: </vt:lpstr>
      <vt:lpstr>Цель работы методического объединения:</vt:lpstr>
      <vt:lpstr>Задачи МО  на 2023/2024 учебный год:</vt:lpstr>
      <vt:lpstr>Над решением этих задач работало методическое объединение в составе</vt:lpstr>
      <vt:lpstr>Формы работы ШМО: </vt:lpstr>
      <vt:lpstr>Направления работы: </vt:lpstr>
      <vt:lpstr>Презентация PowerPoint</vt:lpstr>
      <vt:lpstr>Презентация PowerPoint</vt:lpstr>
      <vt:lpstr>Сильные стороны  методической работы</vt:lpstr>
      <vt:lpstr>Сильные стороны  методической работы</vt:lpstr>
      <vt:lpstr> Приоритетные направления в работе ШМО </vt:lpstr>
      <vt:lpstr>Работа ШМО</vt:lpstr>
      <vt:lpstr>Работа ШМО</vt:lpstr>
      <vt:lpstr>Формы внеурочной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различных конкурсах</vt:lpstr>
      <vt:lpstr>Презентация PowerPoint</vt:lpstr>
      <vt:lpstr>55 человек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методической работы на 2024- 2025 учебный год</vt:lpstr>
      <vt:lpstr>Задачи МО на 2024-2025 уч. год</vt:lpstr>
      <vt:lpstr>Задачи МО на 2024-2025 уч. год</vt:lpstr>
      <vt:lpstr>Задачи МО на 2024-2025 уч.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ШМО учителей начальных классов МОУ «СОШ №1 г. Катав-Ивановска» </dc:title>
  <dc:creator>Пользователь</dc:creator>
  <cp:lastModifiedBy>user</cp:lastModifiedBy>
  <cp:revision>70</cp:revision>
  <dcterms:created xsi:type="dcterms:W3CDTF">2019-04-17T08:40:15Z</dcterms:created>
  <dcterms:modified xsi:type="dcterms:W3CDTF">2024-06-16T05:18:24Z</dcterms:modified>
</cp:coreProperties>
</file>