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42" r:id="rId3"/>
    <p:sldId id="343" r:id="rId4"/>
    <p:sldId id="310" r:id="rId5"/>
    <p:sldId id="350" r:id="rId6"/>
    <p:sldId id="326" r:id="rId7"/>
    <p:sldId id="327" r:id="rId8"/>
    <p:sldId id="328" r:id="rId9"/>
    <p:sldId id="351" r:id="rId10"/>
    <p:sldId id="347" r:id="rId11"/>
    <p:sldId id="348" r:id="rId12"/>
    <p:sldId id="346" r:id="rId13"/>
    <p:sldId id="329" r:id="rId14"/>
    <p:sldId id="349" r:id="rId15"/>
    <p:sldId id="352" r:id="rId16"/>
    <p:sldId id="353" r:id="rId17"/>
    <p:sldId id="339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99"/>
    <a:srgbClr val="FFFF99"/>
    <a:srgbClr val="FF5050"/>
    <a:srgbClr val="0033CC"/>
    <a:srgbClr val="CCFFCC"/>
    <a:srgbClr val="99FFCC"/>
    <a:srgbClr val="FF0000"/>
    <a:srgbClr val="0000FF"/>
    <a:srgbClr val="86C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4" autoAdjust="0"/>
    <p:restoredTop sz="94599" autoAdjust="0"/>
  </p:normalViewPr>
  <p:slideViewPr>
    <p:cSldViewPr>
      <p:cViewPr varScale="1">
        <p:scale>
          <a:sx n="80" d="100"/>
          <a:sy n="80" d="100"/>
        </p:scale>
        <p:origin x="138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8EDDD0-1859-4013-A384-1D10E68D8545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4146D77-37BA-491E-B845-F70D784D4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AF5F9-6FF4-46CF-8A86-13A43438037D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9450-BF5A-4FDA-B778-916016D22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9B558-E912-43A6-89E0-B5465D3309E0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072DC-7B37-481D-8156-9094902C8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9E89F-688C-4386-810A-FECFE8026300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2C821-076A-40F1-B5D6-A7B9C305A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BA5BF-28A0-4A70-9E41-71DBEEB021FD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0A7BF-8C49-4A65-A5FB-3C5DC4A20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D5941-14E7-4A5D-9437-8DCD8466F2DE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9082-FF3C-4E77-B5F2-A6D035C27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CE4F8-82EA-403C-9CBE-11D47FF6A96C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05FF8-3CEC-4B62-8786-EF8E79B7E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B9998-50AD-4323-A1A4-759E45B28432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BAEEC-90B9-4487-8880-72D7E9609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C7C4-85DC-46FF-A123-DF7E59AE9FDC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D2ADE-8389-4891-95F6-532F94F34D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2827D-80AA-4AB9-85BB-BC871DDF9BFA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9652-6FFF-468C-AF2C-E845A2450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1BF8-6979-4A4A-90F6-FE86FFD46759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851CF-9EFF-4DC8-8704-5A3BF4551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762B1-2428-4F6C-8FFE-FE6EB4239933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BD2DB-81E7-4B89-B4BC-2E3F9A430F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08DD96-3108-4A5D-A7B9-A982A3025B18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560AA5-C3BF-4DE7-A9DA-D0AA53808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ransition>
    <p:pull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ctrTitle"/>
          </p:nvPr>
        </p:nvSpPr>
        <p:spPr>
          <a:xfrm>
            <a:off x="1371600" y="4581128"/>
            <a:ext cx="7772400" cy="1470025"/>
          </a:xfrm>
        </p:spPr>
        <p:txBody>
          <a:bodyPr/>
          <a:lstStyle/>
          <a:p>
            <a:pPr eaLnBrk="1" hangingPunct="1"/>
            <a:r>
              <a:rPr lang="ru-RU" sz="28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Фуголь</a:t>
            </a: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Светлана Васильевна</a:t>
            </a:r>
            <a:b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№24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1268760"/>
            <a:ext cx="5715039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Формирование читательской грамотности на уроках</a:t>
            </a:r>
          </a:p>
          <a:p>
            <a:pPr algn="ctr"/>
            <a:r>
              <a:rPr lang="ru-RU" sz="3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в начальных классах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237">
            <a:off x="569480" y="483106"/>
            <a:ext cx="4994591" cy="3143542"/>
          </a:xfrm>
        </p:spPr>
      </p:pic>
      <p:pic>
        <p:nvPicPr>
          <p:cNvPr id="8" name="Picture 9" descr="C:\Users\1\Desktop\deti_s_knigam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08" y="3573016"/>
            <a:ext cx="4716016" cy="27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9643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836">
            <a:off x="873401" y="658687"/>
            <a:ext cx="3833022" cy="5822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272">
            <a:off x="4944785" y="363160"/>
            <a:ext cx="3169376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9473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5040560"/>
          </a:xfrm>
        </p:spPr>
        <p:txBody>
          <a:bodyPr/>
          <a:lstStyle/>
          <a:p>
            <a:pPr algn="ctr"/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Приём «Письмо с дырками» </a:t>
            </a:r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Вечор, ты помнишь, вьюга злилась,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На_________небе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мгла носилась;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Луна, </a:t>
            </a:r>
            <a:r>
              <a:rPr lang="ru-RU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как________пятно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Сквозь________ _______желтела,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ты __________сидела-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нынче погляди в окно: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__________небесами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_________коврами,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Блестя на солнце, снег </a:t>
            </a: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лежит.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После изучения темы, учащиеся самостоятельно готовят вопросы викторины, затем объединяются в группы и проводят соревнование.</a:t>
            </a:r>
          </a:p>
          <a:p>
            <a:r>
              <a:rPr lang="ru-RU" sz="2000" b="1" u="sng" dirty="0">
                <a:solidFill>
                  <a:srgbClr val="C00000"/>
                </a:solidFill>
                <a:latin typeface="Arial Black" pitchFamily="34" charset="0"/>
              </a:rPr>
              <a:t>Приём </a:t>
            </a:r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«Древо мудрости»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8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4845563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pPr algn="ctr"/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Читательский </a:t>
            </a:r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дневник</a:t>
            </a:r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" r="5404" b="4165"/>
          <a:stretch/>
        </p:blipFill>
        <p:spPr>
          <a:xfrm rot="16200000">
            <a:off x="2321565" y="854899"/>
            <a:ext cx="4248475" cy="6660373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67147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r="8141" b="3908"/>
          <a:stretch/>
        </p:blipFill>
        <p:spPr>
          <a:xfrm rot="21131692">
            <a:off x="427216" y="496694"/>
            <a:ext cx="4735267" cy="2910526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6892" r="8263"/>
          <a:stretch/>
        </p:blipFill>
        <p:spPr>
          <a:xfrm rot="430410">
            <a:off x="4171206" y="667871"/>
            <a:ext cx="4408830" cy="308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5276" r="5900"/>
          <a:stretch/>
        </p:blipFill>
        <p:spPr>
          <a:xfrm>
            <a:off x="4025254" y="3645024"/>
            <a:ext cx="4730053" cy="30227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965" r="8263" b="5440"/>
          <a:stretch/>
        </p:blipFill>
        <p:spPr>
          <a:xfrm>
            <a:off x="585652" y="3423368"/>
            <a:ext cx="475252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596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39005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Создание обложки книги</a:t>
            </a:r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7766"/>
          <a:stretch/>
        </p:blipFill>
        <p:spPr>
          <a:xfrm rot="16200000">
            <a:off x="4336314" y="1182372"/>
            <a:ext cx="3417032" cy="5485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"/>
          <a:stretch/>
        </p:blipFill>
        <p:spPr>
          <a:xfrm rot="5400000">
            <a:off x="21964" y="2443296"/>
            <a:ext cx="4221088" cy="216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2244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4704"/>
            <a:ext cx="8435280" cy="5267878"/>
          </a:xfrm>
        </p:spPr>
      </p:pic>
    </p:spTree>
    <p:extLst>
      <p:ext uri="{BB962C8B-B14F-4D97-AF65-F5344CB8AC3E}">
        <p14:creationId xmlns:p14="http://schemas.microsoft.com/office/powerpoint/2010/main" val="1463820367"/>
      </p:ext>
    </p:extLst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83568" y="332656"/>
            <a:ext cx="7992888" cy="4525963"/>
          </a:xfrm>
        </p:spPr>
        <p:txBody>
          <a:bodyPr/>
          <a:lstStyle/>
          <a:p>
            <a:pPr algn="just"/>
            <a:r>
              <a:rPr lang="ru-RU" sz="2400" dirty="0" smtClean="0"/>
              <a:t>Применяя данные приемы на практике, я сделала следующий вывод: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899592" y="1196752"/>
            <a:ext cx="7786742" cy="2376264"/>
          </a:xfrm>
          <a:prstGeom prst="wedgeRoundRectCallout">
            <a:avLst>
              <a:gd name="adj1" fmla="val -47140"/>
              <a:gd name="adj2" fmla="val 67311"/>
              <a:gd name="adj3" fmla="val 16667"/>
            </a:avLst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lvl="0" algn="just"/>
            <a:r>
              <a:rPr lang="ru-RU" sz="2400" b="1" i="1" dirty="0" smtClean="0">
                <a:solidFill>
                  <a:srgbClr val="000099"/>
                </a:solidFill>
                <a:latin typeface="Book Antiqua" pitchFamily="18" charset="0"/>
                <a:ea typeface="Calibri" pitchFamily="34" charset="0"/>
                <a:cs typeface="Times New Roman" pitchFamily="18" charset="0"/>
              </a:rPr>
              <a:t>При использовании на уроках указанных форм и методов работы у обучающихся формируются навыки мышления и рефлексии, которые являются важными составляющими понятия </a:t>
            </a:r>
            <a:r>
              <a:rPr lang="ru-RU" sz="2400" b="1" i="1" dirty="0" smtClean="0">
                <a:solidFill>
                  <a:srgbClr val="C00000"/>
                </a:solidFill>
                <a:latin typeface="Book Antiqua" pitchFamily="18" charset="0"/>
                <a:ea typeface="Calibri" pitchFamily="34" charset="0"/>
                <a:cs typeface="Times New Roman" pitchFamily="18" charset="0"/>
              </a:rPr>
              <a:t>«читательская грамотность». </a:t>
            </a:r>
            <a:endParaRPr lang="ru-RU" sz="800" b="1" i="1" dirty="0" smtClean="0">
              <a:solidFill>
                <a:srgbClr val="C00000"/>
              </a:solidFill>
              <a:latin typeface="Book Antiqua" pitchFamily="18" charset="0"/>
              <a:cs typeface="Arial" pitchFamily="34" charset="0"/>
            </a:endParaRPr>
          </a:p>
          <a:p>
            <a:pPr algn="ctr"/>
            <a:endParaRPr lang="ru-RU" sz="2600" dirty="0"/>
          </a:p>
        </p:txBody>
      </p:sp>
      <p:pic>
        <p:nvPicPr>
          <p:cNvPr id="5" name="Рисунок 7" descr="df5daa35757f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4149080"/>
            <a:ext cx="2534443" cy="235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c4b3699873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3717032"/>
            <a:ext cx="3131840" cy="271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5"/>
          <p:cNvSpPr txBox="1">
            <a:spLocks/>
          </p:cNvSpPr>
          <p:nvPr/>
        </p:nvSpPr>
        <p:spPr bwMode="auto">
          <a:xfrm>
            <a:off x="539552" y="3933056"/>
            <a:ext cx="844391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3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</a:rPr>
              <a:t>«Читать- это еще ничего не значит;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3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kumimoji="0" lang="ru-RU" sz="2350" b="1" i="1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itchFamily="18" charset="0"/>
              </a:rPr>
              <a:t>что</a:t>
            </a:r>
            <a:r>
              <a:rPr kumimoji="0" lang="ru-RU" sz="23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kumimoji="0" lang="ru-RU" sz="23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</a:rPr>
              <a:t>читать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3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</a:rPr>
              <a:t>и </a:t>
            </a:r>
            <a:r>
              <a:rPr kumimoji="0" lang="ru-RU" sz="2350" b="1" i="1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itchFamily="18" charset="0"/>
              </a:rPr>
              <a:t>как</a:t>
            </a:r>
            <a:r>
              <a:rPr kumimoji="0" lang="ru-RU" sz="23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kumimoji="0" lang="ru-RU" sz="23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</a:rPr>
              <a:t>понимать прочитанное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3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</a:rPr>
              <a:t>вот в чем главное».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35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</a:rPr>
              <a:t>Ушинский К. Д.</a:t>
            </a:r>
            <a:endParaRPr kumimoji="0" lang="ru-RU" sz="2350" b="1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t2.ftcdn.net/jpg/00/23/69/27/500_F_23692705_CdhkNLDLWi09SXnvKq1iAptkS9cPRzK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286512" y="3000372"/>
            <a:ext cx="2511927" cy="3619492"/>
          </a:xfrm>
          <a:prstGeom prst="rect">
            <a:avLst/>
          </a:prstGeom>
          <a:noFill/>
        </p:spPr>
      </p:pic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683568" y="478994"/>
            <a:ext cx="792088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Актуальные проблемы современного образования:</a:t>
            </a:r>
          </a:p>
          <a:p>
            <a:pPr marL="342900" indent="-342900" algn="ctr">
              <a:buFontTx/>
              <a:buChar char="-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Дети имеют низкую скорость чтения</a:t>
            </a:r>
          </a:p>
          <a:p>
            <a:pPr marL="342900" indent="-342900" algn="ctr">
              <a:buFontTx/>
              <a:buChar char="-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Часто не понимают смысл прочитанного из-за ошибок при чтении</a:t>
            </a:r>
          </a:p>
          <a:p>
            <a:pPr marL="342900" indent="-342900" algn="ctr">
              <a:buFontTx/>
              <a:buChar char="-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Затрудняются кратко пересказать содержание</a:t>
            </a:r>
          </a:p>
          <a:p>
            <a:pPr algn="just"/>
            <a:r>
              <a:rPr lang="ru-RU" sz="3200" dirty="0" smtClean="0">
                <a:latin typeface="Calibri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5596" y="4949318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i="1" dirty="0" smtClean="0">
                <a:solidFill>
                  <a:srgbClr val="000099"/>
                </a:solidFill>
                <a:latin typeface="Book Antiqua" pitchFamily="18" charset="0"/>
              </a:rPr>
              <a:t>«Читательская грамотность - это способность человека понимать и использовать письменные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жизни».</a:t>
            </a:r>
            <a:r>
              <a:rPr lang="ru-RU" dirty="0" smtClean="0">
                <a:latin typeface="Calibri" pitchFamily="34" charset="0"/>
              </a:rPr>
              <a:t>                                                                                                    </a:t>
            </a:r>
            <a:r>
              <a:rPr lang="ru-RU" b="1" i="1" dirty="0" smtClean="0">
                <a:latin typeface="Calibri" pitchFamily="34" charset="0"/>
              </a:rPr>
              <a:t>авторы </a:t>
            </a:r>
            <a:r>
              <a:rPr lang="en-US" b="1" i="1" dirty="0" smtClean="0"/>
              <a:t>PISA</a:t>
            </a:r>
            <a:endParaRPr lang="ru-RU" b="1" i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941168"/>
            <a:ext cx="7848872" cy="1440160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t2.ftcdn.net/jpg/00/23/69/27/500_F_23692705_CdhkNLDLWi09SXnvKq1iAptkS9cPRzK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357950" y="2928934"/>
            <a:ext cx="2511927" cy="3619492"/>
          </a:xfrm>
          <a:prstGeom prst="rect">
            <a:avLst/>
          </a:prstGeom>
          <a:noFill/>
        </p:spPr>
      </p:pic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827584" y="455767"/>
            <a:ext cx="792088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Особенности формирования читательской грамотности: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Формирование навыка чтения</a:t>
            </a:r>
          </a:p>
          <a:p>
            <a:pPr marL="342900" indent="-342900" algn="just">
              <a:buFontTx/>
              <a:buChar char="-"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Умение</a:t>
            </a:r>
            <a:r>
              <a:rPr kumimoji="0" lang="ru-RU" sz="2400" b="1" i="0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правильно прочитывать слова</a:t>
            </a:r>
          </a:p>
          <a:p>
            <a:pPr marL="342900" indent="-342900" algn="just">
              <a:buFontTx/>
              <a:buChar char="-"/>
            </a:pPr>
            <a:r>
              <a:rPr lang="ru-RU" sz="2400" b="1" baseline="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Понимать смысл текста</a:t>
            </a:r>
          </a:p>
          <a:p>
            <a:pPr marL="342900" indent="-342900" algn="just">
              <a:buFontTx/>
              <a:buChar char="-"/>
            </a:pPr>
            <a:r>
              <a:rPr kumimoji="0" lang="ru-RU" sz="2400" b="1" i="0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Выразительность</a:t>
            </a:r>
          </a:p>
          <a:p>
            <a:pPr algn="just"/>
            <a:r>
              <a:rPr lang="ru-RU" sz="2400" b="1" baseline="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2. Овладение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техникой чтения</a:t>
            </a:r>
          </a:p>
          <a:p>
            <a:pPr algn="just"/>
            <a:r>
              <a:rPr kumimoji="0" lang="ru-RU" sz="2400" b="1" i="0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</a:t>
            </a:r>
            <a:r>
              <a:rPr kumimoji="0" lang="ru-RU" sz="2400" b="1" i="0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Формирование читательских интересов</a:t>
            </a:r>
            <a:endParaRPr kumimoji="0" lang="ru-RU" sz="2400" b="1" i="0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i="1" dirty="0">
              <a:solidFill>
                <a:srgbClr val="000099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i="1" dirty="0">
              <a:solidFill>
                <a:srgbClr val="000099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i="1" dirty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овременное образование требует развития читательской грамотности, а у большинства школьников культура работы с текстом низкая.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0114" name="AutoShape 2" descr="https://encrypted-tbn0.gstatic.com/images?q=tbn:ANd9GcQQoTRedsSwmZst5xdsqHVfwi4sQdO0sKAakBPuQpu7hGwVIk_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4869160"/>
            <a:ext cx="7920880" cy="1368152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871700" y="2924944"/>
            <a:ext cx="6264696" cy="3384376"/>
          </a:xfrm>
        </p:spPr>
        <p:txBody>
          <a:bodyPr/>
          <a:lstStyle/>
          <a:p>
            <a:endParaRPr lang="ru-RU" sz="2000" dirty="0" smtClean="0"/>
          </a:p>
          <a:p>
            <a:r>
              <a:rPr lang="ru-RU" sz="2000" dirty="0" smtClean="0"/>
              <a:t>Опиши писателя/поэта, используя ключевые слова (биографические данные, произведения автора). Учащим задаются наводящие вопросы:</a:t>
            </a:r>
          </a:p>
          <a:p>
            <a:r>
              <a:rPr lang="ru-RU" sz="2000" i="1" dirty="0" smtClean="0">
                <a:solidFill>
                  <a:srgbClr val="000099"/>
                </a:solidFill>
              </a:rPr>
              <a:t>Что вы знаете об этом писателе?</a:t>
            </a:r>
          </a:p>
          <a:p>
            <a:r>
              <a:rPr lang="ru-RU" sz="2000" i="1" dirty="0" smtClean="0">
                <a:solidFill>
                  <a:srgbClr val="000099"/>
                </a:solidFill>
              </a:rPr>
              <a:t>Какие знаете его произведения?</a:t>
            </a:r>
          </a:p>
          <a:p>
            <a:r>
              <a:rPr lang="ru-RU" sz="2000" i="1" dirty="0" smtClean="0">
                <a:solidFill>
                  <a:srgbClr val="000099"/>
                </a:solidFill>
              </a:rPr>
              <a:t>Особенности произведений этого писателя?</a:t>
            </a:r>
          </a:p>
          <a:p>
            <a:r>
              <a:rPr lang="ru-RU" sz="2000" i="1" dirty="0" smtClean="0">
                <a:solidFill>
                  <a:srgbClr val="000099"/>
                </a:solidFill>
              </a:rPr>
              <a:t>Что узнали нового?</a:t>
            </a:r>
          </a:p>
          <a:p>
            <a:r>
              <a:rPr lang="ru-RU" sz="2000" dirty="0" smtClean="0"/>
              <a:t>Ответы вписываются в бланк. </a:t>
            </a:r>
            <a:endParaRPr lang="ru-RU" dirty="0"/>
          </a:p>
        </p:txBody>
      </p:sp>
      <p:pic>
        <p:nvPicPr>
          <p:cNvPr id="5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71600" y="908720"/>
            <a:ext cx="5112568" cy="1881733"/>
          </a:xfrm>
          <a:prstGeom prst="ribbon2">
            <a:avLst>
              <a:gd name="adj1" fmla="val 12500"/>
              <a:gd name="adj2" fmla="val 70815"/>
            </a:avLst>
          </a:prstGeom>
          <a:gradFill rotWithShape="1">
            <a:gsLst>
              <a:gs pos="0">
                <a:srgbClr val="FFFF99"/>
              </a:gs>
              <a:gs pos="50000">
                <a:srgbClr val="DFF9EC"/>
              </a:gs>
              <a:gs pos="100000">
                <a:srgbClr val="00CC66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Прием «НЕОБЫЧНОЕ ОПИСАНИЕ»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229600" cy="4514233"/>
          </a:xfrm>
        </p:spPr>
      </p:pic>
    </p:spTree>
    <p:extLst>
      <p:ext uri="{BB962C8B-B14F-4D97-AF65-F5344CB8AC3E}">
        <p14:creationId xmlns:p14="http://schemas.microsoft.com/office/powerpoint/2010/main" val="282917275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Прием «Словарики»</a:t>
            </a:r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2000" dirty="0" smtClean="0"/>
              <a:t>Учащиеся при первичном чтении произведения читают текст, подчёркивают те слова, значение которым им непонятны. Затем попросить встать тех ребят, кому все слова понятны и объяснить их. </a:t>
            </a:r>
            <a:endParaRPr lang="ru-RU" sz="2000" i="1" dirty="0" smtClean="0">
              <a:solidFill>
                <a:srgbClr val="000099"/>
              </a:solidFill>
            </a:endParaRPr>
          </a:p>
          <a:p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Приём «Тонкие и толстые вопросы»</a:t>
            </a:r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7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200347"/>
              </p:ext>
            </p:extLst>
          </p:nvPr>
        </p:nvGraphicFramePr>
        <p:xfrm>
          <a:off x="1115616" y="3429000"/>
          <a:ext cx="7056784" cy="26642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28182">
                  <a:extLst>
                    <a:ext uri="{9D8B030D-6E8A-4147-A177-3AD203B41FA5}">
                      <a16:colId xmlns:a16="http://schemas.microsoft.com/office/drawing/2014/main" val="419517371"/>
                    </a:ext>
                  </a:extLst>
                </a:gridCol>
                <a:gridCol w="3128602">
                  <a:extLst>
                    <a:ext uri="{9D8B030D-6E8A-4147-A177-3AD203B41FA5}">
                      <a16:colId xmlns:a16="http://schemas.microsoft.com/office/drawing/2014/main" val="1226312330"/>
                    </a:ext>
                  </a:extLst>
                </a:gridCol>
              </a:tblGrid>
              <a:tr h="380614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Толстые вопросы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Тонкие вопросы</a:t>
                      </a:r>
                      <a:endParaRPr lang="ru-RU" sz="1800" b="1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37427"/>
                  </a:ext>
                </a:extLst>
              </a:tr>
              <a:tr h="2283682">
                <a:tc>
                  <a:txBody>
                    <a:bodyPr/>
                    <a:lstStyle/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Дайте несколько объяснений, почему...?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Почему Вы считаете (думаете) 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чем различие…?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Предположите, что будет, если…?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Что, если…?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Кто…?               Что…?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Когда…?           Может…?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Будет…?           Мог ли 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Верно ли …?     Было ли 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 звали 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705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Согласны ли Вы…?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20328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1484784"/>
            <a:ext cx="8352928" cy="4525963"/>
          </a:xfrm>
        </p:spPr>
        <p:txBody>
          <a:bodyPr/>
          <a:lstStyle/>
          <a:p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Приём «Название произведения»</a:t>
            </a:r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Класс делится на две-три команды. Задача: придумать по 2-3 названия к произведению</a:t>
            </a:r>
          </a:p>
          <a:p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Приём «Взаимное чтение»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Работа происходит в парах. Текст читается вслух. По команде учителя ученик пересказывает услышанное своему соседу. Текст читается дальше. Теперь его           пересказывают другие дети.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Прием «Уголки»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Класс делится на 2 команды. Одна группа готовит положительные качества героев, используя текст. Другая – отрицательные. Доказывают цитатами из текста. </a:t>
            </a:r>
          </a:p>
          <a:p>
            <a:endParaRPr lang="ru-RU" sz="2000" dirty="0" smtClean="0"/>
          </a:p>
        </p:txBody>
      </p:sp>
      <p:pic>
        <p:nvPicPr>
          <p:cNvPr id="8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5040560"/>
          </a:xfrm>
        </p:spPr>
        <p:txBody>
          <a:bodyPr/>
          <a:lstStyle/>
          <a:p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Приём «Написание творческих работ» </a:t>
            </a:r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Напиши продолжение произведения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Сочини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сказку/загадку/стихотворение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smtClean="0">
                <a:latin typeface="Arial Black" pitchFamily="34" charset="0"/>
              </a:rPr>
              <a:t> </a:t>
            </a:r>
            <a:endParaRPr lang="ru-RU" dirty="0"/>
          </a:p>
        </p:txBody>
      </p:sp>
      <p:pic>
        <p:nvPicPr>
          <p:cNvPr id="8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80" y="2801273"/>
            <a:ext cx="8000072" cy="3695496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5040560"/>
          </a:xfrm>
        </p:spPr>
        <p:txBody>
          <a:bodyPr/>
          <a:lstStyle/>
          <a:p>
            <a:r>
              <a:rPr lang="ru-RU" sz="2000" dirty="0" smtClean="0">
                <a:latin typeface="Arial Black" pitchFamily="34" charset="0"/>
              </a:rPr>
              <a:t> </a:t>
            </a:r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Приём «Создание викторины»</a:t>
            </a:r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После изучения темы, учащиеся самостоятельно готовят вопросы викторины, затем объединяются в группы и проводят соревнование.</a:t>
            </a:r>
          </a:p>
          <a:p>
            <a:r>
              <a:rPr lang="ru-RU" sz="2000" b="1" u="sng" dirty="0">
                <a:solidFill>
                  <a:srgbClr val="C00000"/>
                </a:solidFill>
                <a:latin typeface="Arial Black" pitchFamily="34" charset="0"/>
              </a:rPr>
              <a:t>Приём </a:t>
            </a:r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«Древо мудрости»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/>
              <a:t>Сначала </a:t>
            </a:r>
            <a:r>
              <a:rPr lang="ru-RU" sz="2000" b="1" dirty="0"/>
              <a:t>быстро, но внимательно дети читают текст. Затем каждый пишет записку, в которой задается вопрос по тексту и крепит ее к </a:t>
            </a:r>
            <a:r>
              <a:rPr lang="ru-RU" sz="2000" b="1" dirty="0" smtClean="0"/>
              <a:t>дереву </a:t>
            </a:r>
            <a:r>
              <a:rPr lang="ru-RU" sz="2000" b="1" dirty="0"/>
              <a:t>(на доске). Далее по очереди каждый подходит к дереву, «срывает» записку и отвечает на вопрос вслух. Остальные оценивают вопрос и ответ. Прежде, чем срывать с дерева листочки-вопросы, дети еще раз прочитывают заданный текст. В конце определяются лучшие знатоки.</a:t>
            </a:r>
            <a:endParaRPr lang="ru-RU" sz="2000" b="1" dirty="0" smtClean="0"/>
          </a:p>
          <a:p>
            <a:endParaRPr lang="ru-RU" dirty="0"/>
          </a:p>
        </p:txBody>
      </p:sp>
      <p:pic>
        <p:nvPicPr>
          <p:cNvPr id="8" name="Picture 9" descr="C:\Users\1\Desktop\deti_s_knigam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76672"/>
            <a:ext cx="2376683" cy="1186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3000000">
              <a:rot lat="300000" lon="19799999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4389846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ожет наша2 - коп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может наша2 - копия</Template>
  <TotalTime>832</TotalTime>
  <Words>506</Words>
  <Application>Microsoft Office PowerPoint</Application>
  <PresentationFormat>Экран (4:3)</PresentationFormat>
  <Paragraphs>86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Book Antiqua</vt:lpstr>
      <vt:lpstr>Bookman Old Style</vt:lpstr>
      <vt:lpstr>Calibri</vt:lpstr>
      <vt:lpstr>Times New Roman</vt:lpstr>
      <vt:lpstr>может наша2 - копия</vt:lpstr>
      <vt:lpstr>Фуголь Светлана Васильевна МБОУ СОШ №24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Учительский</dc:creator>
  <cp:lastModifiedBy>user</cp:lastModifiedBy>
  <cp:revision>100</cp:revision>
  <dcterms:created xsi:type="dcterms:W3CDTF">2016-02-09T06:00:18Z</dcterms:created>
  <dcterms:modified xsi:type="dcterms:W3CDTF">2022-11-28T09:35:40Z</dcterms:modified>
</cp:coreProperties>
</file>