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4" r:id="rId8"/>
    <p:sldId id="261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Приложение и знаки препинания при нем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40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ОБОСОБЛЕННОЕ </a:t>
            </a:r>
            <a:r>
              <a:rPr lang="ru-RU" dirty="0" err="1" smtClean="0"/>
              <a:t>приложеНИЕ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25049" cy="40233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- это </a:t>
            </a:r>
            <a:r>
              <a:rPr lang="ru-RU" sz="3600" dirty="0" smtClean="0"/>
              <a:t>выделяемое запятыми или тире одиночное имя существительное или имя существительное с зависимыми словами</a:t>
            </a:r>
            <a:r>
              <a:rPr lang="en-US" sz="3600" dirty="0" smtClean="0"/>
              <a:t>, </a:t>
            </a:r>
            <a:r>
              <a:rPr lang="ru-RU" sz="3600" dirty="0" smtClean="0"/>
              <a:t>которое отвечает на вопросы КТО ИМЕННО ТАКОЙ</a:t>
            </a:r>
            <a:r>
              <a:rPr lang="en-US" sz="3600" dirty="0" smtClean="0"/>
              <a:t>? </a:t>
            </a:r>
            <a:r>
              <a:rPr lang="ru-RU" sz="3600" dirty="0" smtClean="0"/>
              <a:t>ЧТО ИМЕННО ТАКОЕ</a:t>
            </a:r>
            <a:r>
              <a:rPr lang="en-US" sz="3600" dirty="0" smtClean="0"/>
              <a:t>? </a:t>
            </a:r>
            <a:r>
              <a:rPr lang="ru-RU" sz="3600" dirty="0" smtClean="0"/>
              <a:t>И поясняет </a:t>
            </a:r>
            <a:r>
              <a:rPr lang="en-US" sz="3600" dirty="0" smtClean="0"/>
              <a:t>, </a:t>
            </a:r>
            <a:r>
              <a:rPr lang="ru-RU" sz="3600" dirty="0" smtClean="0"/>
              <a:t>уточняет в предложении другое имя существительное или личное местоимение.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9748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93842"/>
            <a:ext cx="9720072" cy="1499616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ЗАПОМНИТЕ!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932317"/>
            <a:ext cx="9720071" cy="40233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1) </a:t>
            </a:r>
            <a:r>
              <a:rPr lang="ru-RU" sz="3600" b="1" dirty="0" smtClean="0"/>
              <a:t>Распространенные приложения</a:t>
            </a:r>
            <a:r>
              <a:rPr lang="en-US" sz="3600" b="1" dirty="0" smtClean="0"/>
              <a:t>, </a:t>
            </a:r>
            <a:r>
              <a:rPr lang="ru-RU" sz="3600" b="1" dirty="0" smtClean="0"/>
              <a:t>стоящие после определяемого слова</a:t>
            </a:r>
            <a:r>
              <a:rPr lang="en-US" sz="3600" b="1" dirty="0" smtClean="0"/>
              <a:t>, </a:t>
            </a:r>
            <a:r>
              <a:rPr lang="ru-RU" sz="3600" b="1" dirty="0" smtClean="0"/>
              <a:t>выраженного нарицательным именем существительным</a:t>
            </a:r>
            <a:r>
              <a:rPr lang="en-US" sz="3600" b="1" dirty="0" smtClean="0"/>
              <a:t>, </a:t>
            </a:r>
            <a:r>
              <a:rPr lang="ru-RU" sz="3600" b="1" dirty="0" smtClean="0"/>
              <a:t>выделяются запятыми.</a:t>
            </a:r>
            <a:endParaRPr lang="ru-RU" sz="3600" dirty="0"/>
          </a:p>
          <a:p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Пример</a:t>
            </a:r>
            <a:r>
              <a:rPr lang="en-US" sz="3600" dirty="0" smtClean="0"/>
              <a:t>: </a:t>
            </a:r>
            <a:r>
              <a:rPr lang="ru-RU" sz="3600" u="sng" dirty="0" smtClean="0"/>
              <a:t>Песня</a:t>
            </a:r>
            <a:r>
              <a:rPr lang="en-US" sz="3600" dirty="0" smtClean="0"/>
              <a:t>, </a:t>
            </a:r>
            <a:r>
              <a:rPr lang="ru-RU" sz="3600" b="1" dirty="0" smtClean="0"/>
              <a:t>крылатая птица</a:t>
            </a:r>
            <a:r>
              <a:rPr lang="en-US" sz="3600" dirty="0" smtClean="0"/>
              <a:t>, </a:t>
            </a:r>
            <a:r>
              <a:rPr lang="ru-RU" sz="3600" dirty="0" smtClean="0"/>
              <a:t>смелых скликает вперед.</a:t>
            </a:r>
            <a:endParaRPr lang="ru-RU" sz="3600" dirty="0"/>
          </a:p>
          <a:p>
            <a:r>
              <a:rPr lang="ru-RU" sz="3600" dirty="0" smtClean="0"/>
              <a:t>  </a:t>
            </a:r>
            <a:endParaRPr lang="ru-RU" sz="3600" dirty="0"/>
          </a:p>
        </p:txBody>
      </p:sp>
      <p:pic>
        <p:nvPicPr>
          <p:cNvPr id="1026" name="Picture 2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15" y="4288424"/>
            <a:ext cx="3623094" cy="89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7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8249" y="836762"/>
            <a:ext cx="10664664" cy="5857336"/>
          </a:xfrm>
        </p:spPr>
        <p:txBody>
          <a:bodyPr/>
          <a:lstStyle/>
          <a:p>
            <a:r>
              <a:rPr lang="ru-RU" sz="3600" dirty="0" smtClean="0"/>
              <a:t>2</a:t>
            </a:r>
            <a:r>
              <a:rPr lang="en-US" sz="3600" dirty="0" smtClean="0"/>
              <a:t>) </a:t>
            </a:r>
            <a:r>
              <a:rPr lang="ru-RU" sz="3600" dirty="0" smtClean="0"/>
              <a:t>Распространенное приложение</a:t>
            </a:r>
            <a:r>
              <a:rPr lang="en-US" sz="3600" dirty="0" smtClean="0"/>
              <a:t>, </a:t>
            </a:r>
            <a:r>
              <a:rPr lang="ru-RU" sz="3600" dirty="0" smtClean="0"/>
              <a:t>стоящее </a:t>
            </a:r>
            <a:r>
              <a:rPr lang="ru-RU" sz="3600" b="1" dirty="0" smtClean="0"/>
              <a:t>после</a:t>
            </a:r>
            <a:r>
              <a:rPr lang="ru-RU" sz="3600" dirty="0" smtClean="0"/>
              <a:t> определяемого слова</a:t>
            </a:r>
            <a:r>
              <a:rPr lang="en-US" sz="3600" dirty="0" smtClean="0"/>
              <a:t>, </a:t>
            </a:r>
            <a:r>
              <a:rPr lang="ru-RU" sz="3600" dirty="0" smtClean="0"/>
              <a:t>выраженного </a:t>
            </a:r>
            <a:r>
              <a:rPr lang="ru-RU" sz="3600" b="1" dirty="0" smtClean="0"/>
              <a:t>собственным именем существительным</a:t>
            </a:r>
            <a:r>
              <a:rPr lang="en-US" sz="3600" dirty="0" smtClean="0"/>
              <a:t>, </a:t>
            </a:r>
            <a:r>
              <a:rPr lang="ru-RU" sz="3600" dirty="0" smtClean="0"/>
              <a:t>выделяется с двух сторон </a:t>
            </a:r>
            <a:r>
              <a:rPr lang="ru-RU" sz="3600" b="1" dirty="0" smtClean="0"/>
              <a:t>запятыми</a:t>
            </a:r>
            <a:r>
              <a:rPr lang="ru-RU" sz="3600" dirty="0" smtClean="0"/>
              <a:t> или выделяется с двух сторон </a:t>
            </a:r>
            <a:r>
              <a:rPr lang="ru-RU" sz="3600" b="1" dirty="0" smtClean="0"/>
              <a:t>тире</a:t>
            </a:r>
            <a:r>
              <a:rPr lang="ru-RU" sz="3600" dirty="0" smtClean="0"/>
              <a:t>.</a:t>
            </a:r>
            <a:endParaRPr lang="ru-RU" sz="3600" dirty="0" smtClean="0"/>
          </a:p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Пример</a:t>
            </a:r>
            <a:r>
              <a:rPr lang="en-US" sz="3600" dirty="0" smtClean="0"/>
              <a:t>: </a:t>
            </a:r>
            <a:endParaRPr lang="ru-RU" sz="3600" dirty="0" smtClean="0"/>
          </a:p>
          <a:p>
            <a:r>
              <a:rPr lang="ru-RU" sz="3600" dirty="0" smtClean="0"/>
              <a:t>А.С. Пушкин</a:t>
            </a:r>
            <a:r>
              <a:rPr lang="en-US" sz="3600" dirty="0" smtClean="0"/>
              <a:t>, </a:t>
            </a:r>
            <a:r>
              <a:rPr lang="ru-RU" sz="3600" b="1" dirty="0" smtClean="0"/>
              <a:t>великий русский поэт</a:t>
            </a:r>
            <a:r>
              <a:rPr lang="en-US" sz="3600" dirty="0" smtClean="0"/>
              <a:t>, </a:t>
            </a:r>
            <a:r>
              <a:rPr lang="ru-RU" sz="3600" dirty="0" smtClean="0"/>
              <a:t>является основоположником русского литературного языка.</a:t>
            </a:r>
            <a:endParaRPr lang="ru-RU" sz="3600" dirty="0" smtClean="0"/>
          </a:p>
          <a:p>
            <a:r>
              <a:rPr lang="ru-RU" sz="3600" dirty="0" smtClean="0"/>
              <a:t>Святослав Рихтер – </a:t>
            </a:r>
            <a:r>
              <a:rPr lang="ru-RU" sz="3600" b="1" dirty="0" smtClean="0"/>
              <a:t>замечательный русский пианист</a:t>
            </a:r>
            <a:r>
              <a:rPr lang="ru-RU" sz="3600" dirty="0" smtClean="0"/>
              <a:t>- известен всему миру.</a:t>
            </a:r>
            <a:endParaRPr lang="ru-RU" sz="3600" dirty="0"/>
          </a:p>
        </p:txBody>
      </p:sp>
      <p:pic>
        <p:nvPicPr>
          <p:cNvPr id="3074" name="Picture 2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522" y="3765430"/>
            <a:ext cx="5046452" cy="9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423" y="5030587"/>
            <a:ext cx="5971429" cy="9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3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8634" y="836760"/>
            <a:ext cx="9720071" cy="5020575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/>
              <a:t>Распространенное приложение</a:t>
            </a:r>
            <a:r>
              <a:rPr lang="en-US" sz="3600" dirty="0" smtClean="0"/>
              <a:t>, </a:t>
            </a:r>
            <a:r>
              <a:rPr lang="ru-RU" sz="3600" dirty="0" smtClean="0"/>
              <a:t>стоящее </a:t>
            </a:r>
            <a:r>
              <a:rPr lang="ru-RU" sz="3600" b="1" dirty="0" smtClean="0"/>
              <a:t>перед</a:t>
            </a:r>
            <a:r>
              <a:rPr lang="ru-RU" sz="3600" dirty="0" smtClean="0"/>
              <a:t> определяемым словом выраженным </a:t>
            </a:r>
            <a:r>
              <a:rPr lang="ru-RU" sz="3600" b="1" dirty="0" smtClean="0"/>
              <a:t>собственным именем существительным</a:t>
            </a:r>
            <a:r>
              <a:rPr lang="en-US" sz="3600" b="1" dirty="0" smtClean="0"/>
              <a:t>, </a:t>
            </a:r>
            <a:r>
              <a:rPr lang="ru-RU" sz="3600" b="1" dirty="0" smtClean="0"/>
              <a:t>не обособляется.</a:t>
            </a:r>
            <a:endParaRPr lang="ru-RU" b="1" dirty="0" smtClean="0"/>
          </a:p>
          <a:p>
            <a:r>
              <a:rPr lang="ru-RU" dirty="0"/>
              <a:t>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Пример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600" dirty="0" smtClean="0"/>
              <a:t>Великий русский поэт </a:t>
            </a:r>
            <a:r>
              <a:rPr lang="ru-RU" sz="3600" u="sng" dirty="0" smtClean="0"/>
              <a:t>А.С. Пушкин</a:t>
            </a:r>
            <a:r>
              <a:rPr lang="ru-RU" sz="3600" dirty="0" smtClean="0"/>
              <a:t> является основоположником русского литературного языка.</a:t>
            </a:r>
          </a:p>
          <a:p>
            <a:r>
              <a:rPr lang="ru-RU" sz="3600" dirty="0" smtClean="0"/>
              <a:t>Замечательный русский пианист </a:t>
            </a:r>
            <a:r>
              <a:rPr lang="ru-RU" sz="3600" u="sng" dirty="0" smtClean="0"/>
              <a:t>Святослав Рихтер </a:t>
            </a:r>
            <a:r>
              <a:rPr lang="ru-RU" sz="3600" dirty="0" smtClean="0"/>
              <a:t>известен всему миру.</a:t>
            </a:r>
            <a:endParaRPr lang="ru-RU" sz="3600" dirty="0"/>
          </a:p>
        </p:txBody>
      </p:sp>
      <p:pic>
        <p:nvPicPr>
          <p:cNvPr id="2050" name="Picture 2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97" y="3574562"/>
            <a:ext cx="4369916" cy="58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47" y="5054830"/>
            <a:ext cx="6038365" cy="58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59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117" y="819509"/>
            <a:ext cx="9720071" cy="4023360"/>
          </a:xfrm>
        </p:spPr>
        <p:txBody>
          <a:bodyPr>
            <a:normAutofit fontScale="85000" lnSpcReduction="20000"/>
          </a:bodyPr>
          <a:lstStyle/>
          <a:p>
            <a:r>
              <a:rPr lang="ru-RU" sz="3600" dirty="0" smtClean="0"/>
              <a:t>3) </a:t>
            </a:r>
            <a:r>
              <a:rPr lang="ru-RU" sz="3600" dirty="0" smtClean="0"/>
              <a:t>Приложения</a:t>
            </a:r>
            <a:r>
              <a:rPr lang="en-US" sz="3600" dirty="0" smtClean="0"/>
              <a:t>, </a:t>
            </a:r>
            <a:r>
              <a:rPr lang="ru-RU" sz="3600" dirty="0" smtClean="0"/>
              <a:t>стоящие </a:t>
            </a:r>
            <a:r>
              <a:rPr lang="ru-RU" sz="3600" b="1" dirty="0" smtClean="0"/>
              <a:t>перед нарицательным </a:t>
            </a:r>
            <a:r>
              <a:rPr lang="ru-RU" sz="3600" dirty="0" smtClean="0"/>
              <a:t>или </a:t>
            </a:r>
            <a:r>
              <a:rPr lang="ru-RU" sz="3600" b="1" dirty="0" smtClean="0"/>
              <a:t>собственным</a:t>
            </a:r>
            <a:r>
              <a:rPr lang="ru-RU" sz="3600" dirty="0" smtClean="0"/>
              <a:t> именем существительным</a:t>
            </a:r>
            <a:r>
              <a:rPr lang="en-US" sz="3600" dirty="0" smtClean="0"/>
              <a:t>, </a:t>
            </a:r>
            <a:r>
              <a:rPr lang="ru-RU" sz="3600" b="1" dirty="0" smtClean="0"/>
              <a:t>обособляются</a:t>
            </a:r>
            <a:r>
              <a:rPr lang="en-US" sz="3600" dirty="0" smtClean="0"/>
              <a:t>, </a:t>
            </a:r>
            <a:r>
              <a:rPr lang="ru-RU" sz="3600" dirty="0" smtClean="0"/>
              <a:t>если они имеют добавочное </a:t>
            </a:r>
            <a:r>
              <a:rPr lang="ru-RU" sz="3600" b="1" dirty="0" smtClean="0"/>
              <a:t>значение причины</a:t>
            </a:r>
            <a:r>
              <a:rPr lang="en-US" sz="3600" b="1" dirty="0" smtClean="0"/>
              <a:t> </a:t>
            </a:r>
            <a:r>
              <a:rPr lang="en-US" sz="3600" dirty="0" smtClean="0"/>
              <a:t>( </a:t>
            </a:r>
            <a:r>
              <a:rPr lang="ru-RU" sz="3600" dirty="0" smtClean="0"/>
              <a:t>в этом случае их можно заменить оборотом речи со словом </a:t>
            </a:r>
            <a:r>
              <a:rPr lang="en-US" sz="3600" dirty="0" smtClean="0"/>
              <a:t>“ </a:t>
            </a:r>
            <a:r>
              <a:rPr lang="ru-RU" sz="3600" dirty="0" smtClean="0"/>
              <a:t>будучи…</a:t>
            </a:r>
            <a:r>
              <a:rPr lang="en-US" sz="3600" dirty="0" smtClean="0"/>
              <a:t>”, “ </a:t>
            </a:r>
            <a:r>
              <a:rPr lang="ru-RU" sz="3600" dirty="0" smtClean="0"/>
              <a:t>так как…</a:t>
            </a:r>
            <a:r>
              <a:rPr lang="en-US" sz="3600" dirty="0" smtClean="0"/>
              <a:t>”).</a:t>
            </a:r>
            <a:endParaRPr lang="en-US" sz="3600" dirty="0"/>
          </a:p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Пример</a:t>
            </a:r>
            <a:r>
              <a:rPr lang="en-US" sz="3600" dirty="0" smtClean="0"/>
              <a:t>: </a:t>
            </a:r>
            <a:endParaRPr lang="ru-RU" sz="3600" dirty="0" smtClean="0"/>
          </a:p>
          <a:p>
            <a:r>
              <a:rPr lang="ru-RU" sz="3600" dirty="0" smtClean="0"/>
              <a:t>Мастер на все руки</a:t>
            </a:r>
            <a:r>
              <a:rPr lang="en-US" sz="3600" dirty="0" smtClean="0"/>
              <a:t>, </a:t>
            </a:r>
            <a:r>
              <a:rPr lang="ru-RU" sz="3600" u="sng" dirty="0" smtClean="0"/>
              <a:t>папа</a:t>
            </a:r>
            <a:r>
              <a:rPr lang="ru-RU" sz="3600" dirty="0" smtClean="0"/>
              <a:t> сумел починить протекающий</a:t>
            </a:r>
            <a:endParaRPr lang="en-US" sz="3600" dirty="0" smtClean="0"/>
          </a:p>
          <a:p>
            <a:r>
              <a:rPr lang="ru-RU" sz="3600" dirty="0" smtClean="0"/>
              <a:t> кран на кухне. </a:t>
            </a:r>
            <a:r>
              <a:rPr lang="en-US" sz="3600" dirty="0" smtClean="0"/>
              <a:t>( </a:t>
            </a:r>
            <a:r>
              <a:rPr lang="ru-RU" sz="3600" dirty="0" smtClean="0"/>
              <a:t>Будучи мастером на все руки</a:t>
            </a:r>
            <a:r>
              <a:rPr lang="en-US" sz="3600" dirty="0" smtClean="0"/>
              <a:t>, </a:t>
            </a:r>
            <a:r>
              <a:rPr lang="ru-RU" sz="3600" u="sng" dirty="0" smtClean="0"/>
              <a:t>папа </a:t>
            </a:r>
            <a:r>
              <a:rPr lang="ru-RU" sz="3600" dirty="0"/>
              <a:t>сумел починить протекающий кран на </a:t>
            </a:r>
            <a:r>
              <a:rPr lang="ru-RU" sz="3600" dirty="0" smtClean="0"/>
              <a:t>кухне</a:t>
            </a:r>
            <a:r>
              <a:rPr lang="en-US" sz="3600" dirty="0"/>
              <a:t>.</a:t>
            </a:r>
            <a:r>
              <a:rPr lang="en-US" sz="3600" dirty="0" smtClean="0"/>
              <a:t>)</a:t>
            </a:r>
            <a:endParaRPr lang="ru-RU" sz="3600" dirty="0"/>
          </a:p>
        </p:txBody>
      </p:sp>
      <p:pic>
        <p:nvPicPr>
          <p:cNvPr id="1028" name="Picture 4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555" y="3168371"/>
            <a:ext cx="3662175" cy="9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18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887" y="854013"/>
            <a:ext cx="10725049" cy="577107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4) </a:t>
            </a:r>
            <a:r>
              <a:rPr lang="ru-RU" sz="4000" dirty="0" smtClean="0"/>
              <a:t>Приложения</a:t>
            </a:r>
            <a:r>
              <a:rPr lang="en-US" sz="4000" dirty="0" smtClean="0"/>
              <a:t>, </a:t>
            </a:r>
            <a:r>
              <a:rPr lang="ru-RU" sz="4000" dirty="0" smtClean="0"/>
              <a:t>стоящее </a:t>
            </a:r>
            <a:r>
              <a:rPr lang="ru-RU" sz="4000" b="1" dirty="0" smtClean="0"/>
              <a:t>до</a:t>
            </a:r>
            <a:r>
              <a:rPr lang="ru-RU" sz="4000" dirty="0" smtClean="0"/>
              <a:t> или </a:t>
            </a:r>
            <a:r>
              <a:rPr lang="ru-RU" sz="4000" b="1" dirty="0" smtClean="0"/>
              <a:t>после</a:t>
            </a:r>
            <a:r>
              <a:rPr lang="ru-RU" sz="4000" dirty="0" smtClean="0"/>
              <a:t> определяемого слова</a:t>
            </a:r>
            <a:r>
              <a:rPr lang="en-US" sz="4000" dirty="0" smtClean="0"/>
              <a:t>, </a:t>
            </a:r>
            <a:r>
              <a:rPr lang="ru-RU" sz="4000" dirty="0" smtClean="0"/>
              <a:t>выраженного </a:t>
            </a:r>
            <a:r>
              <a:rPr lang="ru-RU" sz="4000" b="1" dirty="0" smtClean="0"/>
              <a:t>личным местоимением</a:t>
            </a:r>
            <a:r>
              <a:rPr lang="en-US" sz="4000" dirty="0" smtClean="0"/>
              <a:t>, </a:t>
            </a:r>
            <a:r>
              <a:rPr lang="ru-RU" sz="4000" dirty="0" smtClean="0"/>
              <a:t>выделяются </a:t>
            </a:r>
            <a:r>
              <a:rPr lang="ru-RU" sz="4000" b="1" dirty="0" smtClean="0"/>
              <a:t>запятыми</a:t>
            </a:r>
            <a:r>
              <a:rPr lang="ru-RU" sz="4000" dirty="0" smtClean="0"/>
              <a:t>.</a:t>
            </a:r>
            <a:endParaRPr lang="ru-RU" sz="4000" dirty="0" smtClean="0"/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ПРИМЕР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800" u="sng" dirty="0" smtClean="0"/>
              <a:t>Его</a:t>
            </a:r>
            <a:r>
              <a:rPr lang="en-US" sz="2800" dirty="0" smtClean="0"/>
              <a:t>, </a:t>
            </a:r>
            <a:r>
              <a:rPr lang="ru-RU" sz="2800" dirty="0" smtClean="0"/>
              <a:t>талантливого музыканта</a:t>
            </a:r>
            <a:r>
              <a:rPr lang="en-US" sz="2800" dirty="0" smtClean="0"/>
              <a:t>, </a:t>
            </a:r>
            <a:r>
              <a:rPr lang="ru-RU" sz="2800" dirty="0" smtClean="0"/>
              <a:t>знают все.</a:t>
            </a:r>
          </a:p>
          <a:p>
            <a:pPr marL="0" indent="0">
              <a:buNone/>
            </a:pPr>
            <a:r>
              <a:rPr lang="ru-RU" sz="2800" dirty="0" smtClean="0"/>
              <a:t>Талантливого музыканта</a:t>
            </a:r>
            <a:r>
              <a:rPr lang="en-US" sz="2800" dirty="0" smtClean="0"/>
              <a:t>, </a:t>
            </a:r>
            <a:r>
              <a:rPr lang="ru-RU" sz="2800" u="sng" dirty="0" smtClean="0"/>
              <a:t>его</a:t>
            </a:r>
            <a:r>
              <a:rPr lang="ru-RU" sz="2800" dirty="0" smtClean="0"/>
              <a:t> знают все.</a:t>
            </a:r>
            <a:endParaRPr lang="ru-RU" sz="2800" dirty="0"/>
          </a:p>
        </p:txBody>
      </p:sp>
      <p:pic>
        <p:nvPicPr>
          <p:cNvPr id="4" name="Picture 4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053" y="3263881"/>
            <a:ext cx="3662175" cy="9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484" y="3820378"/>
            <a:ext cx="3662175" cy="9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51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177" y="810883"/>
            <a:ext cx="11546794" cy="5009472"/>
          </a:xfrm>
        </p:spPr>
        <p:txBody>
          <a:bodyPr>
            <a:normAutofit fontScale="92500" lnSpcReduction="20000"/>
          </a:bodyPr>
          <a:lstStyle/>
          <a:p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ru-RU" sz="3600" dirty="0" smtClean="0"/>
              <a:t>Приложения</a:t>
            </a:r>
            <a:r>
              <a:rPr lang="en-US" sz="3600" dirty="0" smtClean="0"/>
              <a:t>, </a:t>
            </a:r>
            <a:r>
              <a:rPr lang="ru-RU" sz="3600" dirty="0" smtClean="0"/>
              <a:t>которые присоединяются словами </a:t>
            </a:r>
          </a:p>
          <a:p>
            <a:pPr marL="0" indent="0">
              <a:buNone/>
            </a:pPr>
            <a:r>
              <a:rPr lang="ru-RU" sz="3600" b="1" dirty="0" smtClean="0"/>
              <a:t>ПО ФАМИЛИИ</a:t>
            </a:r>
            <a:r>
              <a:rPr lang="en-US" sz="3600" b="1" dirty="0" smtClean="0"/>
              <a:t>, </a:t>
            </a:r>
            <a:r>
              <a:rPr lang="ru-RU" sz="3600" b="1" dirty="0" smtClean="0"/>
              <a:t>ПО ИМЕНИ</a:t>
            </a:r>
            <a:r>
              <a:rPr lang="en-US" sz="3600" b="1" dirty="0" smtClean="0"/>
              <a:t>, </a:t>
            </a:r>
            <a:r>
              <a:rPr lang="ru-RU" sz="3600" b="1" dirty="0" smtClean="0"/>
              <a:t>ПО КЛИЧКЕ</a:t>
            </a:r>
            <a:r>
              <a:rPr lang="en-US" sz="3600" b="1" dirty="0" smtClean="0"/>
              <a:t>, </a:t>
            </a:r>
            <a:r>
              <a:rPr lang="ru-RU" sz="3600" b="1" dirty="0" smtClean="0"/>
              <a:t>РОДОМ ИЗ</a:t>
            </a:r>
            <a:r>
              <a:rPr lang="en-US" sz="3600" b="1" dirty="0" smtClean="0"/>
              <a:t>, </a:t>
            </a:r>
            <a:r>
              <a:rPr lang="ru-RU" sz="3600" b="1" dirty="0" smtClean="0"/>
              <a:t>НАПРИМЕР</a:t>
            </a:r>
            <a:r>
              <a:rPr lang="en-US" sz="3600" b="1" dirty="0" smtClean="0"/>
              <a:t>, </a:t>
            </a:r>
            <a:r>
              <a:rPr lang="ru-RU" sz="3600" b="1" dirty="0" smtClean="0"/>
              <a:t>В ТОМ ЧИСЛЕ</a:t>
            </a:r>
            <a:r>
              <a:rPr lang="en-US" sz="3600" b="1" dirty="0" smtClean="0"/>
              <a:t>, </a:t>
            </a:r>
            <a:r>
              <a:rPr lang="ru-RU" sz="3600" b="1" dirty="0" smtClean="0"/>
              <a:t>ОСОБЕННО</a:t>
            </a:r>
            <a:r>
              <a:rPr lang="en-US" sz="3600" b="1" dirty="0" smtClean="0"/>
              <a:t>, </a:t>
            </a:r>
            <a:r>
              <a:rPr lang="ru-RU" sz="3600" b="1" dirty="0" smtClean="0"/>
              <a:t>ИЛИ</a:t>
            </a:r>
            <a:r>
              <a:rPr lang="en-US" sz="3600" b="1" dirty="0" smtClean="0"/>
              <a:t>, </a:t>
            </a:r>
            <a:r>
              <a:rPr lang="ru-RU" sz="3600" b="1" dirty="0" smtClean="0"/>
              <a:t>ТО ЕСТЬ</a:t>
            </a:r>
            <a:r>
              <a:rPr lang="en-US" sz="3600" dirty="0" smtClean="0"/>
              <a:t>,</a:t>
            </a: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выделяются запятыми.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ПРИМЕР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sz="3600" u="sng" dirty="0" smtClean="0"/>
              <a:t>Бегемот</a:t>
            </a:r>
            <a:r>
              <a:rPr lang="en-US" sz="3600" u="sng" dirty="0" smtClean="0"/>
              <a:t>, </a:t>
            </a:r>
            <a:r>
              <a:rPr lang="ru-RU" sz="3600" b="1" dirty="0" smtClean="0"/>
              <a:t>или гиппопотам</a:t>
            </a:r>
            <a:r>
              <a:rPr lang="en-US" sz="3600" b="1" dirty="0" smtClean="0"/>
              <a:t>, </a:t>
            </a:r>
            <a:r>
              <a:rPr lang="ru-RU" sz="3600" dirty="0" smtClean="0"/>
              <a:t>большую часть времени проводит в воде.</a:t>
            </a:r>
          </a:p>
          <a:p>
            <a:r>
              <a:rPr lang="ru-RU" sz="3600" u="sng" dirty="0" smtClean="0"/>
              <a:t>Наш преподаватель</a:t>
            </a:r>
            <a:r>
              <a:rPr lang="en-US" sz="3600" dirty="0" smtClean="0"/>
              <a:t>, </a:t>
            </a:r>
            <a:r>
              <a:rPr lang="ru-RU" sz="3600" b="1" dirty="0" smtClean="0"/>
              <a:t>родом из Смоленска</a:t>
            </a:r>
            <a:r>
              <a:rPr lang="en-US" sz="3600" dirty="0" smtClean="0"/>
              <a:t>, </a:t>
            </a:r>
            <a:r>
              <a:rPr lang="ru-RU" sz="3600" dirty="0" smtClean="0"/>
              <a:t>на уроках истории рассказывает о своем родном городе.</a:t>
            </a:r>
            <a:endParaRPr lang="ru-RU" sz="3600" dirty="0"/>
          </a:p>
        </p:txBody>
      </p:sp>
      <p:pic>
        <p:nvPicPr>
          <p:cNvPr id="4" name="Picture 4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225" y="3860135"/>
            <a:ext cx="3662175" cy="9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oir.mobi/uploads/posts/2020-02/1582103835_26-p-graficheskie-volni-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2" y="4639362"/>
            <a:ext cx="3662175" cy="9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07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836762"/>
            <a:ext cx="9720071" cy="547259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5</a:t>
            </a:r>
            <a:r>
              <a:rPr lang="en-US" sz="4000" dirty="0" smtClean="0"/>
              <a:t>)</a:t>
            </a:r>
            <a:r>
              <a:rPr lang="en-US" dirty="0" smtClean="0"/>
              <a:t> </a:t>
            </a:r>
            <a:r>
              <a:rPr lang="ru-RU" sz="4000" dirty="0" smtClean="0"/>
              <a:t>Приложение отделяется </a:t>
            </a:r>
            <a:r>
              <a:rPr lang="ru-RU" sz="4000" b="1" dirty="0" smtClean="0"/>
              <a:t>ТИРЕ</a:t>
            </a:r>
            <a:r>
              <a:rPr lang="en-US" sz="4000" dirty="0" smtClean="0"/>
              <a:t>, </a:t>
            </a:r>
            <a:r>
              <a:rPr lang="ru-RU" sz="4000" dirty="0" smtClean="0"/>
              <a:t>если стоит </a:t>
            </a:r>
            <a:r>
              <a:rPr lang="ru-RU" sz="4000" b="1" dirty="0" smtClean="0"/>
              <a:t>в конце приложения </a:t>
            </a:r>
            <a:r>
              <a:rPr lang="ru-RU" sz="4000" dirty="0" smtClean="0"/>
              <a:t>и имеет </a:t>
            </a:r>
            <a:r>
              <a:rPr lang="ru-RU" sz="4000" b="1" dirty="0" smtClean="0"/>
              <a:t>уточняющее значение</a:t>
            </a:r>
            <a:r>
              <a:rPr lang="en-US" sz="4000" dirty="0" smtClean="0"/>
              <a:t>, </a:t>
            </a:r>
            <a:r>
              <a:rPr lang="ru-RU" sz="4000" dirty="0" smtClean="0"/>
              <a:t>является </a:t>
            </a:r>
            <a:r>
              <a:rPr lang="ru-RU" sz="4000" b="1" dirty="0" smtClean="0"/>
              <a:t>разъяснением к сказанному</a:t>
            </a:r>
            <a:r>
              <a:rPr lang="en-US" sz="4000" dirty="0" smtClean="0"/>
              <a:t>: </a:t>
            </a:r>
            <a:r>
              <a:rPr lang="ru-RU" sz="4000" dirty="0" smtClean="0"/>
              <a:t>в этом случае </a:t>
            </a:r>
            <a:r>
              <a:rPr lang="ru-RU" sz="4000" b="1" dirty="0" smtClean="0"/>
              <a:t>перед приложением</a:t>
            </a:r>
            <a:r>
              <a:rPr lang="ru-RU" sz="4000" dirty="0" smtClean="0"/>
              <a:t> можно </a:t>
            </a:r>
            <a:r>
              <a:rPr lang="ru-RU" sz="4000" b="1" dirty="0" smtClean="0"/>
              <a:t>вставить</a:t>
            </a:r>
            <a:r>
              <a:rPr lang="ru-RU" sz="4000" dirty="0" smtClean="0"/>
              <a:t> слова </a:t>
            </a:r>
            <a:r>
              <a:rPr lang="en-US" sz="4000" dirty="0" smtClean="0"/>
              <a:t>“</a:t>
            </a:r>
            <a:r>
              <a:rPr lang="ru-RU" sz="4000" b="1" dirty="0" smtClean="0"/>
              <a:t>А ИМЕННО</a:t>
            </a:r>
            <a:r>
              <a:rPr lang="en-US" sz="4000" dirty="0" smtClean="0"/>
              <a:t>”.</a:t>
            </a:r>
            <a:endParaRPr lang="ru-RU" sz="4000" dirty="0" smtClean="0"/>
          </a:p>
          <a:p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ПРИМЕР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sz="4000" dirty="0"/>
              <a:t>Он очень любил эту </a:t>
            </a:r>
            <a:r>
              <a:rPr lang="ru-RU" sz="4000" u="sng" dirty="0"/>
              <a:t>игру</a:t>
            </a:r>
            <a:r>
              <a:rPr lang="ru-RU" sz="4000" dirty="0"/>
              <a:t> – </a:t>
            </a:r>
            <a:r>
              <a:rPr lang="ru-RU" sz="4000" b="1" dirty="0"/>
              <a:t>шахматы</a:t>
            </a:r>
            <a:r>
              <a:rPr lang="ru-RU" sz="4000" dirty="0"/>
              <a:t>. ( = Он </a:t>
            </a:r>
            <a:r>
              <a:rPr lang="ru-RU" sz="4000" dirty="0" smtClean="0"/>
              <a:t>очень </a:t>
            </a:r>
            <a:r>
              <a:rPr lang="ru-RU" sz="4000" dirty="0"/>
              <a:t>любил эту игру</a:t>
            </a:r>
            <a:r>
              <a:rPr lang="en-US" sz="4000" dirty="0"/>
              <a:t>, </a:t>
            </a:r>
            <a:r>
              <a:rPr lang="ru-RU" sz="4000" b="1" dirty="0"/>
              <a:t>а именно шахматы</a:t>
            </a:r>
            <a:r>
              <a:rPr lang="ru-RU" sz="4000" dirty="0"/>
              <a:t>.)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36990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214</TotalTime>
  <Words>400</Words>
  <Application>Microsoft Office PowerPoint</Application>
  <PresentationFormat>Широкоэкранный</PresentationFormat>
  <Paragraphs>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Tw Cen MT</vt:lpstr>
      <vt:lpstr>Tw Cen MT Condensed</vt:lpstr>
      <vt:lpstr>Wingdings 3</vt:lpstr>
      <vt:lpstr>Интеграл</vt:lpstr>
      <vt:lpstr>Приложение и знаки препинания при нем </vt:lpstr>
      <vt:lpstr>ОБОСОБЛЕННОЕ приложеНИЕ  </vt:lpstr>
      <vt:lpstr> ЗАПОМНИТЕ!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ОБОСОБЛЕННЫЕ ОПРЕДЕЛЕНИЯ</dc:title>
  <dc:creator>user</dc:creator>
  <cp:lastModifiedBy>user</cp:lastModifiedBy>
  <cp:revision>30</cp:revision>
  <dcterms:created xsi:type="dcterms:W3CDTF">2023-01-10T19:29:19Z</dcterms:created>
  <dcterms:modified xsi:type="dcterms:W3CDTF">2024-04-01T10:51:54Z</dcterms:modified>
</cp:coreProperties>
</file>