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6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90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8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5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5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8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6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8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9350-ECE0-4D6B-BFCA-E0DD3C5AFDB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FAD824-797E-4DE0-AACE-E08B77327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027333" cy="13165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Психолого-педагогическое сопровождение младших школьников на уроках письма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9299" y="4050833"/>
            <a:ext cx="5984703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Онищук</a:t>
            </a:r>
            <a:r>
              <a:rPr lang="ru-RU" dirty="0" smtClean="0">
                <a:solidFill>
                  <a:schemeClr val="tx1"/>
                </a:solidFill>
              </a:rPr>
              <a:t> Валентина Владимировна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СОШ №24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225800"/>
            <a:ext cx="3086100" cy="32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Предупреждение ошибок на уровне словосочетания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оставление сочетаний существительных с </a:t>
            </a:r>
            <a:r>
              <a:rPr lang="ru-RU" dirty="0" err="1" smtClean="0"/>
              <a:t>прилагательными,глаголами,числительными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Игра «Дразнилки»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48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Предупреждение ошибок на уровне предложения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оставление предложений по интонационным схемам;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предложений </a:t>
            </a:r>
            <a:r>
              <a:rPr lang="ru-RU" dirty="0" err="1" smtClean="0"/>
              <a:t>детьми,в</a:t>
            </a:r>
            <a:r>
              <a:rPr lang="ru-RU" dirty="0" smtClean="0"/>
              <a:t> которых переставлены </a:t>
            </a:r>
            <a:r>
              <a:rPr lang="ru-RU" dirty="0" err="1" smtClean="0"/>
              <a:t>слова,пропущены</a:t>
            </a:r>
            <a:r>
              <a:rPr lang="ru-RU" dirty="0" smtClean="0"/>
              <a:t> </a:t>
            </a:r>
            <a:r>
              <a:rPr lang="ru-RU" dirty="0" err="1" smtClean="0"/>
              <a:t>предлоги,существительные</a:t>
            </a:r>
            <a:r>
              <a:rPr lang="ru-RU" dirty="0" smtClean="0"/>
              <a:t> и др.;</a:t>
            </a:r>
          </a:p>
          <a:p>
            <a:r>
              <a:rPr lang="ru-RU" dirty="0"/>
              <a:t>в</a:t>
            </a:r>
            <a:r>
              <a:rPr lang="ru-RU" dirty="0" smtClean="0"/>
              <a:t>ыделение границ предложений в тексте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57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Предупреждение ошибок на уровне текста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тение деформированных </a:t>
            </a:r>
            <a:r>
              <a:rPr lang="ru-RU" dirty="0" err="1" smtClean="0"/>
              <a:t>текстов,где</a:t>
            </a:r>
            <a:r>
              <a:rPr lang="ru-RU" dirty="0" smtClean="0"/>
              <a:t> имена существительные заменены картинками;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связного рассказа из двух </a:t>
            </a:r>
            <a:r>
              <a:rPr lang="ru-RU" dirty="0" err="1" smtClean="0"/>
              <a:t>текстов,записанных</a:t>
            </a:r>
            <a:r>
              <a:rPr lang="ru-RU" dirty="0" smtClean="0"/>
              <a:t> </a:t>
            </a:r>
            <a:r>
              <a:rPr lang="ru-RU" dirty="0" err="1" smtClean="0"/>
              <a:t>вперемешку,либо</a:t>
            </a:r>
            <a:r>
              <a:rPr lang="ru-RU" dirty="0" smtClean="0"/>
              <a:t> составление двух текстов из смешанных фраз;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связного рассказа из обрывочных </a:t>
            </a:r>
            <a:r>
              <a:rPr lang="ru-RU" dirty="0" err="1" smtClean="0"/>
              <a:t>фраз,словосочетаний</a:t>
            </a:r>
            <a:r>
              <a:rPr lang="ru-RU" dirty="0" smtClean="0"/>
              <a:t>;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рассказов по серии </a:t>
            </a:r>
            <a:r>
              <a:rPr lang="ru-RU" dirty="0" err="1" smtClean="0"/>
              <a:t>катинок,по</a:t>
            </a:r>
            <a:r>
              <a:rPr lang="ru-RU" dirty="0" smtClean="0"/>
              <a:t> одной </a:t>
            </a:r>
            <a:r>
              <a:rPr lang="ru-RU" dirty="0" err="1" smtClean="0"/>
              <a:t>картине,по</a:t>
            </a:r>
            <a:r>
              <a:rPr lang="ru-RU" dirty="0" smtClean="0"/>
              <a:t> заданному началу илу концу </a:t>
            </a:r>
            <a:r>
              <a:rPr lang="ru-RU" dirty="0" err="1" smtClean="0"/>
              <a:t>рассказа,по</a:t>
            </a:r>
            <a:r>
              <a:rPr lang="ru-RU" dirty="0" smtClean="0"/>
              <a:t> опорным сигналам;</a:t>
            </a:r>
          </a:p>
          <a:p>
            <a:r>
              <a:rPr lang="ru-RU" dirty="0"/>
              <a:t>ч</a:t>
            </a:r>
            <a:r>
              <a:rPr lang="ru-RU" dirty="0" smtClean="0"/>
              <a:t>тение текста с конца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7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Дети,испытывающие</a:t>
            </a:r>
            <a:r>
              <a:rPr lang="ru-RU" sz="1800" dirty="0" smtClean="0">
                <a:solidFill>
                  <a:schemeClr val="tx1"/>
                </a:solidFill>
              </a:rPr>
              <a:t> трудности в обучении письму требуют особого внимания и на </a:t>
            </a:r>
            <a:r>
              <a:rPr lang="ru-RU" sz="1800" dirty="0" err="1" smtClean="0">
                <a:solidFill>
                  <a:schemeClr val="tx1"/>
                </a:solidFill>
              </a:rPr>
              <a:t>уроке,и</a:t>
            </a:r>
            <a:r>
              <a:rPr lang="ru-RU" sz="1800" dirty="0" smtClean="0">
                <a:solidFill>
                  <a:schemeClr val="tx1"/>
                </a:solidFill>
              </a:rPr>
              <a:t> во внеурочное время. Знание причин трудностей ,умение их выделить ,своевременная помощь в школе и дома позволяет не осложнять и без того нелёгкий процесс формирования навыка грамотного письма ,оградить ученика от дополнительных </a:t>
            </a:r>
            <a:r>
              <a:rPr lang="ru-RU" sz="1800" dirty="0" err="1" smtClean="0">
                <a:solidFill>
                  <a:schemeClr val="tx1"/>
                </a:solidFill>
              </a:rPr>
              <a:t>трудностей.Коррекция</a:t>
            </a:r>
            <a:r>
              <a:rPr lang="ru-RU" sz="1800" dirty="0" smtClean="0">
                <a:solidFill>
                  <a:schemeClr val="tx1"/>
                </a:solidFill>
              </a:rPr>
              <a:t> недостатков письма у специалистов требует постоянных систематических </a:t>
            </a:r>
            <a:r>
              <a:rPr lang="ru-RU" sz="1800" dirty="0" err="1" smtClean="0">
                <a:solidFill>
                  <a:schemeClr val="tx1"/>
                </a:solidFill>
              </a:rPr>
              <a:t>занятий,отнимает</a:t>
            </a:r>
            <a:r>
              <a:rPr lang="ru-RU" sz="1800" dirty="0" smtClean="0">
                <a:solidFill>
                  <a:schemeClr val="tx1"/>
                </a:solidFill>
              </a:rPr>
              <a:t> у детей много сил и </a:t>
            </a:r>
            <a:r>
              <a:rPr lang="ru-RU" sz="1800" dirty="0" err="1" smtClean="0">
                <a:solidFill>
                  <a:schemeClr val="tx1"/>
                </a:solidFill>
              </a:rPr>
              <a:t>времени,в</a:t>
            </a:r>
            <a:r>
              <a:rPr lang="ru-RU" sz="1800" dirty="0" smtClean="0">
                <a:solidFill>
                  <a:schemeClr val="tx1"/>
                </a:solidFill>
              </a:rPr>
              <a:t> результате чего может снизиться </a:t>
            </a:r>
            <a:r>
              <a:rPr lang="ru-RU" sz="1800" dirty="0" err="1" smtClean="0">
                <a:solidFill>
                  <a:schemeClr val="tx1"/>
                </a:solidFill>
              </a:rPr>
              <a:t>успеваемость.Поэтому</a:t>
            </a:r>
            <a:r>
              <a:rPr lang="ru-RU" sz="1800" dirty="0" smtClean="0">
                <a:solidFill>
                  <a:schemeClr val="tx1"/>
                </a:solidFill>
              </a:rPr>
              <a:t> значительно легче и целесообразнее предупреждать нарушения письма на </a:t>
            </a:r>
            <a:r>
              <a:rPr lang="ru-RU" sz="1800" dirty="0" err="1" smtClean="0">
                <a:solidFill>
                  <a:schemeClr val="tx1"/>
                </a:solidFill>
              </a:rPr>
              <a:t>уроке,чем</a:t>
            </a:r>
            <a:r>
              <a:rPr lang="ru-RU" sz="1800" dirty="0" smtClean="0">
                <a:solidFill>
                  <a:schemeClr val="tx1"/>
                </a:solidFill>
              </a:rPr>
              <a:t> их потом преодолевать.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психолого-педагогического сопровождения ребенка в учебно-воспитательном процессе :</a:t>
            </a:r>
          </a:p>
          <a:p>
            <a:pPr marL="0" indent="0">
              <a:buNone/>
            </a:pPr>
            <a:r>
              <a:rPr lang="ru-RU" dirty="0" smtClean="0"/>
              <a:t>                определение  и обеспечение социально-психологических условий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для успешного обучения и психологического развития ребёнка в ситуациях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школьного взаимодействия.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20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Одним из </a:t>
            </a:r>
            <a:r>
              <a:rPr lang="ru-RU" sz="1800" dirty="0" err="1" smtClean="0">
                <a:solidFill>
                  <a:schemeClr val="tx1"/>
                </a:solidFill>
              </a:rPr>
              <a:t>требований,предъявляемых</a:t>
            </a:r>
            <a:r>
              <a:rPr lang="ru-RU" sz="1800" dirty="0" smtClean="0">
                <a:solidFill>
                  <a:schemeClr val="tx1"/>
                </a:solidFill>
              </a:rPr>
              <a:t>  к уровню подготовки оканчивающих начальную </a:t>
            </a:r>
            <a:r>
              <a:rPr lang="ru-RU" sz="1800" dirty="0" err="1" smtClean="0">
                <a:solidFill>
                  <a:schemeClr val="tx1"/>
                </a:solidFill>
              </a:rPr>
              <a:t>школу,является</a:t>
            </a:r>
            <a:r>
              <a:rPr lang="ru-RU" sz="1800" dirty="0" smtClean="0">
                <a:solidFill>
                  <a:schemeClr val="tx1"/>
                </a:solidFill>
              </a:rPr>
              <a:t> умение правильно писать слова </a:t>
            </a:r>
            <a:r>
              <a:rPr lang="ru-RU" sz="1800" dirty="0">
                <a:solidFill>
                  <a:schemeClr val="tx1"/>
                </a:solidFill>
              </a:rPr>
              <a:t>с</a:t>
            </a:r>
            <a:r>
              <a:rPr lang="ru-RU" sz="1800" dirty="0" smtClean="0">
                <a:solidFill>
                  <a:schemeClr val="tx1"/>
                </a:solidFill>
              </a:rPr>
              <a:t> изученными </a:t>
            </a:r>
            <a:r>
              <a:rPr lang="ru-RU" sz="1800" dirty="0" err="1" smtClean="0">
                <a:solidFill>
                  <a:schemeClr val="tx1"/>
                </a:solidFill>
              </a:rPr>
              <a:t>орфограммами,овладение</a:t>
            </a:r>
            <a:r>
              <a:rPr lang="ru-RU" sz="1800" dirty="0" smtClean="0">
                <a:solidFill>
                  <a:schemeClr val="tx1"/>
                </a:solidFill>
              </a:rPr>
              <a:t> письменной </a:t>
            </a:r>
            <a:r>
              <a:rPr lang="ru-RU" sz="1800" dirty="0" err="1" smtClean="0">
                <a:solidFill>
                  <a:schemeClr val="tx1"/>
                </a:solidFill>
              </a:rPr>
              <a:t>речью,культурой</a:t>
            </a:r>
            <a:r>
              <a:rPr lang="ru-RU" sz="1800" dirty="0" smtClean="0">
                <a:solidFill>
                  <a:schemeClr val="tx1"/>
                </a:solidFill>
              </a:rPr>
              <a:t> письменного общения. Практически каждый учитель начальных классов сталкивался с ошибками при овладении письмом.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4050832"/>
            <a:ext cx="4660900" cy="23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1363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Основными симптомами </a:t>
            </a:r>
            <a:r>
              <a:rPr lang="ru-RU" dirty="0" err="1"/>
              <a:t>дисграфии</a:t>
            </a:r>
            <a:r>
              <a:rPr lang="ru-RU" dirty="0"/>
              <a:t> являются специфические    (т.е.   не связанные с применением орфографических правил) ошибки, которые носят стойкий характер ,возникновение которых не связано с нарушениями интеллектуального или сенсорного развития </a:t>
            </a:r>
            <a:r>
              <a:rPr lang="ru-RU" dirty="0" smtClean="0"/>
              <a:t>ребёнка.</a:t>
            </a:r>
            <a:br>
              <a:rPr lang="ru-RU" dirty="0" smtClean="0"/>
            </a:br>
            <a:r>
              <a:rPr lang="ru-RU" dirty="0" smtClean="0"/>
              <a:t>   Проблеме нарушений письма –</a:t>
            </a:r>
            <a:r>
              <a:rPr lang="ru-RU" dirty="0" err="1" smtClean="0"/>
              <a:t>дисграфии</a:t>
            </a:r>
            <a:r>
              <a:rPr lang="ru-RU" dirty="0" smtClean="0"/>
              <a:t>- посвящено большое количество исследований и публикаций ,однако актуальность её не снижается.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25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Направления работы учителя по предупреждению </a:t>
            </a:r>
            <a:r>
              <a:rPr lang="ru-RU" dirty="0" err="1" smtClean="0">
                <a:solidFill>
                  <a:schemeClr val="tx1"/>
                </a:solidFill>
              </a:rPr>
              <a:t>дисграфии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предупреждение ошибок на уровне буквы;</a:t>
            </a:r>
            <a:endParaRPr lang="ru-RU" dirty="0"/>
          </a:p>
          <a:p>
            <a:r>
              <a:rPr lang="ru-RU" dirty="0" smtClean="0"/>
              <a:t> предупреждение ошибок на уровне письма на уровне слога;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предупреждение </a:t>
            </a:r>
            <a:r>
              <a:rPr lang="ru-RU" dirty="0" smtClean="0"/>
              <a:t>ошибок письма на уровне слова;</a:t>
            </a:r>
          </a:p>
          <a:p>
            <a:r>
              <a:rPr lang="ru-RU" dirty="0"/>
              <a:t>п</a:t>
            </a:r>
            <a:r>
              <a:rPr lang="ru-RU" dirty="0" smtClean="0"/>
              <a:t>редупреждение ошибок на уровне предложения;</a:t>
            </a:r>
          </a:p>
          <a:p>
            <a:r>
              <a:rPr lang="ru-RU" dirty="0"/>
              <a:t>п</a:t>
            </a:r>
            <a:r>
              <a:rPr lang="ru-RU" dirty="0" smtClean="0"/>
              <a:t>редупреждение ошибок на уровне текста.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4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Предупреждение ошибок на уровне буквы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11389"/>
            <a:ext cx="8596668" cy="3880773"/>
          </a:xfrm>
        </p:spPr>
        <p:txBody>
          <a:bodyPr/>
          <a:lstStyle/>
          <a:p>
            <a:r>
              <a:rPr lang="ru-RU" dirty="0" smtClean="0"/>
              <a:t>Игра  «Внимательные глазки»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Полубуковка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«На что похожа эта буква</a:t>
            </a:r>
            <a:r>
              <a:rPr lang="ru-RU" dirty="0" smtClean="0"/>
              <a:t>?»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3" y="106034"/>
            <a:ext cx="2771826" cy="1960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3348965"/>
            <a:ext cx="3495677" cy="1888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667000"/>
            <a:ext cx="3013186" cy="2607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89" y="1212435"/>
            <a:ext cx="2514883" cy="2717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60" y="4285014"/>
            <a:ext cx="2425039" cy="2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Предупреждение ошибок письма на уровне слога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ридумывание слов на заданный слог;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схем слогов с использованием цветных фишек;</a:t>
            </a:r>
          </a:p>
          <a:p>
            <a:r>
              <a:rPr lang="ru-RU" dirty="0"/>
              <a:t>с</a:t>
            </a:r>
            <a:r>
              <a:rPr lang="ru-RU" dirty="0" smtClean="0"/>
              <a:t>оставление слога по картинкам с выделением первых </a:t>
            </a:r>
            <a:r>
              <a:rPr lang="ru-RU" dirty="0" err="1" smtClean="0"/>
              <a:t>звуков,последних,вторых</a:t>
            </a:r>
            <a:r>
              <a:rPr lang="ru-RU" dirty="0" smtClean="0"/>
              <a:t> от начала слова 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10" y="4076700"/>
            <a:ext cx="434049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8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Предупреждение ошибок письма  на уровне слова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еление слова на </a:t>
            </a:r>
            <a:r>
              <a:rPr lang="ru-RU" dirty="0" err="1" smtClean="0"/>
              <a:t>слоги,выделение</a:t>
            </a:r>
            <a:r>
              <a:rPr lang="ru-RU" dirty="0" smtClean="0"/>
              <a:t> ударного </a:t>
            </a:r>
            <a:r>
              <a:rPr lang="ru-RU" dirty="0" err="1" smtClean="0"/>
              <a:t>слога,составление</a:t>
            </a:r>
            <a:r>
              <a:rPr lang="ru-RU" dirty="0" smtClean="0"/>
              <a:t> звуковой схемы;</a:t>
            </a:r>
          </a:p>
          <a:p>
            <a:r>
              <a:rPr lang="ru-RU" dirty="0"/>
              <a:t>и</a:t>
            </a:r>
            <a:r>
              <a:rPr lang="ru-RU" dirty="0" smtClean="0"/>
              <a:t>гра «Наборщики»;</a:t>
            </a:r>
          </a:p>
          <a:p>
            <a:r>
              <a:rPr lang="ru-RU" dirty="0"/>
              <a:t>и</a:t>
            </a:r>
            <a:r>
              <a:rPr lang="ru-RU" dirty="0" smtClean="0"/>
              <a:t>гра «Буква потерялась»;</a:t>
            </a:r>
          </a:p>
          <a:p>
            <a:r>
              <a:rPr lang="ru-RU" dirty="0"/>
              <a:t>и</a:t>
            </a:r>
            <a:r>
              <a:rPr lang="ru-RU" dirty="0" smtClean="0"/>
              <a:t>гра «Кто </a:t>
            </a:r>
            <a:r>
              <a:rPr lang="ru-RU" dirty="0" err="1" smtClean="0"/>
              <a:t>быстрее,кто</a:t>
            </a:r>
            <a:r>
              <a:rPr lang="ru-RU" dirty="0" smtClean="0"/>
              <a:t> больше?»</a:t>
            </a:r>
          </a:p>
          <a:p>
            <a:r>
              <a:rPr lang="ru-RU" dirty="0"/>
              <a:t>и</a:t>
            </a:r>
            <a:r>
              <a:rPr lang="ru-RU" dirty="0" smtClean="0"/>
              <a:t>гра «Слово рассыпалось»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543300"/>
            <a:ext cx="4737099" cy="26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похожа эта буква?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81" y="1714500"/>
            <a:ext cx="2565796" cy="34210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9" y="301436"/>
            <a:ext cx="2261949" cy="2691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24" y="1206501"/>
            <a:ext cx="2508579" cy="3344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3301130"/>
            <a:ext cx="2857500" cy="2626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68" y="4614477"/>
            <a:ext cx="2617558" cy="20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74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824</TotalTime>
  <Words>426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Психолого-педагогическое сопровождение младших школьников на уроках письма</vt:lpstr>
      <vt:lpstr>Презентация PowerPoint</vt:lpstr>
      <vt:lpstr>Одним из требований,предъявляемых  к уровню подготовки оканчивающих начальную школу,является умение правильно писать слова с изученными орфограммами,овладение письменной речью,культурой письменного общения. Практически каждый учитель начальных классов сталкивался с ошибками при овладении письмом.     </vt:lpstr>
      <vt:lpstr>Презентация PowerPoint</vt:lpstr>
      <vt:lpstr>Направления работы учителя по предупреждению дисграфии</vt:lpstr>
      <vt:lpstr>    Предупреждение ошибок на уровне буквы</vt:lpstr>
      <vt:lpstr>Предупреждение ошибок письма на уровне слога</vt:lpstr>
      <vt:lpstr>Предупреждение ошибок письма  на уровне слова</vt:lpstr>
      <vt:lpstr>На что похожа эта буква?</vt:lpstr>
      <vt:lpstr>Предупреждение ошибок на уровне словосочетания</vt:lpstr>
      <vt:lpstr>Предупреждение ошибок на уровне предложения</vt:lpstr>
      <vt:lpstr>Предупреждение ошибок на уровне текста</vt:lpstr>
      <vt:lpstr> Дети,испытывающие трудности в обучении письму требуют особого внимания и на уроке,и во внеурочное время. Знание причин трудностей ,умение их выделить ,своевременная помощь в школе и дома позволяет не осложнять и без того нелёгкий процесс формирования навыка грамотного письма ,оградить ученика от дополнительных трудностей.Коррекция недостатков письма у специалистов требует постоянных систематических занятий,отнимает у детей много сил и времени,в результате чего может снизиться успеваемость.Поэтому значительно легче и целесообразнее предупреждать нарушения письма на уроке,чем их потом преодолевать.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младших школьников на уроках письма</dc:title>
  <dc:creator>Admin</dc:creator>
  <cp:lastModifiedBy>Admin</cp:lastModifiedBy>
  <cp:revision>22</cp:revision>
  <dcterms:created xsi:type="dcterms:W3CDTF">2024-02-18T09:41:59Z</dcterms:created>
  <dcterms:modified xsi:type="dcterms:W3CDTF">2024-02-19T10:25:25Z</dcterms:modified>
</cp:coreProperties>
</file>