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3" r:id="rId16"/>
    <p:sldId id="27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71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7039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605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9777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256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73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51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44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34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2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14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61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46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4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39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FC69F-72B7-4A54-8267-B8F8D8AA923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0BE2DD8-C5D8-4A61-B8A2-A7CBFA464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4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44600" y="3530600"/>
            <a:ext cx="11137900" cy="3848100"/>
          </a:xfrm>
        </p:spPr>
        <p:txBody>
          <a:bodyPr>
            <a:normAutofit/>
          </a:bodyPr>
          <a:lstStyle/>
          <a:p>
            <a:r>
              <a:rPr lang="ru-RU" dirty="0" smtClean="0"/>
              <a:t> Методы и приёмы формирования функциональной грамотности в начальной школе</a:t>
            </a:r>
            <a:r>
              <a:rPr lang="ru-RU" sz="1200" dirty="0" smtClean="0"/>
              <a:t>                                                                           </a:t>
            </a:r>
            <a:r>
              <a:rPr lang="ru-RU" sz="1200" dirty="0" err="1" smtClean="0"/>
              <a:t>Онищук</a:t>
            </a:r>
            <a:r>
              <a:rPr lang="ru-RU" sz="1200" dirty="0" smtClean="0"/>
              <a:t> Валентина Владимировна</a:t>
            </a:r>
            <a:br>
              <a:rPr lang="ru-RU" sz="1200" dirty="0" smtClean="0"/>
            </a:br>
            <a:r>
              <a:rPr lang="ru-RU" sz="1200" dirty="0"/>
              <a:t> </a:t>
            </a:r>
            <a:r>
              <a:rPr lang="ru-RU" sz="1200" dirty="0" smtClean="0"/>
              <a:t>                                                                                                              учитель начальных классов</a:t>
            </a:r>
            <a:br>
              <a:rPr lang="ru-RU" sz="1200" dirty="0" smtClean="0"/>
            </a:br>
            <a:r>
              <a:rPr lang="ru-RU" sz="1200" dirty="0"/>
              <a:t> </a:t>
            </a:r>
            <a:r>
              <a:rPr lang="ru-RU" sz="1200" dirty="0" smtClean="0"/>
              <a:t>                                                                                                              МБОУ СОШ № 24 </a:t>
            </a:r>
            <a:r>
              <a:rPr lang="ru-RU" sz="1200" dirty="0" err="1" smtClean="0"/>
              <a:t>г.Уссурийска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 </a:t>
            </a:r>
            <a:r>
              <a:rPr lang="ru-RU" sz="1200" dirty="0" smtClean="0"/>
              <a:t>                                                                                                                             2022 год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600" y="0"/>
            <a:ext cx="6003547" cy="367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586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2724" y="890810"/>
            <a:ext cx="8911687" cy="547189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Приём «Удивляй!» и «Яркое пятно»</a:t>
            </a:r>
            <a:br>
              <a:rPr lang="ru-RU" sz="2400" dirty="0" smtClean="0"/>
            </a:br>
            <a:r>
              <a:rPr lang="ru-RU" sz="2000" dirty="0" smtClean="0"/>
              <a:t>Урок русского языка 1 класс «Звуки и буквы»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err="1" smtClean="0"/>
              <a:t>Ребята,в</a:t>
            </a:r>
            <a:r>
              <a:rPr lang="ru-RU" sz="2000" dirty="0" smtClean="0"/>
              <a:t> некотором </a:t>
            </a:r>
            <a:r>
              <a:rPr lang="ru-RU" sz="2000" dirty="0" err="1" smtClean="0"/>
              <a:t>царстве,в</a:t>
            </a:r>
            <a:r>
              <a:rPr lang="ru-RU" sz="2000" dirty="0" smtClean="0"/>
              <a:t> некотором государстве жили-были брат и </a:t>
            </a:r>
            <a:r>
              <a:rPr lang="ru-RU" sz="2000" dirty="0" err="1" smtClean="0"/>
              <a:t>сестра.Сестра</a:t>
            </a:r>
            <a:r>
              <a:rPr lang="ru-RU" sz="2000" dirty="0" smtClean="0"/>
              <a:t> всегда пела и танцевала и любила носить красные </a:t>
            </a:r>
            <a:r>
              <a:rPr lang="ru-RU" sz="2000" dirty="0" err="1" smtClean="0"/>
              <a:t>платья,а</a:t>
            </a:r>
            <a:r>
              <a:rPr lang="ru-RU" sz="2000" dirty="0" smtClean="0"/>
              <a:t> брат петь не </a:t>
            </a:r>
            <a:r>
              <a:rPr lang="ru-RU" sz="2000" dirty="0" err="1" smtClean="0"/>
              <a:t>мог,но</a:t>
            </a:r>
            <a:r>
              <a:rPr lang="ru-RU" sz="2000" dirty="0" smtClean="0"/>
              <a:t> любил носить синие или зелёные </a:t>
            </a:r>
            <a:r>
              <a:rPr lang="ru-RU" sz="2000" dirty="0" err="1" smtClean="0"/>
              <a:t>вещи.Но</a:t>
            </a:r>
            <a:r>
              <a:rPr lang="ru-RU" sz="2000" dirty="0" smtClean="0"/>
              <a:t> это их не </a:t>
            </a:r>
            <a:r>
              <a:rPr lang="ru-RU" sz="2000" dirty="0" err="1" smtClean="0"/>
              <a:t>расстравало,ведь</a:t>
            </a:r>
            <a:r>
              <a:rPr lang="ru-RU" sz="2000" dirty="0" smtClean="0"/>
              <a:t> сестра всегда ходила с братом ,держась за </a:t>
            </a:r>
            <a:r>
              <a:rPr lang="ru-RU" sz="2000" dirty="0" err="1" smtClean="0"/>
              <a:t>руку,и</a:t>
            </a:r>
            <a:r>
              <a:rPr lang="ru-RU" sz="2000" dirty="0" smtClean="0"/>
              <a:t> всегда пела красивые песни.</a:t>
            </a:r>
            <a:br>
              <a:rPr lang="ru-RU" sz="2000" dirty="0" smtClean="0"/>
            </a:br>
            <a:r>
              <a:rPr lang="ru-RU" sz="2000" dirty="0"/>
              <a:t> </a:t>
            </a:r>
            <a:r>
              <a:rPr lang="ru-RU" sz="2000" dirty="0" smtClean="0"/>
              <a:t>Ребята на доске буквы нам надо их разделить на две группы.</a:t>
            </a:r>
            <a:br>
              <a:rPr lang="ru-RU" sz="2000" dirty="0" smtClean="0"/>
            </a:br>
            <a:r>
              <a:rPr lang="ru-RU" sz="2000" dirty="0" smtClean="0"/>
              <a:t>             А И Ж М Н Щ Ы У Д О</a:t>
            </a:r>
            <a:br>
              <a:rPr lang="ru-RU" sz="2000" dirty="0" smtClean="0"/>
            </a:br>
            <a:r>
              <a:rPr lang="ru-RU" sz="2000" dirty="0" smtClean="0"/>
              <a:t>Одни в группу сестры ,вторые-брата.</a:t>
            </a:r>
            <a:br>
              <a:rPr lang="ru-RU" sz="2000" dirty="0" smtClean="0"/>
            </a:br>
            <a:r>
              <a:rPr lang="ru-RU" sz="2000" dirty="0" smtClean="0"/>
              <a:t>-</a:t>
            </a:r>
            <a:r>
              <a:rPr lang="ru-RU" sz="2000" dirty="0" err="1" smtClean="0"/>
              <a:t>Ребята,как</a:t>
            </a:r>
            <a:r>
              <a:rPr lang="ru-RU" sz="2000" dirty="0" smtClean="0"/>
              <a:t> </a:t>
            </a:r>
            <a:r>
              <a:rPr lang="ru-RU" sz="2000" dirty="0" err="1" smtClean="0"/>
              <a:t>вф</a:t>
            </a:r>
            <a:r>
              <a:rPr lang="ru-RU" sz="2000" dirty="0" smtClean="0"/>
              <a:t> думаете ,какие буквы отправим в группу </a:t>
            </a:r>
            <a:r>
              <a:rPr lang="ru-RU" sz="2000" dirty="0" err="1" smtClean="0"/>
              <a:t>сестры,а</a:t>
            </a:r>
            <a:r>
              <a:rPr lang="ru-RU" sz="2000" dirty="0" smtClean="0"/>
              <a:t> какие брата?</a:t>
            </a:r>
            <a:br>
              <a:rPr lang="ru-RU" sz="2000" dirty="0" smtClean="0"/>
            </a:br>
            <a:r>
              <a:rPr lang="ru-RU" sz="2000" dirty="0"/>
              <a:t> </a:t>
            </a:r>
            <a:r>
              <a:rPr lang="ru-RU" sz="2000" dirty="0" smtClean="0"/>
              <a:t>- Как вы </a:t>
            </a:r>
            <a:r>
              <a:rPr lang="ru-RU" sz="2000" dirty="0" err="1" smtClean="0"/>
              <a:t>думаете,какого</a:t>
            </a:r>
            <a:r>
              <a:rPr lang="ru-RU" sz="2000" dirty="0" smtClean="0"/>
              <a:t> цвета будут буквы в группе </a:t>
            </a:r>
            <a:r>
              <a:rPr lang="ru-RU" sz="2000" dirty="0" err="1" smtClean="0"/>
              <a:t>сестры,а</a:t>
            </a:r>
            <a:r>
              <a:rPr lang="ru-RU" sz="2000" dirty="0" smtClean="0"/>
              <a:t> брата?</a:t>
            </a:r>
            <a:br>
              <a:rPr lang="ru-RU" sz="2000" dirty="0" smtClean="0"/>
            </a:br>
            <a:r>
              <a:rPr lang="ru-RU" sz="2000" dirty="0"/>
              <a:t> </a:t>
            </a:r>
            <a:r>
              <a:rPr lang="ru-RU" sz="2000" dirty="0" smtClean="0"/>
              <a:t> - </a:t>
            </a:r>
            <a:r>
              <a:rPr lang="ru-RU" sz="2000" dirty="0" err="1" smtClean="0"/>
              <a:t>Молодцы,хотите</a:t>
            </a:r>
            <a:r>
              <a:rPr lang="ru-RU" sz="2000" dirty="0" smtClean="0"/>
              <a:t> </a:t>
            </a:r>
            <a:r>
              <a:rPr lang="ru-RU" sz="2000" dirty="0" err="1" smtClean="0"/>
              <a:t>узнать,как</a:t>
            </a:r>
            <a:r>
              <a:rPr lang="ru-RU" sz="2000" dirty="0" smtClean="0"/>
              <a:t> звали сестру и брата?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092" y="5080000"/>
            <a:ext cx="1504844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425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700490"/>
          </a:xfrm>
        </p:spPr>
        <p:txBody>
          <a:bodyPr/>
          <a:lstStyle/>
          <a:p>
            <a:r>
              <a:rPr lang="ru-RU" dirty="0" smtClean="0"/>
              <a:t>Приём «Да-Нет»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sz="1800" dirty="0" smtClean="0"/>
              <a:t>На уроке по изучению темы «Морфология» загадывается определённая часть </a:t>
            </a:r>
            <a:r>
              <a:rPr lang="ru-RU" sz="1800" dirty="0" err="1" smtClean="0"/>
              <a:t>речи,и</a:t>
            </a:r>
            <a:r>
              <a:rPr lang="ru-RU" sz="1800" dirty="0" smtClean="0"/>
              <a:t> ребята начинают задавать учителю вопросы:</a:t>
            </a:r>
            <a:br>
              <a:rPr lang="ru-RU" sz="1800" dirty="0" smtClean="0"/>
            </a:br>
            <a:r>
              <a:rPr lang="ru-RU" sz="1800" dirty="0" smtClean="0"/>
              <a:t>- Это самостоятельная часть речи?-да.</a:t>
            </a:r>
            <a:br>
              <a:rPr lang="ru-RU" sz="1800" dirty="0" smtClean="0"/>
            </a:br>
            <a:r>
              <a:rPr lang="ru-RU" sz="1800" dirty="0" smtClean="0"/>
              <a:t>- Она обозначает признак предмета?-нет.</a:t>
            </a:r>
            <a:br>
              <a:rPr lang="ru-RU" sz="1800" dirty="0" smtClean="0"/>
            </a:br>
            <a:r>
              <a:rPr lang="ru-RU" sz="1800" dirty="0" smtClean="0"/>
              <a:t>-Эта часть речи склоняется?-да.</a:t>
            </a:r>
            <a:br>
              <a:rPr lang="ru-RU" sz="1800" dirty="0" smtClean="0"/>
            </a:br>
            <a:r>
              <a:rPr lang="ru-RU" sz="1800" dirty="0" smtClean="0"/>
              <a:t>- Это самая многочисленная часть речи?—да.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Ребята делают вывод, что это </a:t>
            </a:r>
            <a:r>
              <a:rPr lang="ru-RU" sz="1800" b="1" dirty="0" smtClean="0"/>
              <a:t>имя существительное</a:t>
            </a:r>
            <a:r>
              <a:rPr lang="ru-RU" sz="1800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300" y="3962400"/>
            <a:ext cx="2482857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501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3541490"/>
          </a:xfrm>
        </p:spPr>
        <p:txBody>
          <a:bodyPr/>
          <a:lstStyle/>
          <a:p>
            <a:r>
              <a:rPr lang="ru-RU" dirty="0" smtClean="0"/>
              <a:t>Приём «Ложная альтернатива»</a:t>
            </a:r>
            <a:br>
              <a:rPr lang="ru-RU" dirty="0" smtClean="0"/>
            </a:br>
            <a:r>
              <a:rPr lang="ru-RU" sz="1800" dirty="0" smtClean="0"/>
              <a:t>Учитель предлагает вразброс обычные загадки и </a:t>
            </a:r>
            <a:r>
              <a:rPr lang="ru-RU" sz="1800" dirty="0" err="1" smtClean="0"/>
              <a:t>лжезагадки,дети</a:t>
            </a:r>
            <a:r>
              <a:rPr lang="ru-RU" sz="1800" dirty="0" smtClean="0"/>
              <a:t> должны их угадывать и указывать их </a:t>
            </a:r>
            <a:r>
              <a:rPr lang="ru-RU" sz="1800" dirty="0" err="1" smtClean="0"/>
              <a:t>тип.Например</a:t>
            </a:r>
            <a:r>
              <a:rPr lang="ru-RU" sz="1800" dirty="0" smtClean="0"/>
              <a:t>:</a:t>
            </a:r>
            <a:br>
              <a:rPr lang="ru-RU" sz="1800" dirty="0" smtClean="0"/>
            </a:br>
            <a:r>
              <a:rPr lang="ru-RU" sz="1800" dirty="0" smtClean="0"/>
              <a:t>* Сколько будет 8+4:11 или 13?</a:t>
            </a:r>
            <a:br>
              <a:rPr lang="ru-RU" sz="1800" dirty="0" smtClean="0"/>
            </a:br>
            <a:r>
              <a:rPr lang="ru-RU" sz="1800" dirty="0" smtClean="0"/>
              <a:t>*Что растёт на берёзе-яблоки или груши?</a:t>
            </a:r>
            <a:br>
              <a:rPr lang="ru-RU" sz="1800" dirty="0" smtClean="0"/>
            </a:br>
            <a:r>
              <a:rPr lang="ru-RU" sz="1800" dirty="0" smtClean="0"/>
              <a:t>*Слово «часы» пишется как «чесы» или «</a:t>
            </a:r>
            <a:r>
              <a:rPr lang="ru-RU" sz="1800" dirty="0" err="1" smtClean="0"/>
              <a:t>чисы</a:t>
            </a:r>
            <a:r>
              <a:rPr lang="ru-RU" sz="1800" dirty="0" smtClean="0"/>
              <a:t>»?</a:t>
            </a:r>
            <a:br>
              <a:rPr lang="ru-RU" sz="1800" dirty="0" smtClean="0"/>
            </a:br>
            <a:r>
              <a:rPr lang="ru-RU" sz="1800" dirty="0" smtClean="0"/>
              <a:t>*Кто быстрее плавает-котёнок или цыплёнок?</a:t>
            </a:r>
            <a:br>
              <a:rPr lang="ru-RU" sz="1800" dirty="0" smtClean="0"/>
            </a:br>
            <a:r>
              <a:rPr lang="ru-RU" sz="1800" dirty="0" smtClean="0"/>
              <a:t>*Столица России-Париж или Минск?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200" y="3670300"/>
            <a:ext cx="44323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61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151090"/>
          </a:xfrm>
        </p:spPr>
        <p:txBody>
          <a:bodyPr/>
          <a:lstStyle/>
          <a:p>
            <a:r>
              <a:rPr lang="ru-RU" dirty="0" smtClean="0"/>
              <a:t>Приём «Добавь следующее»</a:t>
            </a:r>
            <a:br>
              <a:rPr lang="ru-RU" dirty="0" smtClean="0"/>
            </a:br>
            <a:r>
              <a:rPr lang="ru-RU" sz="1800" dirty="0"/>
              <a:t> </a:t>
            </a:r>
            <a:r>
              <a:rPr lang="ru-RU" sz="1800" dirty="0" smtClean="0"/>
              <a:t> Дети придумывают слова на тему «Школа».</a:t>
            </a:r>
            <a:br>
              <a:rPr lang="ru-RU" sz="1800" dirty="0" smtClean="0"/>
            </a:br>
            <a:r>
              <a:rPr lang="ru-RU" sz="1800" dirty="0" smtClean="0"/>
              <a:t>1.Парта.</a:t>
            </a:r>
            <a:br>
              <a:rPr lang="ru-RU" sz="1800" dirty="0" smtClean="0"/>
            </a:br>
            <a:r>
              <a:rPr lang="ru-RU" sz="1800" dirty="0" smtClean="0"/>
              <a:t>2.Парта,доска.</a:t>
            </a:r>
            <a:br>
              <a:rPr lang="ru-RU" sz="1800" dirty="0" smtClean="0"/>
            </a:br>
            <a:r>
              <a:rPr lang="ru-RU" sz="1800" dirty="0" smtClean="0"/>
              <a:t>3.Парта,доска,мел и т.д.</a:t>
            </a:r>
            <a:br>
              <a:rPr lang="ru-RU" sz="1800" dirty="0" smtClean="0"/>
            </a:br>
            <a:r>
              <a:rPr lang="ru-RU" sz="1800" dirty="0" smtClean="0"/>
              <a:t>Первое время детям под силу назвать по порядку 5-6 </a:t>
            </a:r>
            <a:r>
              <a:rPr lang="ru-RU" sz="1800" dirty="0" err="1" smtClean="0"/>
              <a:t>слов,а</a:t>
            </a:r>
            <a:r>
              <a:rPr lang="ru-RU" sz="1800" dirty="0" smtClean="0"/>
              <a:t> в конце года-уже 10-12.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900" y="2857500"/>
            <a:ext cx="2232837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190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341590"/>
          </a:xfrm>
        </p:spPr>
        <p:txBody>
          <a:bodyPr>
            <a:normAutofit/>
          </a:bodyPr>
          <a:lstStyle/>
          <a:p>
            <a:r>
              <a:rPr lang="ru-RU" dirty="0" smtClean="0"/>
              <a:t>Приём «Рюкзак»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Данный вид рефлексии можно использовать после изучения большого </a:t>
            </a:r>
            <a:r>
              <a:rPr lang="ru-RU" sz="1800" dirty="0" err="1" smtClean="0"/>
              <a:t>раздела.Вот</a:t>
            </a:r>
            <a:r>
              <a:rPr lang="ru-RU" sz="1800" dirty="0" smtClean="0"/>
              <a:t> вам </a:t>
            </a:r>
            <a:r>
              <a:rPr lang="ru-RU" sz="1800" dirty="0" err="1" smtClean="0"/>
              <a:t>рюкзачок.Передавая</a:t>
            </a:r>
            <a:r>
              <a:rPr lang="ru-RU" sz="1800" dirty="0" smtClean="0"/>
              <a:t> его друг другу ,скажите по фразе : что </a:t>
            </a:r>
            <a:r>
              <a:rPr lang="ru-RU" sz="1800" dirty="0" err="1" smtClean="0"/>
              <a:t>узнали,что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поняли,что</a:t>
            </a:r>
            <a:r>
              <a:rPr lang="ru-RU" sz="1800" dirty="0" smtClean="0"/>
              <a:t> удивило.</a:t>
            </a:r>
            <a:br>
              <a:rPr lang="ru-RU" sz="1800" dirty="0" smtClean="0"/>
            </a:br>
            <a:r>
              <a:rPr lang="ru-RU" sz="1800" dirty="0" smtClean="0"/>
              <a:t>Например , «Я научилась хорошо определять падежи имён существительных в словосочетаниях» или « Я хорошо научилась различать родительный и винительный падежи».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626" y="2952610"/>
            <a:ext cx="3043113" cy="390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545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9525" y="0"/>
            <a:ext cx="7567076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Кубик </a:t>
            </a:r>
            <a:r>
              <a:rPr lang="ru-RU" dirty="0" err="1" smtClean="0"/>
              <a:t>Блума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1.Назови</a:t>
            </a:r>
            <a:br>
              <a:rPr lang="ru-RU" dirty="0" smtClean="0"/>
            </a:br>
            <a:r>
              <a:rPr lang="ru-RU" dirty="0" smtClean="0"/>
              <a:t>2.Почему</a:t>
            </a:r>
            <a:br>
              <a:rPr lang="ru-RU" dirty="0" smtClean="0"/>
            </a:br>
            <a:r>
              <a:rPr lang="ru-RU" dirty="0" smtClean="0"/>
              <a:t>3.Объясни</a:t>
            </a:r>
            <a:br>
              <a:rPr lang="ru-RU" dirty="0" smtClean="0"/>
            </a:br>
            <a:r>
              <a:rPr lang="ru-RU" dirty="0" smtClean="0"/>
              <a:t>4.Предложи</a:t>
            </a:r>
            <a:br>
              <a:rPr lang="ru-RU" dirty="0" smtClean="0"/>
            </a:br>
            <a:r>
              <a:rPr lang="ru-RU" dirty="0" smtClean="0"/>
              <a:t>5.Придумай</a:t>
            </a:r>
            <a:br>
              <a:rPr lang="ru-RU" dirty="0" smtClean="0"/>
            </a:br>
            <a:r>
              <a:rPr lang="ru-RU" dirty="0" smtClean="0"/>
              <a:t>6.Поделись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276350"/>
            <a:ext cx="652780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684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59559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При формировании </a:t>
            </a:r>
            <a:r>
              <a:rPr lang="ru-RU" sz="2000" dirty="0" err="1" smtClean="0"/>
              <a:t>функциональнойграмотности</a:t>
            </a:r>
            <a:r>
              <a:rPr lang="ru-RU" sz="2000" dirty="0" smtClean="0"/>
              <a:t> </a:t>
            </a:r>
            <a:r>
              <a:rPr lang="ru-RU" sz="2000" smtClean="0"/>
              <a:t>учащихся </a:t>
            </a:r>
            <a:r>
              <a:rPr lang="ru-RU" sz="2000" smtClean="0"/>
              <a:t>учителям </a:t>
            </a:r>
            <a:r>
              <a:rPr lang="ru-RU" sz="2000" dirty="0" smtClean="0"/>
              <a:t>начальных классов надо помнить:</a:t>
            </a:r>
            <a:br>
              <a:rPr lang="ru-RU" sz="2000" dirty="0" smtClean="0"/>
            </a:br>
            <a:r>
              <a:rPr lang="ru-RU" sz="2000" dirty="0" smtClean="0"/>
              <a:t>1.Главным является не </a:t>
            </a:r>
            <a:r>
              <a:rPr lang="ru-RU" sz="2000" dirty="0" err="1" smtClean="0"/>
              <a:t>предмет,которому</a:t>
            </a:r>
            <a:r>
              <a:rPr lang="ru-RU" sz="2000" dirty="0" smtClean="0"/>
              <a:t> вы </a:t>
            </a:r>
            <a:r>
              <a:rPr lang="ru-RU" sz="2000" dirty="0" err="1" smtClean="0"/>
              <a:t>учите,а</a:t>
            </a:r>
            <a:r>
              <a:rPr lang="ru-RU" sz="2000" dirty="0" smtClean="0"/>
              <a:t> </a:t>
            </a:r>
            <a:r>
              <a:rPr lang="ru-RU" sz="2000" dirty="0" err="1" smtClean="0"/>
              <a:t>личность,которую</a:t>
            </a:r>
            <a:r>
              <a:rPr lang="ru-RU" sz="2000" dirty="0" smtClean="0"/>
              <a:t> вы формируете.</a:t>
            </a:r>
            <a:br>
              <a:rPr lang="ru-RU" sz="2000" dirty="0" smtClean="0"/>
            </a:br>
            <a:r>
              <a:rPr lang="ru-RU" sz="2000" dirty="0" smtClean="0"/>
              <a:t>2.На воспитание активности не жалейте ни </a:t>
            </a:r>
            <a:r>
              <a:rPr lang="ru-RU" sz="2000" dirty="0" err="1" smtClean="0"/>
              <a:t>времени,ни</a:t>
            </a:r>
            <a:r>
              <a:rPr lang="ru-RU" sz="2000" dirty="0" smtClean="0"/>
              <a:t> </a:t>
            </a:r>
            <a:r>
              <a:rPr lang="ru-RU" sz="2000" dirty="0" err="1" smtClean="0"/>
              <a:t>усилий.Сегодняшний</a:t>
            </a:r>
            <a:r>
              <a:rPr lang="ru-RU" sz="2000" dirty="0" smtClean="0"/>
              <a:t> активный ученик-завтрашний активный член </a:t>
            </a:r>
            <a:r>
              <a:rPr lang="ru-RU" sz="2000" dirty="0" err="1" smtClean="0"/>
              <a:t>общетва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3.Учите детей учиться.</a:t>
            </a:r>
            <a:br>
              <a:rPr lang="ru-RU" sz="2000" dirty="0" smtClean="0"/>
            </a:br>
            <a:r>
              <a:rPr lang="ru-RU" sz="2000" dirty="0" smtClean="0"/>
              <a:t>4.Необходимо чаще использовать вопрос «</a:t>
            </a:r>
            <a:r>
              <a:rPr lang="ru-RU" sz="2000" dirty="0" err="1" smtClean="0"/>
              <a:t>почему?»,чтобы</a:t>
            </a:r>
            <a:r>
              <a:rPr lang="ru-RU" sz="2000" dirty="0" smtClean="0"/>
              <a:t> научить мыслить </a:t>
            </a:r>
            <a:r>
              <a:rPr lang="ru-RU" sz="2000" dirty="0" err="1" smtClean="0"/>
              <a:t>причинно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5.Помните,что знает не тот ,кто </a:t>
            </a:r>
            <a:r>
              <a:rPr lang="ru-RU" sz="2000" dirty="0" err="1" smtClean="0"/>
              <a:t>пересказывает,а</a:t>
            </a:r>
            <a:r>
              <a:rPr lang="ru-RU" sz="2000" dirty="0" smtClean="0"/>
              <a:t> </a:t>
            </a:r>
            <a:r>
              <a:rPr lang="ru-RU" sz="2000" dirty="0" err="1" smtClean="0"/>
              <a:t>тот,кто</a:t>
            </a:r>
            <a:r>
              <a:rPr lang="ru-RU" sz="2000" dirty="0" smtClean="0"/>
              <a:t> использует знания на практике.</a:t>
            </a:r>
            <a:br>
              <a:rPr lang="ru-RU" sz="2000" dirty="0" smtClean="0"/>
            </a:br>
            <a:r>
              <a:rPr lang="ru-RU" sz="2000" dirty="0" smtClean="0"/>
              <a:t>6.Приучайте учеников думать и действовать самостоятельно. 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67125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621176" cy="585289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 Федеральном компоненте государственного стандарта общего </a:t>
            </a:r>
            <a:r>
              <a:rPr lang="ru-RU" sz="2400" dirty="0" err="1" smtClean="0"/>
              <a:t>образованиясреди</a:t>
            </a:r>
            <a:r>
              <a:rPr lang="ru-RU" sz="2400" dirty="0" smtClean="0"/>
              <a:t> прочих </a:t>
            </a:r>
            <a:r>
              <a:rPr lang="ru-RU" sz="2400" dirty="0" err="1" smtClean="0"/>
              <a:t>направений</a:t>
            </a:r>
            <a:r>
              <a:rPr lang="ru-RU" sz="2400" dirty="0" smtClean="0"/>
              <a:t> модернизации общего образования выделяется задача «</a:t>
            </a:r>
            <a:r>
              <a:rPr lang="ru-RU" sz="2400" b="1" dirty="0" smtClean="0"/>
              <a:t>формирования ключевых компетенций-готовность учащихся использовать усвоенные </a:t>
            </a:r>
            <a:r>
              <a:rPr lang="ru-RU" sz="2400" b="1" dirty="0" err="1" smtClean="0"/>
              <a:t>знания,умения</a:t>
            </a:r>
            <a:r>
              <a:rPr lang="ru-RU" sz="2400" b="1" dirty="0" smtClean="0"/>
              <a:t> и способы деятельности в реальной жизни для решения практических </a:t>
            </a:r>
            <a:r>
              <a:rPr lang="ru-RU" sz="2400" b="1" dirty="0" err="1" smtClean="0"/>
              <a:t>задач».</a:t>
            </a:r>
            <a:r>
              <a:rPr lang="ru-RU" sz="2400" dirty="0" err="1" smtClean="0"/>
              <a:t>Так</a:t>
            </a:r>
            <a:r>
              <a:rPr lang="ru-RU" sz="2400" dirty="0" smtClean="0"/>
              <a:t> </a:t>
            </a:r>
            <a:r>
              <a:rPr lang="ru-RU" sz="2400" dirty="0" err="1" smtClean="0"/>
              <a:t>же,отмечается,что</a:t>
            </a:r>
            <a:r>
              <a:rPr lang="ru-RU" sz="2400" dirty="0" smtClean="0"/>
              <a:t> одним из базовых требований к содержанию образования на ступени основного общего образования «…</a:t>
            </a:r>
            <a:r>
              <a:rPr lang="ru-RU" sz="2400" b="1" dirty="0" smtClean="0"/>
              <a:t>является достижение выпускниками уровня </a:t>
            </a:r>
            <a:r>
              <a:rPr lang="ru-RU" sz="2400" dirty="0" smtClean="0"/>
              <a:t> </a:t>
            </a:r>
            <a:r>
              <a:rPr lang="ru-RU" sz="2400" b="1" dirty="0" smtClean="0"/>
              <a:t>функциональной грамотности необходимой в современном </a:t>
            </a:r>
            <a:r>
              <a:rPr lang="ru-RU" sz="2400" b="1" dirty="0" err="1" smtClean="0"/>
              <a:t>обществе,как</a:t>
            </a:r>
            <a:r>
              <a:rPr lang="ru-RU" sz="2400" b="1" dirty="0" smtClean="0"/>
              <a:t> по математическому и естественнонаучному ,так и социально-культурному направлениям».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58070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600" y="624110"/>
            <a:ext cx="9879011" cy="5941790"/>
          </a:xfrm>
        </p:spPr>
        <p:txBody>
          <a:bodyPr>
            <a:normAutofit/>
          </a:bodyPr>
          <a:lstStyle/>
          <a:p>
            <a:r>
              <a:rPr lang="ru-RU" sz="2800" b="1" dirty="0"/>
              <a:t>Ф</a:t>
            </a:r>
            <a:r>
              <a:rPr lang="ru-RU" sz="2800" b="1" dirty="0" smtClean="0"/>
              <a:t>ункциональная грамотность-способность  человека вступать в отношения с внешней средой и максимально быстро </a:t>
            </a:r>
            <a:r>
              <a:rPr lang="ru-RU" sz="2800" b="1" dirty="0" err="1" smtClean="0"/>
              <a:t>адаптирваться</a:t>
            </a:r>
            <a:r>
              <a:rPr lang="ru-RU" sz="2800" b="1" dirty="0" smtClean="0"/>
              <a:t> и функционировать в ней.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 </a:t>
            </a:r>
            <a:r>
              <a:rPr lang="ru-RU" sz="2800" dirty="0" smtClean="0"/>
              <a:t>   </a:t>
            </a:r>
            <a:r>
              <a:rPr lang="ru-RU" sz="2700" dirty="0" smtClean="0"/>
              <a:t>Какими качествами должен обладать ученик начальной школы ?</a:t>
            </a:r>
            <a:br>
              <a:rPr lang="ru-RU" sz="2700" dirty="0" smtClean="0"/>
            </a:br>
            <a:r>
              <a:rPr lang="ru-RU" sz="2700" dirty="0" smtClean="0"/>
              <a:t>1.Готовность взаимодействовать с окружающим </a:t>
            </a:r>
            <a:r>
              <a:rPr lang="ru-RU" sz="2700" dirty="0" err="1" smtClean="0"/>
              <a:t>миром,уверенная</a:t>
            </a:r>
            <a:r>
              <a:rPr lang="ru-RU" sz="2700" dirty="0" smtClean="0"/>
              <a:t> адаптация.</a:t>
            </a:r>
            <a:br>
              <a:rPr lang="ru-RU" sz="2700" dirty="0" smtClean="0"/>
            </a:br>
            <a:r>
              <a:rPr lang="ru-RU" sz="2700" dirty="0"/>
              <a:t> </a:t>
            </a:r>
            <a:r>
              <a:rPr lang="ru-RU" sz="2700" dirty="0" smtClean="0"/>
              <a:t>2.Умение самостоятельно решать учебные и  житейские задачи.</a:t>
            </a:r>
            <a:br>
              <a:rPr lang="ru-RU" sz="2700" dirty="0" smtClean="0"/>
            </a:br>
            <a:r>
              <a:rPr lang="ru-RU" sz="2700" dirty="0" smtClean="0"/>
              <a:t>3.Способность строить отношения в малой социальной </a:t>
            </a:r>
            <a:r>
              <a:rPr lang="ru-RU" sz="2700" dirty="0" err="1" smtClean="0"/>
              <a:t>группе,в</a:t>
            </a:r>
            <a:r>
              <a:rPr lang="ru-RU" sz="2700" dirty="0" smtClean="0"/>
              <a:t> частности – в школьном классе.</a:t>
            </a:r>
            <a:br>
              <a:rPr lang="ru-RU" sz="2700" dirty="0" smtClean="0"/>
            </a:br>
            <a:r>
              <a:rPr lang="ru-RU" sz="2700" dirty="0" smtClean="0"/>
              <a:t>4.Владение навыками </a:t>
            </a:r>
            <a:r>
              <a:rPr lang="ru-RU" sz="2700" dirty="0" err="1" smtClean="0"/>
              <a:t>рефлексии,способность</a:t>
            </a:r>
            <a:r>
              <a:rPr lang="ru-RU" sz="2700" dirty="0" smtClean="0"/>
              <a:t> посмотреть на себя со </a:t>
            </a:r>
            <a:r>
              <a:rPr lang="ru-RU" sz="2700" dirty="0" err="1" smtClean="0"/>
              <a:t>стороны,оценить</a:t>
            </a:r>
            <a:r>
              <a:rPr lang="ru-RU" sz="2700" dirty="0" smtClean="0"/>
              <a:t> свою работу.</a:t>
            </a:r>
            <a:endParaRPr lang="ru-RU" sz="2700" b="1" dirty="0"/>
          </a:p>
        </p:txBody>
      </p:sp>
    </p:spTree>
    <p:extLst>
      <p:ext uri="{BB962C8B-B14F-4D97-AF65-F5344CB8AC3E}">
        <p14:creationId xmlns:p14="http://schemas.microsoft.com/office/powerpoint/2010/main" val="4076323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862476" cy="3477990"/>
          </a:xfrm>
        </p:spPr>
        <p:txBody>
          <a:bodyPr>
            <a:normAutofit fontScale="90000"/>
          </a:bodyPr>
          <a:lstStyle/>
          <a:p>
            <a:r>
              <a:rPr lang="ru-RU" sz="2400" dirty="0" err="1" smtClean="0"/>
              <a:t>Ученик,у</a:t>
            </a:r>
            <a:r>
              <a:rPr lang="ru-RU" sz="2400" dirty="0" smtClean="0"/>
              <a:t> которого сформированы навыки функционального </a:t>
            </a:r>
            <a:r>
              <a:rPr lang="ru-RU" sz="2400" dirty="0" err="1" smtClean="0"/>
              <a:t>чтения,может</a:t>
            </a:r>
            <a:r>
              <a:rPr lang="ru-RU" sz="2400" dirty="0" smtClean="0"/>
              <a:t> «свободно использовать навыки чтения и письма для получения информации из текста – для его </a:t>
            </a:r>
            <a:r>
              <a:rPr lang="ru-RU" sz="2400" dirty="0" err="1" smtClean="0"/>
              <a:t>понимания,сжатия,преобразования</a:t>
            </a:r>
            <a:r>
              <a:rPr lang="ru-RU" sz="2400" dirty="0" smtClean="0"/>
              <a:t> и </a:t>
            </a:r>
            <a:r>
              <a:rPr lang="ru-RU" sz="2400" dirty="0" err="1" smtClean="0"/>
              <a:t>т.д</a:t>
            </a:r>
            <a:r>
              <a:rPr lang="ru-RU" sz="2400" dirty="0" smtClean="0"/>
              <a:t>» 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            </a:t>
            </a:r>
            <a:r>
              <a:rPr lang="ru-RU" sz="2400" dirty="0" err="1" smtClean="0"/>
              <a:t>А.А.Леонтьев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Формирование грамотного письма –одна из самых сложных </a:t>
            </a:r>
            <a:r>
              <a:rPr lang="ru-RU" sz="2400" dirty="0" err="1" smtClean="0"/>
              <a:t>задач.Но</a:t>
            </a:r>
            <a:r>
              <a:rPr lang="ru-RU" sz="2400" dirty="0" smtClean="0"/>
              <a:t> именно она обозначена как важнейшая программная установка при формировании функционально грамотной личности.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6886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и методы развития функциональной грамотности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-групповая форма работы</a:t>
            </a:r>
          </a:p>
          <a:p>
            <a:r>
              <a:rPr lang="ru-RU" dirty="0" smtClean="0"/>
              <a:t>-игровая форма</a:t>
            </a:r>
          </a:p>
          <a:p>
            <a:r>
              <a:rPr lang="ru-RU" dirty="0" smtClean="0"/>
              <a:t>-творческие задания</a:t>
            </a:r>
          </a:p>
          <a:p>
            <a:r>
              <a:rPr lang="ru-RU" dirty="0" smtClean="0"/>
              <a:t>-текстовые задания</a:t>
            </a:r>
          </a:p>
          <a:p>
            <a:r>
              <a:rPr lang="ru-RU" dirty="0" smtClean="0"/>
              <a:t>-практические задания</a:t>
            </a:r>
          </a:p>
          <a:p>
            <a:r>
              <a:rPr lang="ru-RU" dirty="0" smtClean="0"/>
              <a:t>-ролевые и деловые игры</a:t>
            </a:r>
          </a:p>
          <a:p>
            <a:r>
              <a:rPr lang="ru-RU" dirty="0" smtClean="0"/>
              <a:t>-исследовательская деятельность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1487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3638" y="487899"/>
            <a:ext cx="8911687" cy="404251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Приём «Лови ошибку»</a:t>
            </a:r>
            <a:br>
              <a:rPr lang="ru-RU" sz="2400" b="1" dirty="0" smtClean="0"/>
            </a:br>
            <a:r>
              <a:rPr lang="ru-RU" sz="2400" dirty="0" smtClean="0"/>
              <a:t>* </a:t>
            </a:r>
            <a:r>
              <a:rPr lang="ru-RU" sz="2400" dirty="0" err="1" smtClean="0"/>
              <a:t>Спишите,исправив</a:t>
            </a:r>
            <a:r>
              <a:rPr lang="ru-RU" sz="2400" dirty="0" smtClean="0"/>
              <a:t> ошибки».</a:t>
            </a:r>
            <a:br>
              <a:rPr lang="ru-RU" sz="2400" dirty="0" smtClean="0"/>
            </a:br>
            <a:r>
              <a:rPr lang="ru-RU" sz="2400" dirty="0" smtClean="0"/>
              <a:t>выпал снег </a:t>
            </a:r>
            <a:r>
              <a:rPr lang="ru-RU" sz="2400" dirty="0" err="1" smtClean="0"/>
              <a:t>саша.И</a:t>
            </a:r>
            <a:r>
              <a:rPr lang="ru-RU" sz="2400" dirty="0" smtClean="0"/>
              <a:t> коля </a:t>
            </a:r>
            <a:r>
              <a:rPr lang="ru-RU" sz="2400" dirty="0" err="1" smtClean="0"/>
              <a:t>чистят.Каток</a:t>
            </a:r>
            <a:r>
              <a:rPr lang="ru-RU" sz="2400" dirty="0" smtClean="0"/>
              <a:t> </a:t>
            </a:r>
            <a:r>
              <a:rPr lang="ru-RU" sz="2400" dirty="0" err="1" smtClean="0"/>
              <a:t>весело.Работать</a:t>
            </a:r>
            <a:r>
              <a:rPr lang="ru-RU" sz="2400" dirty="0" smtClean="0"/>
              <a:t> ребятам!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18938" y="3149600"/>
            <a:ext cx="7461762" cy="2761622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549" y="2162870"/>
            <a:ext cx="6368852" cy="4326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74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671976" cy="595449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Приём «Проблемная ситуация»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Вставьте пропущенные буквы парных согласных , подобрав проверочные слова: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</a:t>
            </a:r>
            <a:br>
              <a:rPr lang="ru-RU" sz="2400" dirty="0" smtClean="0"/>
            </a:br>
            <a:r>
              <a:rPr lang="ru-RU" sz="2400" dirty="0" smtClean="0"/>
              <a:t>                 Лу.,</a:t>
            </a:r>
            <a:r>
              <a:rPr lang="ru-RU" sz="2400" dirty="0" err="1" smtClean="0"/>
              <a:t>пиро</a:t>
            </a:r>
            <a:r>
              <a:rPr lang="ru-RU" sz="2400" dirty="0" smtClean="0"/>
              <a:t>.,ко.,</a:t>
            </a:r>
            <a:r>
              <a:rPr lang="ru-RU" sz="2400" dirty="0" err="1" smtClean="0"/>
              <a:t>горо</a:t>
            </a:r>
            <a:r>
              <a:rPr lang="ru-RU" sz="2400" dirty="0" smtClean="0"/>
              <a:t>.,пру.,</a:t>
            </a:r>
            <a:r>
              <a:rPr lang="ru-RU" sz="2400" dirty="0" err="1" smtClean="0"/>
              <a:t>клю</a:t>
            </a:r>
            <a:r>
              <a:rPr lang="ru-RU" sz="2400" dirty="0" smtClean="0"/>
              <a:t>.,</a:t>
            </a:r>
            <a:br>
              <a:rPr lang="ru-RU" sz="2400" dirty="0" smtClean="0"/>
            </a:br>
            <a:r>
              <a:rPr lang="ru-RU" sz="2400" dirty="0" smtClean="0"/>
              <a:t>пру.,</a:t>
            </a:r>
            <a:r>
              <a:rPr lang="ru-RU" sz="2400" dirty="0" err="1" smtClean="0"/>
              <a:t>овра</a:t>
            </a:r>
            <a:r>
              <a:rPr lang="ru-RU" sz="2400" dirty="0" smtClean="0"/>
              <a:t>.,</a:t>
            </a:r>
            <a:r>
              <a:rPr lang="ru-RU" sz="2400" dirty="0" err="1" smtClean="0"/>
              <a:t>коро</a:t>
            </a:r>
            <a:r>
              <a:rPr lang="ru-RU" sz="2400" dirty="0" smtClean="0"/>
              <a:t>.,арбу.,</a:t>
            </a:r>
            <a:r>
              <a:rPr lang="ru-RU" sz="2400" dirty="0" err="1" smtClean="0"/>
              <a:t>лу</a:t>
            </a:r>
            <a:r>
              <a:rPr lang="ru-RU" sz="2400" dirty="0" smtClean="0"/>
              <a:t>..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477" y="2921000"/>
            <a:ext cx="2878531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428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3542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Приём «Ассоциации»</a:t>
            </a:r>
            <a:br>
              <a:rPr lang="ru-RU" dirty="0" smtClean="0"/>
            </a:br>
            <a:r>
              <a:rPr lang="ru-RU" dirty="0" smtClean="0"/>
              <a:t>Берёза-лето</a:t>
            </a:r>
            <a:br>
              <a:rPr lang="ru-RU" dirty="0" smtClean="0"/>
            </a:br>
            <a:r>
              <a:rPr lang="ru-RU" dirty="0" smtClean="0"/>
              <a:t>Мороз-холод</a:t>
            </a:r>
            <a:br>
              <a:rPr lang="ru-RU" dirty="0" smtClean="0"/>
            </a:br>
            <a:r>
              <a:rPr lang="ru-RU" dirty="0" smtClean="0"/>
              <a:t>Ребята-дети</a:t>
            </a:r>
            <a:br>
              <a:rPr lang="ru-RU" dirty="0" smtClean="0"/>
            </a:br>
            <a:r>
              <a:rPr lang="ru-RU" dirty="0" smtClean="0"/>
              <a:t>Петух-Петя</a:t>
            </a:r>
            <a:br>
              <a:rPr lang="ru-RU" dirty="0" smtClean="0"/>
            </a:br>
            <a:r>
              <a:rPr lang="ru-RU" dirty="0" smtClean="0"/>
              <a:t>Ученик-учение</a:t>
            </a:r>
            <a:br>
              <a:rPr lang="ru-RU" dirty="0" smtClean="0"/>
            </a:br>
            <a:r>
              <a:rPr lang="ru-RU" dirty="0" smtClean="0"/>
              <a:t>Рябина-ягода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2628900"/>
            <a:ext cx="3960811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767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0146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Приём «Отсроченная отгадка»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Изучая тему «</a:t>
            </a:r>
            <a:r>
              <a:rPr lang="ru-RU" dirty="0" err="1" smtClean="0"/>
              <a:t>Словообразование»,читаю</a:t>
            </a:r>
            <a:r>
              <a:rPr lang="ru-RU" dirty="0" smtClean="0"/>
              <a:t> стихотворение: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Чудак –математик в Германии жил .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Он булку и масло случайно сложил.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Затем результат положил себе в рот.</a:t>
            </a:r>
            <a:br>
              <a:rPr lang="ru-RU" dirty="0" smtClean="0"/>
            </a:br>
            <a:r>
              <a:rPr lang="ru-RU" dirty="0"/>
              <a:t>  </a:t>
            </a:r>
            <a:r>
              <a:rPr lang="ru-RU" dirty="0" smtClean="0"/>
              <a:t>Вот так человек изобрёл бутерброд.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229100"/>
            <a:ext cx="48768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02947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</TotalTime>
  <Words>212</Words>
  <Application>Microsoft Office PowerPoint</Application>
  <PresentationFormat>Широкоэкранный</PresentationFormat>
  <Paragraphs>23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Легкий дым</vt:lpstr>
      <vt:lpstr> Методы и приёмы формирования функциональной грамотности в начальной школе                                                                           Онищук Валентина Владимировна                                                                                                                учитель начальных классов                                                                                                                МБОУ СОШ № 24 г.Уссурийска                                                                                                                               2022 год                                                                                                </vt:lpstr>
      <vt:lpstr>В Федеральном компоненте государственного стандарта общего образованиясреди прочих направений модернизации общего образования выделяется задача «формирования ключевых компетенций-готовность учащихся использовать усвоенные знания,умения и способы деятельности в реальной жизни для решения практических задач».Так же,отмечается,что одним из базовых требований к содержанию образования на ступени основного общего образования «…является достижение выпускниками уровня  функциональной грамотности необходимой в современном обществе,как по математическому и естественнонаучному ,так и социально-культурному направлениям».</vt:lpstr>
      <vt:lpstr>Функциональная грамотность-способность  человека вступать в отношения с внешней средой и максимально быстро адаптирваться и функционировать в ней.     Какими качествами должен обладать ученик начальной школы ? 1.Готовность взаимодействовать с окружающим миром,уверенная адаптация.  2.Умение самостоятельно решать учебные и  житейские задачи. 3.Способность строить отношения в малой социальной группе,в частности – в школьном классе. 4.Владение навыками рефлексии,способность посмотреть на себя со стороны,оценить свою работу.</vt:lpstr>
      <vt:lpstr>Ученик,у которого сформированы навыки функционального чтения,может «свободно использовать навыки чтения и письма для получения информации из текста – для его понимания,сжатия,преобразования и т.д»                                                 А.А.Леонтьев Формирование грамотного письма –одна из самых сложных задач.Но именно она обозначена как важнейшая программная установка при формировании функционально грамотной личности.</vt:lpstr>
      <vt:lpstr>Формы и методы развития функциональной грамотности</vt:lpstr>
      <vt:lpstr>Приём «Лови ошибку» * Спишите,исправив ошибки». выпал снег саша.И коля чистят.Каток весело.Работать ребятам! </vt:lpstr>
      <vt:lpstr>Приём «Проблемная ситуация»   Вставьте пропущенные буквы парных согласных , подобрав проверочные слова:                          Лу.,пиро.,ко.,горо.,пру.,клю., пру.,овра.,коро.,арбу.,лу..   </vt:lpstr>
      <vt:lpstr>Приём «Ассоциации» Берёза-лето Мороз-холод Ребята-дети Петух-Петя Ученик-учение Рябина-ягода </vt:lpstr>
      <vt:lpstr>Приём «Отсроченная отгадка»   Изучая тему «Словообразование»,читаю стихотворение:   Чудак –математик в Германии жил .   Он булку и масло случайно сложил.   Затем результат положил себе в рот.   Вот так человек изобрёл бутерброд.</vt:lpstr>
      <vt:lpstr>Приём «Удивляй!» и «Яркое пятно» Урок русского языка 1 класс «Звуки и буквы»  Ребята,в некотором царстве,в некотором государстве жили-были брат и сестра.Сестра всегда пела и танцевала и любила носить красные платья,а брат петь не мог,но любил носить синие или зелёные вещи.Но это их не расстравало,ведь сестра всегда ходила с братом ,держась за руку,и всегда пела красивые песни.  Ребята на доске буквы нам надо их разделить на две группы.              А И Ж М Н Щ Ы У Д О Одни в группу сестры ,вторые-брата. -Ребята,как вф думаете ,какие буквы отправим в группу сестры,а какие брата?  - Как вы думаете,какого цвета будут буквы в группе сестры,а брата?   - Молодцы,хотите узнать,как звали сестру и брата?</vt:lpstr>
      <vt:lpstr>Приём «Да-Нет»  На уроке по изучению темы «Морфология» загадывается определённая часть речи,и ребята начинают задавать учителю вопросы: - Это самостоятельная часть речи?-да. - Она обозначает признак предмета?-нет. -Эта часть речи склоняется?-да. - Это самая многочисленная часть речи?—да.  Ребята делают вывод, что это имя существительное.</vt:lpstr>
      <vt:lpstr>Приём «Ложная альтернатива» Учитель предлагает вразброс обычные загадки и лжезагадки,дети должны их угадывать и указывать их тип.Например: * Сколько будет 8+4:11 или 13? *Что растёт на берёзе-яблоки или груши? *Слово «часы» пишется как «чесы» или «чисы»? *Кто быстрее плавает-котёнок или цыплёнок? *Столица России-Париж или Минск?</vt:lpstr>
      <vt:lpstr>Приём «Добавь следующее»   Дети придумывают слова на тему «Школа». 1.Парта. 2.Парта,доска. 3.Парта,доска,мел и т.д. Первое время детям под силу назвать по порядку 5-6 слов,а в конце года-уже 10-12. </vt:lpstr>
      <vt:lpstr>Приём «Рюкзак» Данный вид рефлексии можно использовать после изучения большого раздела.Вот вам рюкзачок.Передавая его друг другу ,скажите по фразе : что узнали,что поняли,что удивило. Например , «Я научилась хорошо определять падежи имён существительных в словосочетаниях» или « Я хорошо научилась различать родительный и винительный падежи».  </vt:lpstr>
      <vt:lpstr>Кубик Блума 1.Назови 2.Почему 3.Объясни 4.Предложи 5.Придумай 6.Поделись  </vt:lpstr>
      <vt:lpstr>При формировании функциональнойграмотности учащихся учителям начальных классов надо помнить: 1.Главным является не предмет,которому вы учите,а личность,которую вы формируете. 2.На воспитание активности не жалейте ни времени,ни усилий.Сегодняшний активный ученик-завтрашний активный член общетва. 3.Учите детей учиться. 4.Необходимо чаще использовать вопрос «почему?»,чтобы научить мыслить причинно. 5.Помните,что знает не тот ,кто пересказывает,а тот,кто использует знания на практике. 6.Приучайте учеников думать и действовать самостоятельно.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 приёмы формирования функциональной грамотности в начальной школе</dc:title>
  <dc:creator>Admin</dc:creator>
  <cp:lastModifiedBy>Admin</cp:lastModifiedBy>
  <cp:revision>22</cp:revision>
  <dcterms:created xsi:type="dcterms:W3CDTF">2022-11-27T19:21:09Z</dcterms:created>
  <dcterms:modified xsi:type="dcterms:W3CDTF">2024-06-18T01:02:19Z</dcterms:modified>
</cp:coreProperties>
</file>