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82" r:id="rId12"/>
    <p:sldId id="293" r:id="rId13"/>
    <p:sldId id="294" r:id="rId14"/>
    <p:sldId id="295" r:id="rId15"/>
    <p:sldId id="296" r:id="rId16"/>
    <p:sldId id="297" r:id="rId17"/>
    <p:sldId id="268" r:id="rId18"/>
    <p:sldId id="271" r:id="rId19"/>
    <p:sldId id="265" r:id="rId20"/>
    <p:sldId id="273" r:id="rId21"/>
    <p:sldId id="275" r:id="rId22"/>
    <p:sldId id="274" r:id="rId23"/>
    <p:sldId id="272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6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2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6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3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1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3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1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6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7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3203F-4C1E-4B98-ACBC-62F5E593B76F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488832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Проектная деятельность в учебно-воспитательном процессе в свете реализации ФГОС НОО ОВЗ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89040"/>
            <a:ext cx="4986350" cy="1471626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Авторы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Благовещенская Анастасия Михайловна, </a:t>
            </a:r>
          </a:p>
          <a:p>
            <a:pPr>
              <a:defRPr/>
            </a:pPr>
            <a:r>
              <a:rPr lang="ru-RU" sz="56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Пыжова</a:t>
            </a: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Людмила Валерьевна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учителя </a:t>
            </a:r>
            <a:r>
              <a:rPr lang="ru-RU" sz="5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начальных классов</a:t>
            </a:r>
          </a:p>
          <a:p>
            <a:pPr>
              <a:defRPr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ГБОУ школы № 480</a:t>
            </a:r>
            <a:endParaRPr lang="ru-RU" sz="5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Кировского района Санкт </a:t>
            </a: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Петербурга</a:t>
            </a:r>
            <a:endParaRPr lang="en-US" sz="56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en-US" sz="5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en-US" sz="56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5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2018 г.</a:t>
            </a:r>
            <a:endParaRPr lang="ru-RU" sz="56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efdt.ru/tw_files2/urls_5/38/d-37066/37066_html_m62b66fc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r="15458"/>
          <a:stretch/>
        </p:blipFill>
        <p:spPr bwMode="auto">
          <a:xfrm>
            <a:off x="6776401" y="4221088"/>
            <a:ext cx="1728192" cy="1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391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kern="0" dirty="0">
                <a:solidFill>
                  <a:prstClr val="black"/>
                </a:solidFill>
                <a:latin typeface="Times New Roman"/>
              </a:rPr>
              <a:t>Первые шаги в проектной деятельности учащихся имели большие </a:t>
            </a:r>
            <a:r>
              <a:rPr lang="ru-RU" sz="2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положительные результаты:</a:t>
            </a:r>
            <a:r>
              <a:rPr lang="ru-RU" sz="2800" kern="0" dirty="0">
                <a:solidFill>
                  <a:srgbClr val="7030A0"/>
                </a:solidFill>
                <a:latin typeface="Arial"/>
              </a:rPr>
              <a:t/>
            </a:r>
            <a:br>
              <a:rPr lang="ru-RU" sz="2800" kern="0" dirty="0">
                <a:solidFill>
                  <a:srgbClr val="7030A0"/>
                </a:solidFill>
                <a:latin typeface="Arial"/>
              </a:rPr>
            </a:br>
            <a:endParaRPr lang="ru-RU" sz="2800" kern="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204864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дети выполняли работу вместе с родителями;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работали с дополнительной литературой и Интернетом;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проявили себя в оформлении окончательного продукта;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получили первый опыт публичного выступления с собственной работой.</a:t>
            </a:r>
          </a:p>
        </p:txBody>
      </p:sp>
    </p:spTree>
    <p:extLst>
      <p:ext uri="{BB962C8B-B14F-4D97-AF65-F5344CB8AC3E}">
        <p14:creationId xmlns:p14="http://schemas.microsoft.com/office/powerpoint/2010/main" val="1617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2068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Вот, что у нас получилось:</a:t>
            </a:r>
            <a:r>
              <a:rPr lang="ru-RU" sz="2800" kern="0" dirty="0">
                <a:solidFill>
                  <a:srgbClr val="7030A0"/>
                </a:solidFill>
                <a:latin typeface="Arial"/>
              </a:rPr>
              <a:t/>
            </a:r>
            <a:br>
              <a:rPr lang="ru-RU" sz="2800" kern="0" dirty="0">
                <a:solidFill>
                  <a:srgbClr val="7030A0"/>
                </a:solidFill>
                <a:latin typeface="Arial"/>
              </a:rPr>
            </a:br>
            <a:endParaRPr lang="ru-RU" sz="2800" kern="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8517" y="1209241"/>
            <a:ext cx="5176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Проект «История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Новогодней </a:t>
            </a:r>
            <a:r>
              <a:rPr lang="ru-RU" sz="4000" b="1" dirty="0">
                <a:solidFill>
                  <a:srgbClr val="7030A0"/>
                </a:solidFill>
              </a:rPr>
              <a:t>игрушки»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509120"/>
            <a:ext cx="3736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</a:rPr>
              <a:t>Срок реализации проекта</a:t>
            </a:r>
            <a:r>
              <a:rPr lang="ru-RU" dirty="0">
                <a:solidFill>
                  <a:srgbClr val="7030A0"/>
                </a:solidFill>
              </a:rPr>
              <a:t>: декабрь</a:t>
            </a:r>
          </a:p>
          <a:p>
            <a:r>
              <a:rPr lang="ru-RU" b="1" i="1" u="sng" dirty="0" smtClean="0">
                <a:solidFill>
                  <a:srgbClr val="7030A0"/>
                </a:solidFill>
              </a:rPr>
              <a:t>Участники </a:t>
            </a:r>
            <a:r>
              <a:rPr lang="ru-RU" b="1" i="1" u="sng" dirty="0">
                <a:solidFill>
                  <a:srgbClr val="7030A0"/>
                </a:solidFill>
              </a:rPr>
              <a:t>проекта: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учащиеся 1, 2, 3 классов, </a:t>
            </a:r>
            <a:r>
              <a:rPr lang="ru-RU" dirty="0">
                <a:solidFill>
                  <a:srgbClr val="7030A0"/>
                </a:solidFill>
              </a:rPr>
              <a:t>родители </a:t>
            </a:r>
            <a:r>
              <a:rPr lang="ru-RU" dirty="0" smtClean="0">
                <a:solidFill>
                  <a:srgbClr val="7030A0"/>
                </a:solidFill>
              </a:rPr>
              <a:t>учащихся, учителя и воспитатели ГПД.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i="1" u="sng" dirty="0" smtClean="0">
                <a:solidFill>
                  <a:srgbClr val="7030A0"/>
                </a:solidFill>
              </a:rPr>
              <a:t>Тип </a:t>
            </a:r>
            <a:r>
              <a:rPr lang="ru-RU" b="1" i="1" u="sng" dirty="0">
                <a:solidFill>
                  <a:srgbClr val="7030A0"/>
                </a:solidFill>
              </a:rPr>
              <a:t>проекта</a:t>
            </a:r>
            <a:r>
              <a:rPr lang="ru-RU" dirty="0">
                <a:solidFill>
                  <a:srgbClr val="7030A0"/>
                </a:solidFill>
              </a:rPr>
              <a:t>: познавательно-практический, среднесрочный.</a:t>
            </a:r>
          </a:p>
          <a:p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43737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tx2"/>
                </a:solidFill>
              </a:rPr>
              <a:t>Цель: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Повысить интерес к истории елочной игрушки, нового года, укрепить связи поколений, приобщить к народной культуре. Активизировать поисковую деятельность </a:t>
            </a:r>
            <a:r>
              <a:rPr lang="ru-RU" b="1" dirty="0" smtClean="0">
                <a:solidFill>
                  <a:schemeClr val="tx2"/>
                </a:solidFill>
              </a:rPr>
              <a:t>учащихся, </a:t>
            </a:r>
            <a:r>
              <a:rPr lang="ru-RU" b="1" dirty="0">
                <a:solidFill>
                  <a:schemeClr val="tx2"/>
                </a:solidFill>
              </a:rPr>
              <a:t>развивать познавательные навыки </a:t>
            </a:r>
            <a:r>
              <a:rPr lang="ru-RU" b="1" dirty="0" err="1">
                <a:solidFill>
                  <a:schemeClr val="tx2"/>
                </a:solidFill>
              </a:rPr>
              <a:t>навыки</a:t>
            </a:r>
            <a:r>
              <a:rPr lang="ru-RU" b="1" dirty="0">
                <a:solidFill>
                  <a:schemeClr val="tx2"/>
                </a:solidFill>
              </a:rPr>
              <a:t> практической деятельности, а так же   способы применения их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17717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tx2"/>
                </a:solidFill>
                <a:latin typeface="GungsuhChe" pitchFamily="49" charset="-127"/>
                <a:ea typeface="GungsuhChe" pitchFamily="49" charset="-127"/>
              </a:rPr>
              <a:t>Задачи: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Принять проблему «</a:t>
            </a:r>
            <a:r>
              <a:rPr lang="ru-RU" b="1" dirty="0">
                <a:solidFill>
                  <a:schemeClr val="tx2"/>
                </a:solidFill>
              </a:rPr>
              <a:t>Что такое новогодняя игрушка? Какой она должна быть?» и найти способы её </a:t>
            </a:r>
            <a:r>
              <a:rPr lang="ru-RU" b="1" dirty="0" smtClean="0">
                <a:solidFill>
                  <a:schemeClr val="tx2"/>
                </a:solidFill>
              </a:rPr>
              <a:t>решения.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Научиться </a:t>
            </a:r>
            <a:r>
              <a:rPr lang="ru-RU" b="1" dirty="0">
                <a:solidFill>
                  <a:schemeClr val="tx2"/>
                </a:solidFill>
              </a:rPr>
              <a:t>изготавливать Новогоднюю игрушку разными способами из различного </a:t>
            </a:r>
            <a:r>
              <a:rPr lang="ru-RU" b="1" dirty="0" smtClean="0">
                <a:solidFill>
                  <a:schemeClr val="tx2"/>
                </a:solidFill>
              </a:rPr>
              <a:t>материала.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Познакомиться </a:t>
            </a:r>
            <a:r>
              <a:rPr lang="ru-RU" b="1" dirty="0">
                <a:solidFill>
                  <a:schemeClr val="tx2"/>
                </a:solidFill>
              </a:rPr>
              <a:t>с историей возникновения новогодней игрушки, в т</a:t>
            </a:r>
            <a:r>
              <a:rPr lang="ru-RU" b="1" dirty="0" smtClean="0">
                <a:solidFill>
                  <a:schemeClr val="tx2"/>
                </a:solidFill>
              </a:rPr>
              <a:t>. ч</a:t>
            </a:r>
            <a:r>
              <a:rPr lang="ru-RU" b="1" dirty="0">
                <a:solidFill>
                  <a:schemeClr val="tx2"/>
                </a:solidFill>
              </a:rPr>
              <a:t>. с историей украшения ёлки на </a:t>
            </a:r>
            <a:r>
              <a:rPr lang="ru-RU" b="1" dirty="0" smtClean="0">
                <a:solidFill>
                  <a:schemeClr val="tx2"/>
                </a:solidFill>
              </a:rPr>
              <a:t>Руси.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Формировать </a:t>
            </a:r>
            <a:r>
              <a:rPr lang="ru-RU" b="1" dirty="0">
                <a:solidFill>
                  <a:schemeClr val="tx2"/>
                </a:solidFill>
              </a:rPr>
              <a:t>положительный опыт общения и совместной деятельности детей и </a:t>
            </a:r>
            <a:r>
              <a:rPr lang="ru-RU" b="1" dirty="0" smtClean="0">
                <a:solidFill>
                  <a:schemeClr val="tx2"/>
                </a:solidFill>
              </a:rPr>
              <a:t>родителей.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I этап – подготовительный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498"/>
            <a:ext cx="2448272" cy="1836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2434" r="7024" b="8677"/>
          <a:stretch/>
        </p:blipFill>
        <p:spPr>
          <a:xfrm>
            <a:off x="5004048" y="1592199"/>
            <a:ext cx="2375270" cy="1609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956" y="959319"/>
            <a:ext cx="7630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нацелен на ознакомление детей с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новогодней игрушки и развитие у детей практических продуктивных навыков.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20383"/>
            <a:ext cx="7774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Знакомство детей с тем,  как делают новогодние игрушки.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i="1" dirty="0">
                <a:solidFill>
                  <a:srgbClr val="002060"/>
                </a:solidFill>
              </a:rPr>
              <a:t>Задачи: </a:t>
            </a:r>
          </a:p>
          <a:p>
            <a:r>
              <a:rPr lang="ru-RU" b="1" dirty="0">
                <a:solidFill>
                  <a:srgbClr val="002060"/>
                </a:solidFill>
              </a:rPr>
              <a:t> - Подводить детей к пониманию того, что новогодние игрушки – результат творческой деятельности  человека. </a:t>
            </a:r>
          </a:p>
          <a:p>
            <a:r>
              <a:rPr lang="ru-RU" b="1" dirty="0">
                <a:solidFill>
                  <a:srgbClr val="002060"/>
                </a:solidFill>
              </a:rPr>
              <a:t> - Формировать представления детей о многообразии новогодних игрушек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Picture 4" descr="http://tverlife.ru/upload/iblock/fc6/fc6446198ae2b6abfd3170dc235a9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16" y="4943119"/>
            <a:ext cx="1480900" cy="12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uebits.com/img/2015/12/%D0%B8%D0%B3%D1%80%D1%83%D1%88%D0%BA%D0%B8-%D1%81%D1%82%D0%B0%D1%80%D1%8B%D0%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83454"/>
            <a:ext cx="1402785" cy="12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2.bp.blogspot.com/-JxgN4qfqh4I/VHyY05566CI/AAAAAAAABx8/s-13CnazDXQ/s1600/P1120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6685"/>
            <a:ext cx="2520280" cy="1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9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05123"/>
            <a:ext cx="8460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ungsuhChe" pitchFamily="49" charset="-127"/>
                <a:ea typeface="GungsuhChe" pitchFamily="49" charset="-127"/>
              </a:rPr>
              <a:t>II  этап – основной (практический)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Совместная познавательная деятельность «Знакомство с елочной игрушкой».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b="1" dirty="0">
                <a:solidFill>
                  <a:srgbClr val="002060"/>
                </a:solidFill>
              </a:rPr>
              <a:t>- проявлять интерес к рассказу об истории ёлочной игрушки;</a:t>
            </a:r>
          </a:p>
          <a:p>
            <a:r>
              <a:rPr lang="ru-RU" b="1" dirty="0">
                <a:solidFill>
                  <a:srgbClr val="002060"/>
                </a:solidFill>
              </a:rPr>
              <a:t>- отгадывать загадки по теме;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 вступать в диалог с </a:t>
            </a:r>
            <a:r>
              <a:rPr lang="ru-RU" b="1" dirty="0" smtClean="0">
                <a:solidFill>
                  <a:srgbClr val="002060"/>
                </a:solidFill>
              </a:rPr>
              <a:t>учителем </a:t>
            </a:r>
            <a:r>
              <a:rPr lang="ru-RU" b="1" dirty="0">
                <a:solidFill>
                  <a:srgbClr val="002060"/>
                </a:solidFill>
              </a:rPr>
              <a:t>и другими детьми.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Познавательная деятельность в ходе реализации проекта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2160240" cy="162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r="17723"/>
          <a:stretch/>
        </p:blipFill>
        <p:spPr>
          <a:xfrm>
            <a:off x="3602696" y="2999232"/>
            <a:ext cx="1728192" cy="1257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58167"/>
            <a:ext cx="172819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25" y="2996952"/>
            <a:ext cx="1676478" cy="1257359"/>
          </a:xfrm>
          <a:prstGeom prst="rect">
            <a:avLst/>
          </a:prstGeom>
        </p:spPr>
      </p:pic>
      <p:pic>
        <p:nvPicPr>
          <p:cNvPr id="7" name="Picture 2" descr="http://pandia.ru/text/78/352/images/image002_5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95" y="4581128"/>
            <a:ext cx="1968153" cy="18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8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796" y="588489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Работа в мастерской деда Мороза.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Продуктивная деятельность – рисунки, аппликация «Новогодние игрушки</a:t>
            </a:r>
            <a:r>
              <a:rPr lang="ru-RU" b="1" dirty="0" smtClean="0">
                <a:solidFill>
                  <a:srgbClr val="002060"/>
                </a:solidFill>
              </a:rPr>
              <a:t>», мастер-класс по изготовлению игрушек.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endParaRPr lang="ru-RU" b="1" u="sng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Comic Sans MS" pitchFamily="66" charset="0"/>
              </a:rPr>
              <a:t>Совместная деятельность с родителями: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84" y="3631880"/>
            <a:ext cx="1706761" cy="2563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61" y="4074471"/>
            <a:ext cx="1395626" cy="2096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8" y="4077072"/>
            <a:ext cx="1410379" cy="2118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21" y="4264716"/>
            <a:ext cx="2410222" cy="1743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01450"/>
            <a:ext cx="3096344" cy="1741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35178"/>
            <a:ext cx="2976423" cy="16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дети узнали историю новогодней игрушки в России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узнали свойства материалов из которых изготовлены игрушки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совместно с родителями оформили выставку новогодней игрушки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украсили елку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игрушками , изготовленными своими руками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60004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n-cs"/>
              </a:rPr>
              <a:t>III этап – результаты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8898"/>
          <a:stretch/>
        </p:blipFill>
        <p:spPr>
          <a:xfrm rot="16200000">
            <a:off x="317275" y="4209052"/>
            <a:ext cx="2388770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36" y="3573016"/>
            <a:ext cx="3734643" cy="2100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94043"/>
            <a:ext cx="1512168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571184" cy="10604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День победы – 9 мая»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4580"/>
            <a:ext cx="5832648" cy="3858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</a:rPr>
              <a:t>Цель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just"/>
            <a:r>
              <a:rPr lang="ru-RU" dirty="0"/>
              <a:t>Создать условия для ознакомления детей с героическим подвигом русского народа в Великой Отечественной </a:t>
            </a:r>
            <a:r>
              <a:rPr lang="ru-RU" dirty="0" smtClean="0"/>
              <a:t>войне;</a:t>
            </a:r>
          </a:p>
          <a:p>
            <a:pPr algn="just"/>
            <a:r>
              <a:rPr lang="ru-RU" dirty="0" smtClean="0"/>
              <a:t>укрепление </a:t>
            </a:r>
            <a:r>
              <a:rPr lang="ru-RU" dirty="0"/>
              <a:t>нравственно-патриотических чувств дошкольников через совместные мероприятия с участием детей, их родителей, </a:t>
            </a:r>
            <a:r>
              <a:rPr lang="ru-RU" dirty="0" smtClean="0"/>
              <a:t>педагогов;</a:t>
            </a:r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знаний о ВОВ через различные виды </a:t>
            </a:r>
            <a:r>
              <a:rPr lang="ru-RU" dirty="0" smtClean="0"/>
              <a:t>деятельности.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http://admnesterov.ru/wp-content/uploads/2017/05/0_13ad4f_255435c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22292"/>
            <a:ext cx="2328193" cy="16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7664" y="62804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 сейчас мы готовим новый проект</a:t>
            </a:r>
            <a:endParaRPr lang="ru-RU" sz="28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17485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</a:rPr>
              <a:t>Срок реализации проекта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2000" dirty="0" smtClean="0"/>
              <a:t>конец марта – начало мая.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</a:rPr>
              <a:t>Участники проекта: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/>
              <a:t>учащиеся 1, 2, </a:t>
            </a:r>
            <a:r>
              <a:rPr lang="ru-RU" sz="2000" dirty="0" smtClean="0"/>
              <a:t>3 </a:t>
            </a:r>
            <a:r>
              <a:rPr lang="ru-RU" sz="2000" dirty="0"/>
              <a:t>классов, родители учащихся, учителя и воспитатели ГПД.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</a:rPr>
              <a:t>Тип проекта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2000" dirty="0" err="1" smtClean="0"/>
              <a:t>учебно</a:t>
            </a:r>
            <a:r>
              <a:rPr lang="ru-RU" sz="2000" dirty="0" smtClean="0"/>
              <a:t> – творческий.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249723"/>
            <a:ext cx="7056784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нравственно-патриотические чувства у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расширение общего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кругозора.</a:t>
            </a: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элементарные знания детей о событиях в Великую Отечественную войну на основе ярких представлений, конкретных исторических фактов, доступных детям и вызывающих у них эмоциональные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переживания.</a:t>
            </a: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толерантность, уважение к защитникам Родины, чувство гордости за свой народ.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36473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  <a:ea typeface="GungsuhChe" pitchFamily="49" charset="-127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4488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272808" cy="221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Постановка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 с презентацией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тему: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НАПРАСНО БЕСПОКОЮСЬ,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ЗАБЫЛАСЬ ТА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264364" cy="2448272"/>
          </a:xfrm>
          <a:prstGeom prst="rect">
            <a:avLst/>
          </a:prstGeom>
        </p:spPr>
      </p:pic>
      <p:pic>
        <p:nvPicPr>
          <p:cNvPr id="6146" name="Picture 2" descr="https://fs00.infourok.ru/images/doc/256/260975/1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408313" cy="2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19990"/>
            <a:ext cx="572412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chemeClr val="bg2">
                    <a:lumMod val="25000"/>
                  </a:schemeClr>
                </a:solidFill>
              </a:rPr>
              <a:t>Если ученик в школе не научился сам ничего творить, то в жизни он всегда будет только подражать, копировать.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Л.Н. Толстой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38795eda5a7c260a13b3ecd9655c1b1a&amp;n=33&amp;h=215&amp;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2616225" cy="14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416824" cy="568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по реализации проекта.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учащиеся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готовить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над проектом.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Произойдёт ознакомление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праздником «9 Мая-День победы».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фильмов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ВОВ.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информации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ВОВ и её героях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Встреча с ветеранами.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самостоятельного задания по – частям (каждый ребёнок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соберёт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своём родственнике – ветеране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 - доклад). А также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начнётся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изготовлению «КНИГИ ПАМЯТИ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3095"/>
            <a:ext cx="3069697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49473"/>
            <a:ext cx="3131840" cy="17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irmuzic.ru/uploads/images/d/i/n/dino_mc_47_9_maja_1945_goda_k_66_letiu_velikoj_otechestvennoj_voj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79" y="764704"/>
            <a:ext cx="2448606" cy="13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776864" cy="2741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Структурирование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этапе учащиеся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представят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доклады, творческие находки, связанные с темой проекта. Также, обучающиеся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вести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промежуточную подготовку к изготовлению конечного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arhivurokov.ru/multiurok/2/c/2/2c2b4d8b5f2d6e36b3151fb0dac8c4ea3837e69a/proiekt-9-maia-dien-pobiedy_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860710"/>
            <a:ext cx="2269654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arhivurokov.ru/multiurok/2/c/2/2c2b4d8b5f2d6e36b3151fb0dac8c4ea3837e69a/proiekt-9-maia-dien-pobiedy_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01" y="3356992"/>
            <a:ext cx="2111871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rhivurokov.ru/multiurok/2/c/2/2c2b4d8b5f2d6e36b3151fb0dac8c4ea3837e69a/proiekt-9-maia-dien-pobiedy_8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7871" r="9186"/>
          <a:stretch/>
        </p:blipFill>
        <p:spPr bwMode="auto">
          <a:xfrm>
            <a:off x="971600" y="3290584"/>
            <a:ext cx="1728193" cy="283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1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128" y="600642"/>
            <a:ext cx="7848872" cy="26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этап 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Изготовление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продукта. Оформление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продукта.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Оформляются индивидуальные проекты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76767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6767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19444"/>
          <a:stretch/>
        </p:blipFill>
        <p:spPr>
          <a:xfrm>
            <a:off x="971600" y="2051704"/>
            <a:ext cx="3262235" cy="2355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399" r="28339" b="-399"/>
          <a:stretch/>
        </p:blipFill>
        <p:spPr>
          <a:xfrm>
            <a:off x="4932040" y="2276872"/>
            <a:ext cx="3231244" cy="3497066"/>
          </a:xfrm>
          <a:prstGeom prst="rect">
            <a:avLst/>
          </a:prstGeom>
        </p:spPr>
      </p:pic>
      <p:pic>
        <p:nvPicPr>
          <p:cNvPr id="10242" name="Picture 2" descr="http://img.happy-giraffe.ru/v2/thumbs/e26e4ffdce15f4bc6711c767ffa68dac/f6/9a/f77dac38cd14f923b557d7ba3a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26" y="4509120"/>
            <a:ext cx="2328193" cy="1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52263"/>
            <a:ext cx="7991742" cy="210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этап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формы работы – составление «КНИГИ – ПАМЯТИ»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этапе совместно с руководителем проекта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 представлены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личные проекты.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://im4.kommersant.ru/Issues.photo/OGONIOK/2013/017/KMO_135276_00006_1_t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30160"/>
            <a:ext cx="1539554" cy="21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fs3.ppt4web.ru/images/132013/189762/640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16" y="4489097"/>
            <a:ext cx="2351273" cy="17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cbs-saran.gov.kz/uploads/source/Veterani%20VOV%20goroda%20Sarani/file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cbs-saran.gov.kz/uploads/source/Veterani%20VOV%20goroda%20Sarani/file_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://svaomos.news/upload/resize_cache/iblock/c31/300_0_1/c31d77c8be2ecde6c619d21920ffa61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71" y="4449667"/>
            <a:ext cx="2581285" cy="18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libkids51.ru/news/files/20151012_113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2" y="4361093"/>
            <a:ext cx="2306919" cy="17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sch28.minsk.edu.by/sm_full.aspx?guid=229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89" y="2780075"/>
            <a:ext cx="1901924" cy="14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proactions.ru/media/actions/2014/04/07/0qnlq5p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0" y="2409733"/>
            <a:ext cx="1481538" cy="19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16847"/>
            <a:ext cx="7944817" cy="423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проектом: 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узнают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нового о Великой Отечественной войне, о её защитниках – тех людях, которые подарили нам жизнь и счастливое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поймут,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память – это самое главное в нашей жизни, память о наших ветеранах, их боевых подвигах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заслугах;</a:t>
            </a: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ветераны – это люди, которые жили и живут в наших семьях, в нашей памяти.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reutov.net/common/upload/1%5b19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744416" cy="26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детей сегодня трудно,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раньше было нелегко.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Читать, считать, писать учили: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«Даёт корова молоко».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 XXI – век открытий,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 инноваций, новизны,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 от учителя зависит,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дети быть должны.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вам, чтоб дети  в вашем классе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Светились от улыбок и любви,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вам и творческих успехов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век инноваций, новизны!</a:t>
            </a:r>
          </a:p>
        </p:txBody>
      </p:sp>
      <p:pic>
        <p:nvPicPr>
          <p:cNvPr id="18434" name="Picture 2" descr="http://www.thetahealing.dp.ua/wp-content/uploads/2016/11/romash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5003"/>
            <a:ext cx="75608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9458" name="Picture 2" descr="https://img-fotki.yandex.ru/get/6204/23869276.29/0_877a0_6c64b920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05" y="1492335"/>
            <a:ext cx="4903801" cy="47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59401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учащихся </a:t>
            </a:r>
            <a:r>
              <a:rPr lang="ru-RU" sz="2400" dirty="0"/>
              <a:t>– сфера, где необходим союз между знаниями и умениями, теорией и практикой. Окружающая жизнь - это творческая лаборатория, в которой происходит процесс познания.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4035"/>
          <a:stretch/>
        </p:blipFill>
        <p:spPr>
          <a:xfrm>
            <a:off x="4713507" y="2852936"/>
            <a:ext cx="353090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29919"/>
          <a:stretch/>
        </p:blipFill>
        <p:spPr>
          <a:xfrm>
            <a:off x="896820" y="3140968"/>
            <a:ext cx="3079176" cy="29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 </a:t>
            </a:r>
            <a:r>
              <a:rPr lang="ru-RU" sz="2400" dirty="0"/>
              <a:t>над проектами в начальной школе: развитие личности и создание основ творческого потенциала учащихся.</a:t>
            </a:r>
          </a:p>
          <a:p>
            <a:pPr>
              <a:defRPr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формирование позитивной самооценки, самоуважения;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 формирование коммуникативной компетентности в сотрудничестве;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 формирование способности к организации деятельности и управлению ею;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dirty="0"/>
              <a:t> формирование умения решать творческие задачи. Формирование умения работать с информацией. </a:t>
            </a:r>
          </a:p>
        </p:txBody>
      </p:sp>
      <p:pic>
        <p:nvPicPr>
          <p:cNvPr id="1026" name="Picture 2" descr="http://www.playcast.ru/uploads/2016/04/08/1818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2288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При организации проектной деятельности на уроке и вне урока учитель </a:t>
            </a:r>
            <a:r>
              <a:rPr lang="ru-RU" sz="2400" dirty="0"/>
              <a:t>должен учитывать следующие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интерес школьников к проблеме;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подготовленность учащихся к данному виду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творческая постановка задачи;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приобретение учащимися новых знаний, необходимых для выполнения проекта;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dirty="0"/>
              <a:t>практическая направленность и значимость проекта;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 err="1"/>
              <a:t>практическая</a:t>
            </a:r>
            <a:r>
              <a:rPr lang="en-US" sz="2400" dirty="0"/>
              <a:t> </a:t>
            </a:r>
            <a:r>
              <a:rPr lang="en-US" sz="2400" dirty="0" err="1"/>
              <a:t>осуществимость</a:t>
            </a:r>
            <a:r>
              <a:rPr lang="en-US" sz="2400" dirty="0"/>
              <a:t> </a:t>
            </a:r>
            <a:r>
              <a:rPr lang="en-US" sz="2400" dirty="0" err="1"/>
              <a:t>проекта</a:t>
            </a:r>
            <a:r>
              <a:rPr lang="en-US" sz="2400" dirty="0"/>
              <a:t>. </a:t>
            </a:r>
            <a:endParaRPr lang="ru-RU" sz="2400" dirty="0"/>
          </a:p>
        </p:txBody>
      </p:sp>
      <p:pic>
        <p:nvPicPr>
          <p:cNvPr id="4098" name="Picture 2" descr="http://www.playcast.ru/uploads/2014/06/14/89301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52936"/>
            <a:ext cx="163670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819" y="57351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 Проектно-творческая деятельность учащихся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35175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sz="2000" dirty="0"/>
              <a:t>Творческая деятельность  учащихся является</a:t>
            </a:r>
            <a:r>
              <a:rPr lang="ru-RU" altLang="ru-RU" sz="2000" i="1" dirty="0"/>
              <a:t> </a:t>
            </a:r>
            <a:r>
              <a:rPr lang="ru-RU" altLang="ru-RU" sz="2000" dirty="0"/>
              <a:t>пропедевтикой проектной деятельности. </a:t>
            </a:r>
          </a:p>
          <a:p>
            <a:pPr algn="just"/>
            <a:r>
              <a:rPr lang="ru-RU" altLang="ru-RU" sz="2000" dirty="0"/>
              <a:t>       На этом этапе ребята в основном выполняют творческие задания по базовым предметам и во внеурочной деятельности. </a:t>
            </a:r>
          </a:p>
          <a:p>
            <a:pPr algn="just"/>
            <a:r>
              <a:rPr lang="ru-RU" altLang="ru-RU" sz="2000" dirty="0"/>
              <a:t>       По математике, русскому языку анализируют и придумывают задания для одноклассников. Самостоятельно подбирают дополнительный материал по заинтересовавшей их теме. Узнают с помощью книг, журналов новые сведения и представляют их одноклассникам в виде сообщений, макетов.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8921">
            <a:off x="830894" y="4123920"/>
            <a:ext cx="2386665" cy="2320789"/>
          </a:xfrm>
          <a:prstGeom prst="rect">
            <a:avLst/>
          </a:prstGeom>
          <a:noFill/>
          <a:ln w="38100">
            <a:solidFill>
              <a:schemeClr val="accent6">
                <a:lumMod val="50000"/>
                <a:alpha val="7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1" y="4077072"/>
            <a:ext cx="2356113" cy="1725625"/>
          </a:xfrm>
          <a:prstGeom prst="rect">
            <a:avLst/>
          </a:prstGeom>
        </p:spPr>
      </p:pic>
      <p:pic>
        <p:nvPicPr>
          <p:cNvPr id="6" name="Picture 5" descr="C:\Users\Bulat\Desktop\Camera\IMG_20161010_105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077072"/>
            <a:ext cx="1584176" cy="2112235"/>
          </a:xfrm>
          <a:prstGeom prst="rect">
            <a:avLst/>
          </a:prstGeom>
          <a:noFill/>
          <a:ln w="38100">
            <a:solidFill>
              <a:schemeClr val="accent6">
                <a:lumMod val="50000"/>
                <a:alpha val="7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94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52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2-ом этапе </a:t>
            </a:r>
            <a:r>
              <a:rPr lang="ru-RU" sz="2400" dirty="0"/>
              <a:t>появляется парная и групповая форма работы, в которой дети учатся учитывать интересы своего соавтора, находить компромиссы в спорных вопросах.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6916"/>
            <a:ext cx="396844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00" y="4155893"/>
            <a:ext cx="3059832" cy="2039888"/>
          </a:xfrm>
          <a:prstGeom prst="rect">
            <a:avLst/>
          </a:prstGeom>
        </p:spPr>
      </p:pic>
      <p:pic>
        <p:nvPicPr>
          <p:cNvPr id="2050" name="Picture 2" descr="http://image.shutterstock.com/z/stock-vector-happy-daisy-flower-cartoon-766373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"/>
          <a:stretch/>
        </p:blipFill>
        <p:spPr bwMode="auto">
          <a:xfrm>
            <a:off x="6051999" y="1700807"/>
            <a:ext cx="21558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2121.mskobr.ru/users_files/ovchinnikova.ev%40sch2121.ru/images/IMG_11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1"/>
            <a:ext cx="2824946" cy="21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232" y="467816"/>
            <a:ext cx="5180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начальной школы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07" y="1038317"/>
            <a:ext cx="3015208" cy="22614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2066" y="3258558"/>
            <a:ext cx="224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«Моя семья»</a:t>
            </a:r>
          </a:p>
        </p:txBody>
      </p:sp>
      <p:pic>
        <p:nvPicPr>
          <p:cNvPr id="5" name="Picture 8" descr="http://4.bp.blogspot.com/-9i3vn4obWgQ/VmWLWW04DiI/AAAAAAAApcw/mSrkZr0ahRU/s1600/%25D0%25A8%25D0%25BA%25D0%25BE%25D0%25BB%25D0%25B01-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723296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bigslide.ru/images/10/9995/960/im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2" y="4098778"/>
            <a:ext cx="2575132" cy="193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slide.ru/images/12/18838/960/im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29" y="3678668"/>
            <a:ext cx="2609371" cy="19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chu463.mskobr.ru/images/cms/data/stendy_proektov_nachal_noj_shkoly/cim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20" y="4178300"/>
            <a:ext cx="2630436" cy="18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992" y="367866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«Словарные слова»</a:t>
            </a:r>
          </a:p>
        </p:txBody>
      </p:sp>
    </p:spTree>
    <p:extLst>
      <p:ext uri="{BB962C8B-B14F-4D97-AF65-F5344CB8AC3E}">
        <p14:creationId xmlns:p14="http://schemas.microsoft.com/office/powerpoint/2010/main" val="26414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5395"/>
            <a:ext cx="3227851" cy="2420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2493" y="3036448"/>
            <a:ext cx="346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«Математика вокруг нас»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05882"/>
            <a:ext cx="410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«История Новогодней игрушки»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2785" y="5661248"/>
            <a:ext cx="32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«Букет ко Дню учителя»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r="13663"/>
          <a:stretch/>
        </p:blipFill>
        <p:spPr>
          <a:xfrm>
            <a:off x="4729214" y="3418332"/>
            <a:ext cx="3456384" cy="26540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57031" y="3042571"/>
            <a:ext cx="414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«Помоги птицам перезимовать»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r="5756"/>
          <a:stretch/>
        </p:blipFill>
        <p:spPr>
          <a:xfrm>
            <a:off x="832785" y="3573016"/>
            <a:ext cx="3240361" cy="2002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4499992" y="1004937"/>
            <a:ext cx="3914829" cy="17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982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Comic Sans MS</vt:lpstr>
      <vt:lpstr>Garamond</vt:lpstr>
      <vt:lpstr>Georgia</vt:lpstr>
      <vt:lpstr>GungsuhChe</vt:lpstr>
      <vt:lpstr>Monotype Corsiva</vt:lpstr>
      <vt:lpstr>Times New Roman</vt:lpstr>
      <vt:lpstr>Wingdings</vt:lpstr>
      <vt:lpstr>Натуральные материалы</vt:lpstr>
      <vt:lpstr>Проектная деятельность в учебно-воспитательном процессе в свете реализации ФГОС НОО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«День победы – 9 мая»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 37</cp:lastModifiedBy>
  <cp:revision>39</cp:revision>
  <dcterms:created xsi:type="dcterms:W3CDTF">2015-05-03T06:58:13Z</dcterms:created>
  <dcterms:modified xsi:type="dcterms:W3CDTF">2018-03-21T06:31:16Z</dcterms:modified>
</cp:coreProperties>
</file>