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Развитие межличностных отношений со сверстниками  </a:t>
            </a:r>
            <a:br>
              <a:rPr lang="ru-RU" sz="3600" dirty="0" smtClean="0"/>
            </a:br>
            <a:r>
              <a:rPr lang="ru-RU" sz="3600" dirty="0" smtClean="0"/>
              <a:t>у детей дошкольного возраста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Детский сад № 71 Центрального района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Волгограда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Педагог-психолог </a:t>
            </a:r>
            <a:r>
              <a:rPr lang="ru-RU" sz="2400" dirty="0" err="1" smtClean="0">
                <a:solidFill>
                  <a:schemeClr val="bg1"/>
                </a:solidFill>
              </a:rPr>
              <a:t>Ковылина</a:t>
            </a:r>
            <a:r>
              <a:rPr lang="ru-RU" sz="2400" dirty="0" smtClean="0">
                <a:solidFill>
                  <a:schemeClr val="bg1"/>
                </a:solidFill>
              </a:rPr>
              <a:t> Татьяна Николаевна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76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idx="4294967295"/>
          </p:nvPr>
        </p:nvSpPr>
        <p:spPr>
          <a:xfrm>
            <a:off x="718456" y="979714"/>
            <a:ext cx="8895443" cy="4955949"/>
          </a:xfrm>
        </p:spPr>
        <p:txBody>
          <a:bodyPr>
            <a:normAutofit/>
          </a:bodyPr>
          <a:lstStyle/>
          <a:p>
            <a:pPr indent="432000"/>
            <a:r>
              <a:rPr lang="ru-RU" sz="2400" dirty="0">
                <a:solidFill>
                  <a:schemeClr val="bg1"/>
                </a:solidFill>
              </a:rPr>
              <a:t>Отношения с другими людьми зарождаются и наиболее интенсивно развиваются в детском возрасте. Опыт этих первых отношений является фундаментом для дальнейшего развития личности ребенка и во многом определяет особенности самосознания человека, его отношение к миру, его поведение и самочувствие среди людей. </a:t>
            </a:r>
            <a:endParaRPr lang="ru-RU" sz="2400" dirty="0" smtClean="0">
              <a:solidFill>
                <a:schemeClr val="bg1"/>
              </a:solidFill>
            </a:endParaRPr>
          </a:p>
          <a:p>
            <a:pPr indent="432000"/>
            <a:r>
              <a:rPr lang="ru-RU" sz="2400" dirty="0" smtClean="0">
                <a:solidFill>
                  <a:schemeClr val="bg1"/>
                </a:solidFill>
              </a:rPr>
              <a:t>Тема </a:t>
            </a:r>
            <a:r>
              <a:rPr lang="ru-RU" sz="2400" dirty="0">
                <a:solidFill>
                  <a:schemeClr val="bg1"/>
                </a:solidFill>
              </a:rPr>
              <a:t>зарождения и становления межличностных </a:t>
            </a:r>
            <a:r>
              <a:rPr lang="ru-RU" sz="2400" dirty="0" smtClean="0">
                <a:solidFill>
                  <a:schemeClr val="bg1"/>
                </a:solidFill>
              </a:rPr>
              <a:t>отношений </a:t>
            </a:r>
            <a:r>
              <a:rPr lang="ru-RU" sz="2400" dirty="0">
                <a:solidFill>
                  <a:schemeClr val="bg1"/>
                </a:solidFill>
              </a:rPr>
              <a:t>актуальна, поскольку негативные и деструктивные явления, наблюдаемые у взрослых, такие как жестокость, повышенная агрессивность, отчужденность и пр., могут иметь истоки в раннем и дошкольном детстве. </a:t>
            </a:r>
          </a:p>
        </p:txBody>
      </p:sp>
    </p:spTree>
    <p:extLst>
      <p:ext uri="{BB962C8B-B14F-4D97-AF65-F5344CB8AC3E}">
        <p14:creationId xmlns:p14="http://schemas.microsoft.com/office/powerpoint/2010/main" val="161620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Подходы </a:t>
            </a:r>
            <a:r>
              <a:rPr lang="ru-RU" dirty="0"/>
              <a:t>к пониманию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межличностных отношений</a:t>
            </a:r>
            <a:br>
              <a:rPr lang="ru-RU" dirty="0" smtClean="0"/>
            </a:br>
            <a:r>
              <a:rPr lang="ru-RU" dirty="0" smtClean="0"/>
              <a:t> в современной психологии: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♦  социометрический подход (избирательные предпочтения детей</a:t>
            </a:r>
            <a:r>
              <a:rPr lang="ru-RU" sz="2800" dirty="0" smtClean="0">
                <a:solidFill>
                  <a:schemeClr val="bg1"/>
                </a:solidFill>
              </a:rPr>
              <a:t>)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>
                <a:solidFill>
                  <a:schemeClr val="bg1"/>
                </a:solidFill>
              </a:rPr>
              <a:t>♦  </a:t>
            </a:r>
            <a:r>
              <a:rPr lang="ru-RU" sz="2800" dirty="0" err="1">
                <a:solidFill>
                  <a:schemeClr val="bg1"/>
                </a:solidFill>
              </a:rPr>
              <a:t>социокогнитивный</a:t>
            </a:r>
            <a:r>
              <a:rPr lang="ru-RU" sz="2800" dirty="0">
                <a:solidFill>
                  <a:schemeClr val="bg1"/>
                </a:solidFill>
              </a:rPr>
              <a:t> (познание и оценка другого и решение социальных проблем) </a:t>
            </a:r>
            <a:endParaRPr lang="ru-RU" sz="2800" dirty="0" smtClean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>
                <a:solidFill>
                  <a:schemeClr val="bg1"/>
                </a:solidFill>
              </a:rPr>
              <a:t>♦  </a:t>
            </a:r>
            <a:r>
              <a:rPr lang="ru-RU" sz="2800" dirty="0" err="1">
                <a:solidFill>
                  <a:schemeClr val="bg1"/>
                </a:solidFill>
              </a:rPr>
              <a:t>деятельностный</a:t>
            </a:r>
            <a:r>
              <a:rPr lang="ru-RU" sz="2800" dirty="0">
                <a:solidFill>
                  <a:schemeClr val="bg1"/>
                </a:solidFill>
              </a:rPr>
              <a:t> (отношения как результат общения и совместной деятельности детей</a:t>
            </a:r>
            <a:r>
              <a:rPr lang="ru-RU" sz="2800" dirty="0" smtClean="0">
                <a:solidFill>
                  <a:schemeClr val="bg1"/>
                </a:solidFill>
              </a:rPr>
              <a:t>)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30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3771" y="849086"/>
            <a:ext cx="836022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b="1" u="sng" dirty="0" smtClean="0">
                <a:solidFill>
                  <a:schemeClr val="bg1"/>
                </a:solidFill>
              </a:rPr>
              <a:t>Внутренние факторы социализации:</a:t>
            </a:r>
          </a:p>
          <a:p>
            <a:endParaRPr lang="ru-RU" sz="2400" b="1" u="sng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400" dirty="0">
                <a:solidFill>
                  <a:schemeClr val="bg1"/>
                </a:solidFill>
              </a:rPr>
              <a:t>возрастные особенности </a:t>
            </a:r>
            <a:r>
              <a:rPr lang="ru-RU" sz="2400" dirty="0" smtClean="0">
                <a:solidFill>
                  <a:schemeClr val="bg1"/>
                </a:solidFill>
              </a:rPr>
              <a:t>ребенка</a:t>
            </a:r>
            <a:endParaRPr lang="ru-RU" sz="2400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индивидуальные особенности ребенка</a:t>
            </a:r>
          </a:p>
          <a:p>
            <a:pPr marL="285750" indent="-285750">
              <a:buFontTx/>
              <a:buChar char="-"/>
            </a:pPr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b="1" u="sng" dirty="0" smtClean="0">
                <a:solidFill>
                  <a:schemeClr val="bg1"/>
                </a:solidFill>
              </a:rPr>
              <a:t>Возрастные особенности развития ребенка:</a:t>
            </a:r>
          </a:p>
          <a:p>
            <a:endParaRPr lang="ru-RU" sz="2400" b="1" u="sng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 - </a:t>
            </a:r>
            <a:r>
              <a:rPr lang="ru-RU" sz="2400" dirty="0">
                <a:solidFill>
                  <a:schemeClr val="bg1"/>
                </a:solidFill>
              </a:rPr>
              <a:t>игровая деятельность, через которую ребенок воспроизводит систему социальных отношений в </a:t>
            </a:r>
            <a:r>
              <a:rPr lang="ru-RU" sz="2400" dirty="0" smtClean="0">
                <a:solidFill>
                  <a:schemeClr val="bg1"/>
                </a:solidFill>
              </a:rPr>
              <a:t>обществе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особенности </a:t>
            </a:r>
            <a:r>
              <a:rPr lang="ru-RU" sz="2400" dirty="0">
                <a:solidFill>
                  <a:schemeClr val="bg1"/>
                </a:solidFill>
              </a:rPr>
              <a:t>общения со взрослыми и </a:t>
            </a:r>
            <a:r>
              <a:rPr lang="ru-RU" sz="2400" dirty="0" smtClean="0">
                <a:solidFill>
                  <a:schemeClr val="bg1"/>
                </a:solidFill>
              </a:rPr>
              <a:t>сверстниками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особенности социального познания 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развитие </a:t>
            </a:r>
            <a:r>
              <a:rPr lang="ru-RU" sz="2400" dirty="0" smtClean="0">
                <a:solidFill>
                  <a:schemeClr val="bg1"/>
                </a:solidFill>
              </a:rPr>
              <a:t>самосознания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04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Границы </a:t>
            </a:r>
            <a:r>
              <a:rPr lang="ru-RU" dirty="0"/>
              <a:t>взаимодействия со сверстниками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Факторы популярности </a:t>
            </a:r>
            <a:r>
              <a:rPr lang="ru-RU" dirty="0"/>
              <a:t>в группе </a:t>
            </a:r>
            <a:r>
              <a:rPr lang="ru-RU" dirty="0" smtClean="0"/>
              <a:t>сверстников:</a:t>
            </a:r>
          </a:p>
          <a:p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/>
              <a:t>высокий уровень регуляции </a:t>
            </a:r>
            <a:r>
              <a:rPr lang="ru-RU" dirty="0" smtClean="0"/>
              <a:t>поведения</a:t>
            </a:r>
          </a:p>
          <a:p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/>
              <a:t>высокий уровень развития </a:t>
            </a:r>
            <a:r>
              <a:rPr lang="ru-RU" dirty="0" smtClean="0"/>
              <a:t>игры</a:t>
            </a:r>
          </a:p>
          <a:p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/>
              <a:t>способность понимать намерения, чувства, желания другого </a:t>
            </a:r>
            <a:r>
              <a:rPr lang="ru-RU" dirty="0" smtClean="0"/>
              <a:t>человека</a:t>
            </a:r>
            <a:endParaRPr lang="ru-RU" dirty="0"/>
          </a:p>
          <a:p>
            <a:r>
              <a:rPr lang="ru-RU" dirty="0" smtClean="0"/>
              <a:t> - </a:t>
            </a:r>
            <a:r>
              <a:rPr lang="ru-RU" dirty="0"/>
              <a:t>чувствительность и наличие интереса, наличие </a:t>
            </a:r>
            <a:r>
              <a:rPr lang="ru-RU" dirty="0" err="1"/>
              <a:t>просоциальных</a:t>
            </a:r>
            <a:r>
              <a:rPr lang="ru-RU" dirty="0"/>
              <a:t> действий, сопереживания </a:t>
            </a:r>
            <a:r>
              <a:rPr lang="ru-RU" dirty="0" smtClean="0"/>
              <a:t>к другому ребенку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46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6206" y="339634"/>
            <a:ext cx="847779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bg1"/>
                </a:solidFill>
              </a:rPr>
              <a:t>НАБЛЮДЕНИЕ </a:t>
            </a: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ориентировка </a:t>
            </a:r>
            <a:r>
              <a:rPr lang="ru-RU" dirty="0">
                <a:solidFill>
                  <a:schemeClr val="bg1"/>
                </a:solidFill>
              </a:rPr>
              <a:t>в реальности детских </a:t>
            </a:r>
            <a:r>
              <a:rPr lang="ru-RU" dirty="0" smtClean="0">
                <a:solidFill>
                  <a:schemeClr val="bg1"/>
                </a:solidFill>
              </a:rPr>
              <a:t>отношений</a:t>
            </a:r>
            <a:r>
              <a:rPr lang="ru-RU" dirty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конкретная картина </a:t>
            </a:r>
            <a:r>
              <a:rPr lang="ru-RU" dirty="0">
                <a:solidFill>
                  <a:schemeClr val="bg1"/>
                </a:solidFill>
              </a:rPr>
              <a:t>взаимодействия детей</a:t>
            </a:r>
            <a:r>
              <a:rPr lang="ru-RU" dirty="0" smtClean="0">
                <a:solidFill>
                  <a:schemeClr val="bg1"/>
                </a:solidFill>
              </a:rPr>
              <a:t>, факты, отражающие </a:t>
            </a:r>
            <a:r>
              <a:rPr lang="ru-RU" dirty="0">
                <a:solidFill>
                  <a:schemeClr val="bg1"/>
                </a:solidFill>
              </a:rPr>
              <a:t>жизнь ребенка в естественных для него </a:t>
            </a:r>
            <a:r>
              <a:rPr lang="ru-RU" dirty="0" smtClean="0">
                <a:solidFill>
                  <a:schemeClr val="bg1"/>
                </a:solidFill>
              </a:rPr>
              <a:t>условиях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Показатели </a:t>
            </a:r>
            <a:r>
              <a:rPr lang="ru-RU" dirty="0">
                <a:solidFill>
                  <a:schemeClr val="bg1"/>
                </a:solidFill>
              </a:rPr>
              <a:t>поведения детей: </a:t>
            </a:r>
          </a:p>
          <a:p>
            <a:r>
              <a:rPr lang="ru-RU" dirty="0">
                <a:solidFill>
                  <a:schemeClr val="bg1"/>
                </a:solidFill>
              </a:rPr>
              <a:t>♦  инициативность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♦  </a:t>
            </a:r>
            <a:r>
              <a:rPr lang="ru-RU" dirty="0">
                <a:solidFill>
                  <a:schemeClr val="bg1"/>
                </a:solidFill>
              </a:rPr>
              <a:t>чувствительность к воздействиям сверстника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♦  </a:t>
            </a:r>
            <a:r>
              <a:rPr lang="ru-RU" dirty="0">
                <a:solidFill>
                  <a:schemeClr val="bg1"/>
                </a:solidFill>
              </a:rPr>
              <a:t>преобладающий эмоциональный фон 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b="1" u="sng" dirty="0" smtClean="0">
                <a:solidFill>
                  <a:schemeClr val="bg1"/>
                </a:solidFill>
              </a:rPr>
              <a:t>МЕТОДИКА </a:t>
            </a:r>
            <a:r>
              <a:rPr lang="ru-RU" b="1" u="sng" dirty="0">
                <a:solidFill>
                  <a:schemeClr val="bg1"/>
                </a:solidFill>
              </a:rPr>
              <a:t>"Краски в подарок на день рождения</a:t>
            </a:r>
            <a:r>
              <a:rPr lang="ru-RU" b="1" u="sng" dirty="0" smtClean="0">
                <a:solidFill>
                  <a:schemeClr val="bg1"/>
                </a:solidFill>
              </a:rPr>
              <a:t>"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Е</a:t>
            </a:r>
            <a:r>
              <a:rPr lang="ru-RU" dirty="0">
                <a:solidFill>
                  <a:schemeClr val="bg1"/>
                </a:solidFill>
              </a:rPr>
              <a:t>. А. Панько и М. </a:t>
            </a:r>
            <a:r>
              <a:rPr lang="ru-RU" dirty="0" err="1" smtClean="0">
                <a:solidFill>
                  <a:schemeClr val="bg1"/>
                </a:solidFill>
              </a:rPr>
              <a:t>Кашляк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диагностика </a:t>
            </a:r>
            <a:r>
              <a:rPr lang="ru-RU" dirty="0">
                <a:solidFill>
                  <a:schemeClr val="bg1"/>
                </a:solidFill>
              </a:rPr>
              <a:t>как структуры детской группы, так и характера отношений между </a:t>
            </a:r>
            <a:r>
              <a:rPr lang="ru-RU" dirty="0" smtClean="0">
                <a:solidFill>
                  <a:schemeClr val="bg1"/>
                </a:solidFill>
              </a:rPr>
              <a:t>сверстниками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Социометрический статус ребенка в системе межличностных </a:t>
            </a:r>
            <a:r>
              <a:rPr lang="ru-RU" dirty="0" smtClean="0">
                <a:solidFill>
                  <a:schemeClr val="bg1"/>
                </a:solidFill>
              </a:rPr>
              <a:t>отношений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Уровень благополучия взаимоотношений (УБВ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Коэффициент взаимности (</a:t>
            </a:r>
            <a:r>
              <a:rPr lang="en-US" dirty="0">
                <a:solidFill>
                  <a:schemeClr val="bg1"/>
                </a:solidFill>
              </a:rPr>
              <a:t>KB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ru-RU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Индекс изолированности (ИИ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Устойчивость избирательных личностных отношений и социометрического статуса </a:t>
            </a:r>
            <a:r>
              <a:rPr lang="ru-RU" dirty="0" smtClean="0">
                <a:solidFill>
                  <a:schemeClr val="bg1"/>
                </a:solidFill>
              </a:rPr>
              <a:t>детей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Мотивация социометрических выборов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 "</a:t>
            </a:r>
            <a:r>
              <a:rPr lang="ru-RU" dirty="0">
                <a:solidFill>
                  <a:schemeClr val="bg1"/>
                </a:solidFill>
              </a:rPr>
              <a:t>Цветовая палитра" социометрических выборов. Эмоциональный </a:t>
            </a:r>
            <a:r>
              <a:rPr lang="ru-RU" dirty="0" smtClean="0">
                <a:solidFill>
                  <a:schemeClr val="bg1"/>
                </a:solidFill>
              </a:rPr>
              <a:t>фон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71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1520" y="561703"/>
            <a:ext cx="841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bg1"/>
                </a:solidFill>
              </a:rPr>
              <a:t>Цель </a:t>
            </a:r>
            <a:r>
              <a:rPr lang="ru-RU" sz="2400" b="1" u="sng" dirty="0">
                <a:solidFill>
                  <a:schemeClr val="bg1"/>
                </a:solidFill>
              </a:rPr>
              <a:t>развивающей </a:t>
            </a:r>
            <a:r>
              <a:rPr lang="ru-RU" sz="2400" b="1" u="sng" dirty="0" smtClean="0">
                <a:solidFill>
                  <a:schemeClr val="bg1"/>
                </a:solidFill>
              </a:rPr>
              <a:t>работы:</a:t>
            </a:r>
          </a:p>
          <a:p>
            <a:pPr algn="ctr"/>
            <a:endParaRPr lang="ru-RU" sz="2400" u="sng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формирование </a:t>
            </a:r>
            <a:r>
              <a:rPr lang="ru-RU" sz="2400" dirty="0">
                <a:solidFill>
                  <a:schemeClr val="bg1"/>
                </a:solidFill>
              </a:rPr>
              <a:t>общности с другими и </a:t>
            </a:r>
            <a:r>
              <a:rPr lang="ru-RU" sz="2400" dirty="0" smtClean="0">
                <a:solidFill>
                  <a:schemeClr val="bg1"/>
                </a:solidFill>
              </a:rPr>
              <a:t>возможность </a:t>
            </a:r>
            <a:r>
              <a:rPr lang="ru-RU" sz="2400" dirty="0">
                <a:solidFill>
                  <a:schemeClr val="bg1"/>
                </a:solidFill>
              </a:rPr>
              <a:t>видеть в сверстниках друзей и </a:t>
            </a:r>
            <a:r>
              <a:rPr lang="ru-RU" sz="2400" dirty="0" smtClean="0">
                <a:solidFill>
                  <a:schemeClr val="bg1"/>
                </a:solidFill>
              </a:rPr>
              <a:t>партнеров</a:t>
            </a:r>
          </a:p>
          <a:p>
            <a:pPr marL="285750" indent="-285750">
              <a:buFontTx/>
              <a:buChar char="-"/>
            </a:pPr>
            <a:endParaRPr lang="ru-RU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</a:rPr>
              <a:t> Система игр, направленных </a:t>
            </a:r>
            <a:r>
              <a:rPr lang="ru-RU" sz="2400" dirty="0">
                <a:solidFill>
                  <a:schemeClr val="bg1"/>
                </a:solidFill>
              </a:rPr>
              <a:t>на формирование доброжелательного отношения у дошкольников для детей </a:t>
            </a:r>
            <a:r>
              <a:rPr lang="ru-RU" sz="2400" dirty="0" smtClean="0">
                <a:solidFill>
                  <a:schemeClr val="bg1"/>
                </a:solidFill>
              </a:rPr>
              <a:t>4—6-лет Е</a:t>
            </a:r>
            <a:r>
              <a:rPr lang="ru-RU" sz="2400" dirty="0">
                <a:solidFill>
                  <a:schemeClr val="bg1"/>
                </a:solidFill>
              </a:rPr>
              <a:t>. О. </a:t>
            </a:r>
            <a:r>
              <a:rPr lang="ru-RU" sz="2400" dirty="0" smtClean="0">
                <a:solidFill>
                  <a:schemeClr val="bg1"/>
                </a:solidFill>
              </a:rPr>
              <a:t>Смирновой </a:t>
            </a:r>
            <a:r>
              <a:rPr lang="ru-RU" sz="2400" dirty="0">
                <a:solidFill>
                  <a:schemeClr val="bg1"/>
                </a:solidFill>
              </a:rPr>
              <a:t>В. М. </a:t>
            </a:r>
            <a:r>
              <a:rPr lang="ru-RU" sz="2400" dirty="0" smtClean="0">
                <a:solidFill>
                  <a:schemeClr val="bg1"/>
                </a:solidFill>
              </a:rPr>
              <a:t>Холмогоровой.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</a:rPr>
              <a:t>Игры</a:t>
            </a:r>
            <a:r>
              <a:rPr lang="ru-RU" sz="2400" dirty="0">
                <a:solidFill>
                  <a:schemeClr val="bg1"/>
                </a:solidFill>
              </a:rPr>
              <a:t>, направленные на формирование коммуникативной компетентности </a:t>
            </a:r>
            <a:r>
              <a:rPr lang="ru-RU" sz="2400" dirty="0" err="1">
                <a:solidFill>
                  <a:schemeClr val="bg1"/>
                </a:solidFill>
              </a:rPr>
              <a:t>Авдуловой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</a:rPr>
              <a:t>Хузеевой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77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703" y="561703"/>
            <a:ext cx="98493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bg1"/>
                </a:solidFill>
              </a:rPr>
              <a:t>Направления развивающей работы:</a:t>
            </a:r>
            <a:endParaRPr lang="ru-RU" b="1" u="sng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1. </a:t>
            </a:r>
            <a:r>
              <a:rPr lang="ru-RU" dirty="0" err="1" smtClean="0">
                <a:solidFill>
                  <a:schemeClr val="bg1"/>
                </a:solidFill>
              </a:rPr>
              <a:t>Безречевой</a:t>
            </a:r>
            <a:r>
              <a:rPr lang="ru-RU" dirty="0" smtClean="0">
                <a:solidFill>
                  <a:schemeClr val="bg1"/>
                </a:solidFill>
              </a:rPr>
              <a:t> способ </a:t>
            </a:r>
            <a:r>
              <a:rPr lang="ru-RU" dirty="0">
                <a:solidFill>
                  <a:schemeClr val="bg1"/>
                </a:solidFill>
              </a:rPr>
              <a:t>общения, </a:t>
            </a:r>
            <a:r>
              <a:rPr lang="ru-RU" dirty="0" smtClean="0">
                <a:solidFill>
                  <a:schemeClr val="bg1"/>
                </a:solidFill>
              </a:rPr>
              <a:t>переход </a:t>
            </a:r>
            <a:r>
              <a:rPr lang="ru-RU" dirty="0">
                <a:solidFill>
                  <a:schemeClr val="bg1"/>
                </a:solidFill>
              </a:rPr>
              <a:t>к жестовым и мимическим средствам коммуникации, которые требуют большего внимания к другим. «Животные, </a:t>
            </a:r>
            <a:r>
              <a:rPr lang="ru-RU" dirty="0" smtClean="0">
                <a:solidFill>
                  <a:schemeClr val="bg1"/>
                </a:solidFill>
              </a:rPr>
              <a:t>Волны»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2. Внимание </a:t>
            </a:r>
            <a:r>
              <a:rPr lang="ru-RU" dirty="0">
                <a:solidFill>
                  <a:schemeClr val="bg1"/>
                </a:solidFill>
              </a:rPr>
              <a:t>к </a:t>
            </a:r>
            <a:r>
              <a:rPr lang="ru-RU" dirty="0" smtClean="0">
                <a:solidFill>
                  <a:schemeClr val="bg1"/>
                </a:solidFill>
              </a:rPr>
              <a:t>сверстнику. </a:t>
            </a:r>
            <a:r>
              <a:rPr lang="ru-RU" dirty="0">
                <a:solidFill>
                  <a:schemeClr val="bg1"/>
                </a:solidFill>
              </a:rPr>
              <a:t>Подстраиваясь к другому и уподобляясь ему в своих действиях, дети учатся замечать самые мелкие детали движений, мимики, интонаций своих ровесников. «Зеркало, Запрещенное движение, Передай настроение»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3. Согласованность </a:t>
            </a:r>
            <a:r>
              <a:rPr lang="ru-RU" dirty="0">
                <a:solidFill>
                  <a:schemeClr val="bg1"/>
                </a:solidFill>
              </a:rPr>
              <a:t>движений, что требует ориентации на действия партнеров и подстройки к ним. «Сороконожка, Слепой и поводырь»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4. Погружение </a:t>
            </a:r>
            <a:r>
              <a:rPr lang="ru-RU" dirty="0">
                <a:solidFill>
                  <a:schemeClr val="bg1"/>
                </a:solidFill>
              </a:rPr>
              <a:t>детей в общие для всех переживания — как радостные, так и тревожные. Создаваемое в играх мнимое чувство общей опасности объединяет и связывает дошкольников. «Скалолазы, </a:t>
            </a:r>
            <a:r>
              <a:rPr lang="ru-RU" dirty="0" smtClean="0">
                <a:solidFill>
                  <a:schemeClr val="bg1"/>
                </a:solidFill>
              </a:rPr>
              <a:t>Курица </a:t>
            </a:r>
            <a:r>
              <a:rPr lang="ru-RU" dirty="0">
                <a:solidFill>
                  <a:schemeClr val="bg1"/>
                </a:solidFill>
              </a:rPr>
              <a:t>и цыплята»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5. Ролевые </a:t>
            </a:r>
            <a:r>
              <a:rPr lang="ru-RU" dirty="0">
                <a:solidFill>
                  <a:schemeClr val="bg1"/>
                </a:solidFill>
              </a:rPr>
              <a:t>игры, в которых дети оказывают друг другу помощь и поддержку в трудных игровых ситуациях. «Старенькая бабушка, Гномики с колокольчиками» 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6. Вербальное </a:t>
            </a:r>
            <a:r>
              <a:rPr lang="ru-RU" dirty="0">
                <a:solidFill>
                  <a:schemeClr val="bg1"/>
                </a:solidFill>
              </a:rPr>
              <a:t>выражение своего отношения к сверстнику, которое по правилам игры должно иметь исключительно положительный характер (комплименты, добрые пожелания, подчеркивание достоинств другого и пр.) «Садовники и цветы, Открытки в подарок»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7. Игры </a:t>
            </a:r>
            <a:r>
              <a:rPr lang="ru-RU" dirty="0">
                <a:solidFill>
                  <a:schemeClr val="bg1"/>
                </a:solidFill>
              </a:rPr>
              <a:t>и занятия, в которых дети оказывают друг другу реальную помощь в совместной деятельности" «Рукавички, Коллективные работы»</a:t>
            </a:r>
          </a:p>
        </p:txBody>
      </p:sp>
    </p:spTree>
    <p:extLst>
      <p:ext uri="{BB962C8B-B14F-4D97-AF65-F5344CB8AC3E}">
        <p14:creationId xmlns:p14="http://schemas.microsoft.com/office/powerpoint/2010/main" val="285790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Благодарим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890718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97</TotalTime>
  <Words>617</Words>
  <Application>Microsoft Office PowerPoint</Application>
  <PresentationFormat>Широкоэкранный</PresentationFormat>
  <Paragraphs>65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Берлин</vt:lpstr>
      <vt:lpstr>Развитие межличностных отношений со сверстниками   у детей дошкольного возраста</vt:lpstr>
      <vt:lpstr>Презентация PowerPoint</vt:lpstr>
      <vt:lpstr>Подходы к пониманию  межличностных отношений  в современной психологии: </vt:lpstr>
      <vt:lpstr>Презентация PowerPoint</vt:lpstr>
      <vt:lpstr>Границы взаимодействия со сверстниками</vt:lpstr>
      <vt:lpstr>Презентация PowerPoint</vt:lpstr>
      <vt:lpstr>Презентация PowerPoint</vt:lpstr>
      <vt:lpstr>Презентация PowerPoint</vt:lpstr>
      <vt:lpstr>Благодарим за внимание!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межличностных отношений со сверстниками   у детей дошкольного возраста</dc:title>
  <dc:creator>мвидео</dc:creator>
  <cp:lastModifiedBy>мвидео</cp:lastModifiedBy>
  <cp:revision>10</cp:revision>
  <dcterms:created xsi:type="dcterms:W3CDTF">2023-11-11T06:39:36Z</dcterms:created>
  <dcterms:modified xsi:type="dcterms:W3CDTF">2023-11-11T08:17:03Z</dcterms:modified>
</cp:coreProperties>
</file>